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4"/>
  </p:notesMasterIdLst>
  <p:sldIdLst>
    <p:sldId id="319" r:id="rId2"/>
    <p:sldId id="507" r:id="rId3"/>
    <p:sldId id="380" r:id="rId4"/>
    <p:sldId id="343" r:id="rId5"/>
    <p:sldId id="342" r:id="rId6"/>
    <p:sldId id="410" r:id="rId7"/>
    <p:sldId id="411" r:id="rId8"/>
    <p:sldId id="502" r:id="rId9"/>
    <p:sldId id="504" r:id="rId10"/>
    <p:sldId id="505" r:id="rId11"/>
    <p:sldId id="506" r:id="rId12"/>
    <p:sldId id="503" r:id="rId13"/>
  </p:sldIdLst>
  <p:sldSz cx="9144000" cy="6858000" type="screen4x3"/>
  <p:notesSz cx="6858000" cy="9144000"/>
  <p:defaultTextStyle>
    <a:defPPr>
      <a:defRPr lang="sl-S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A50021"/>
    <a:srgbClr val="FCFC12"/>
    <a:srgbClr val="00CC00"/>
    <a:srgbClr val="F529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rednji slog 2 – poudarek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0163" autoAdjust="0"/>
    <p:restoredTop sz="94632" autoAdjust="0"/>
  </p:normalViewPr>
  <p:slideViewPr>
    <p:cSldViewPr>
      <p:cViewPr varScale="1">
        <p:scale>
          <a:sx n="149" d="100"/>
          <a:sy n="149" d="100"/>
        </p:scale>
        <p:origin x="132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52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noProof="0" smtClean="0"/>
              <a:t>Kliknite, če želite urediti sloge besedila matrice</a:t>
            </a:r>
          </a:p>
          <a:p>
            <a:pPr lvl="1"/>
            <a:r>
              <a:rPr lang="sl-SI" noProof="0" smtClean="0"/>
              <a:t>Druga raven</a:t>
            </a:r>
          </a:p>
          <a:p>
            <a:pPr lvl="2"/>
            <a:r>
              <a:rPr lang="sl-SI" noProof="0" smtClean="0"/>
              <a:t>Tretja raven</a:t>
            </a:r>
          </a:p>
          <a:p>
            <a:pPr lvl="3"/>
            <a:r>
              <a:rPr lang="sl-SI" noProof="0" smtClean="0"/>
              <a:t>Četrta raven</a:t>
            </a:r>
          </a:p>
          <a:p>
            <a:pPr lvl="4"/>
            <a:r>
              <a:rPr lang="sl-SI" noProof="0" smtClean="0"/>
              <a:t>Peta raven</a:t>
            </a:r>
          </a:p>
        </p:txBody>
      </p:sp>
      <p:sp>
        <p:nvSpPr>
          <p:cNvPr id="952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52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89EA58E-BA3D-4934-9C3B-E8FDD79D218F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4852767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Slika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itle Placeholder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l-SI" noProof="0" smtClean="0"/>
              <a:t>Kliknite, če želite urediti slog naslova matrice</a:t>
            </a:r>
          </a:p>
        </p:txBody>
      </p:sp>
      <p:sp>
        <p:nvSpPr>
          <p:cNvPr id="5124" name="Text Placeholder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pitchFamily="34" charset="0"/>
              <a:buNone/>
              <a:defRPr/>
            </a:lvl1pPr>
          </a:lstStyle>
          <a:p>
            <a:pPr lvl="0"/>
            <a:r>
              <a:rPr lang="sl-SI" noProof="0" smtClean="0"/>
              <a:t>Kliknite, če želite urediti slog podnaslova matrice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9218C-F2A7-4486-9016-D9F858BA72D9}" type="slidenum">
              <a:rPr lang="en-US" altLang="sl-SI"/>
              <a:pPr>
                <a:defRPr/>
              </a:pPr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776561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23704-3743-46DB-A02B-DC6539C5DC05}" type="slidenum">
              <a:rPr lang="en-US" altLang="sl-SI"/>
              <a:pPr>
                <a:defRPr/>
              </a:pPr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684771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057400" cy="5721350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19800" cy="5721350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5C9AB-4E67-4F2D-A294-C67D6B2E9688}" type="slidenum">
              <a:rPr lang="en-US" altLang="sl-SI"/>
              <a:pPr>
                <a:defRPr/>
              </a:pPr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029766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/>
          <p:cNvSpPr>
            <a:spLocks noGrp="1"/>
          </p:cNvSpPr>
          <p:nvPr>
            <p:ph/>
          </p:nvPr>
        </p:nvSpPr>
        <p:spPr>
          <a:xfrm>
            <a:off x="457200" y="404813"/>
            <a:ext cx="8229600" cy="5721350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8FEEC-EBA6-4AB4-8589-ADA6A45FDD11}" type="slidenum">
              <a:rPr lang="en-US" altLang="sl-SI"/>
              <a:pPr>
                <a:defRPr/>
              </a:pPr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7593404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Naslov in 4 vseb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 sz="quarter"/>
          </p:nvPr>
        </p:nvSpPr>
        <p:spPr>
          <a:xfrm>
            <a:off x="468313" y="404813"/>
            <a:ext cx="6202362" cy="114300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457200" y="1916113"/>
            <a:ext cx="4038600" cy="2028825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quarter" idx="2"/>
          </p:nvPr>
        </p:nvSpPr>
        <p:spPr>
          <a:xfrm>
            <a:off x="4648200" y="1916113"/>
            <a:ext cx="4038600" cy="2028825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vsebine 4"/>
          <p:cNvSpPr>
            <a:spLocks noGrp="1"/>
          </p:cNvSpPr>
          <p:nvPr>
            <p:ph sz="quarter" idx="3"/>
          </p:nvPr>
        </p:nvSpPr>
        <p:spPr>
          <a:xfrm>
            <a:off x="457200" y="4097338"/>
            <a:ext cx="4038600" cy="2028825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8200" y="4097338"/>
            <a:ext cx="4038600" cy="2028825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6EFC4-0853-4599-AB18-C35E8B6AE262}" type="slidenum">
              <a:rPr lang="en-US" altLang="sl-SI"/>
              <a:pPr>
                <a:defRPr/>
              </a:pPr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756775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99A91-7663-435B-B1A5-F160D1FAD12B}" type="slidenum">
              <a:rPr lang="en-US" altLang="sl-SI"/>
              <a:pPr>
                <a:defRPr/>
              </a:pPr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549907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E6B82-6DCF-4E10-804C-9523CAA6CCD4}" type="slidenum">
              <a:rPr lang="en-US" altLang="sl-SI"/>
              <a:pPr>
                <a:defRPr/>
              </a:pPr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484187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02FAD-70CF-4884-8A20-DC472A0151F1}" type="slidenum">
              <a:rPr lang="en-US" altLang="sl-SI"/>
              <a:pPr>
                <a:defRPr/>
              </a:pPr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732404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20770-957F-45DA-B8B4-C859C7FA6CAF}" type="slidenum">
              <a:rPr lang="en-US" altLang="sl-SI"/>
              <a:pPr>
                <a:defRPr/>
              </a:pPr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00871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0C6A3-9171-4A32-8885-A016C5062D7A}" type="slidenum">
              <a:rPr lang="en-US" altLang="sl-SI"/>
              <a:pPr>
                <a:defRPr/>
              </a:pPr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653252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E47D3-24BF-4BC3-B971-3A457050D6D7}" type="slidenum">
              <a:rPr lang="en-US" altLang="sl-SI"/>
              <a:pPr>
                <a:defRPr/>
              </a:pPr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1363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31E27-0A1E-4B0A-8D81-209AD154CE25}" type="slidenum">
              <a:rPr lang="en-US" altLang="sl-SI"/>
              <a:pPr>
                <a:defRPr/>
              </a:pPr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549920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4474C-88B0-449B-9EB7-BF00181CBB3A}" type="slidenum">
              <a:rPr lang="en-US" altLang="sl-SI"/>
              <a:pPr>
                <a:defRPr/>
              </a:pPr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875389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lika1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68313" y="404813"/>
            <a:ext cx="620236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 smtClean="0"/>
              <a:t>Kliknite, če želite urediti slog naslova matrice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16113"/>
            <a:ext cx="8229600" cy="421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 smtClean="0"/>
              <a:t>Kliknite, če želite urediti sloge besedila matrice</a:t>
            </a:r>
          </a:p>
          <a:p>
            <a:pPr lvl="1"/>
            <a:r>
              <a:rPr lang="en-US" altLang="sl-SI" smtClean="0"/>
              <a:t>Druga raven</a:t>
            </a:r>
          </a:p>
          <a:p>
            <a:pPr lvl="2"/>
            <a:r>
              <a:rPr lang="en-US" altLang="sl-SI" smtClean="0"/>
              <a:t>Tretja raven</a:t>
            </a:r>
          </a:p>
          <a:p>
            <a:pPr lvl="3"/>
            <a:r>
              <a:rPr lang="en-US" altLang="sl-SI" smtClean="0"/>
              <a:t>Četrta raven</a:t>
            </a:r>
          </a:p>
          <a:p>
            <a:pPr lvl="4"/>
            <a:r>
              <a:rPr lang="en-US" altLang="sl-SI" smtClean="0"/>
              <a:t>Peta raven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D3A97565-EED7-4B87-A38F-11A519168B87}" type="slidenum">
              <a:rPr lang="en-US" altLang="sl-SI"/>
              <a:pPr>
                <a:defRPr/>
              </a:pPr>
              <a:t>‹#›</a:t>
            </a:fld>
            <a:endParaRPr lang="en-US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  <p:sldLayoutId id="2147483787" r:id="rId12"/>
    <p:sldLayoutId id="2147483788" r:id="rId13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/>
          </p:cNvSpPr>
          <p:nvPr>
            <p:ph type="ctrTitle"/>
          </p:nvPr>
        </p:nvSpPr>
        <p:spPr>
          <a:xfrm>
            <a:off x="179388" y="188913"/>
            <a:ext cx="6553200" cy="1511300"/>
          </a:xfrm>
        </p:spPr>
        <p:txBody>
          <a:bodyPr/>
          <a:lstStyle/>
          <a:p>
            <a:r>
              <a:rPr lang="sl-SI" altLang="sl-SI" sz="2800" b="1" smtClean="0">
                <a:solidFill>
                  <a:srgbClr val="F52919"/>
                </a:solidFill>
                <a:latin typeface="Arial" charset="0"/>
                <a:sym typeface="Arial" charset="0"/>
              </a:rPr>
              <a:t>Elektro Ljubljana d. d.</a:t>
            </a:r>
          </a:p>
        </p:txBody>
      </p:sp>
      <p:sp>
        <p:nvSpPr>
          <p:cNvPr id="3075" name="Rectangle 3"/>
          <p:cNvSpPr>
            <a:spLocks/>
          </p:cNvSpPr>
          <p:nvPr/>
        </p:nvSpPr>
        <p:spPr bwMode="auto">
          <a:xfrm>
            <a:off x="179388" y="6092825"/>
            <a:ext cx="38163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4572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defTabSz="45720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defTabSz="4572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defTabSz="4572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defTabSz="4572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l-SI" altLang="sl-SI" sz="2000" b="1" dirty="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Ljubljana, </a:t>
            </a:r>
            <a:r>
              <a:rPr lang="sl-SI" altLang="sl-SI" sz="2000" b="1" dirty="0" smtClean="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februar 2016</a:t>
            </a:r>
            <a:endParaRPr lang="sl-SI" altLang="sl-SI" sz="2000" b="1" dirty="0">
              <a:solidFill>
                <a:srgbClr val="000000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3076" name="Rectangle 4"/>
          <p:cNvSpPr>
            <a:spLocks/>
          </p:cNvSpPr>
          <p:nvPr/>
        </p:nvSpPr>
        <p:spPr bwMode="auto">
          <a:xfrm>
            <a:off x="5076825" y="6092825"/>
            <a:ext cx="38163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4572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defTabSz="45720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defTabSz="4572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defTabSz="4572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defTabSz="4572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sl-SI" sz="2000" b="1">
              <a:latin typeface="Times New Roman" pitchFamily="18" charset="0"/>
              <a:cs typeface="Arial" charset="0"/>
            </a:endParaRPr>
          </a:p>
        </p:txBody>
      </p:sp>
      <p:sp>
        <p:nvSpPr>
          <p:cNvPr id="3077" name="Rectangle 4"/>
          <p:cNvSpPr>
            <a:spLocks noChangeArrowheads="1"/>
          </p:cNvSpPr>
          <p:nvPr/>
        </p:nvSpPr>
        <p:spPr bwMode="auto">
          <a:xfrm>
            <a:off x="3044825" y="1989138"/>
            <a:ext cx="30257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defTabSz="45720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defTabSz="4572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defTabSz="4572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defTabSz="4572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buFont typeface="Arial" charset="0"/>
              <a:buNone/>
            </a:pPr>
            <a:endParaRPr lang="en-US" altLang="sl-SI" sz="2400">
              <a:latin typeface="Arial" charset="0"/>
              <a:cs typeface="Arial" charset="0"/>
            </a:endParaRPr>
          </a:p>
        </p:txBody>
      </p:sp>
      <p:sp>
        <p:nvSpPr>
          <p:cNvPr id="3078" name="PoljeZBesedilom 3"/>
          <p:cNvSpPr txBox="1">
            <a:spLocks noChangeArrowheads="1"/>
          </p:cNvSpPr>
          <p:nvPr/>
        </p:nvSpPr>
        <p:spPr bwMode="auto">
          <a:xfrm>
            <a:off x="201389" y="3221613"/>
            <a:ext cx="8712646" cy="1969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l-SI" altLang="sl-SI" sz="5200" dirty="0" smtClean="0">
                <a:latin typeface="Arial" charset="0"/>
                <a:cs typeface="Arial" charset="0"/>
              </a:rPr>
              <a:t>Implementacija uredbe o samooskrbi</a:t>
            </a:r>
            <a:endParaRPr lang="en-US" altLang="sl-SI" sz="5200" dirty="0">
              <a:latin typeface="Arial" charset="0"/>
              <a:cs typeface="Arial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sl-SI" altLang="sl-SI" sz="18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2800" b="1" dirty="0" smtClean="0"/>
              <a:t>Poračun</a:t>
            </a:r>
            <a:endParaRPr lang="sl-SI" sz="28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z="1800" dirty="0" smtClean="0"/>
              <a:t>V merilnih podatkih se prikazuje podatke o stanjih na registru prejeta delovna energija ET in oddana delovna energija ET, pri čemer se na obeh registrih ugotavlja razlika – količina prejete in oddane energije ET (brez upoštevanja vmesnih meritev). </a:t>
            </a:r>
          </a:p>
          <a:p>
            <a:r>
              <a:rPr lang="sl-SI" sz="1800" dirty="0" smtClean="0"/>
              <a:t>Saldo je lahko pozitiven, če je prejeta energija&gt;od oddane energije, negativen, če je prejeta energija &lt; od oddane energije ali enak nič, še sta prejeta in oddana  energija enaki</a:t>
            </a:r>
          </a:p>
          <a:p>
            <a:r>
              <a:rPr lang="sl-SI" sz="1800" dirty="0" smtClean="0"/>
              <a:t>Dodala se bo klavzula:“Prejeta energija v preteklem obdobju je bila </a:t>
            </a:r>
            <a:r>
              <a:rPr lang="sl-SI" sz="1800" dirty="0" err="1" smtClean="0"/>
              <a:t>xxx</a:t>
            </a:r>
            <a:r>
              <a:rPr lang="sl-SI" sz="1800" dirty="0" smtClean="0"/>
              <a:t> </a:t>
            </a:r>
            <a:r>
              <a:rPr lang="sl-SI" sz="1800" dirty="0" err="1" smtClean="0"/>
              <a:t>kWh</a:t>
            </a:r>
            <a:r>
              <a:rPr lang="sl-SI" sz="1800" dirty="0" smtClean="0"/>
              <a:t>, oddana energija </a:t>
            </a:r>
            <a:r>
              <a:rPr lang="sl-SI" sz="1800" dirty="0" err="1" smtClean="0"/>
              <a:t>yyy</a:t>
            </a:r>
            <a:r>
              <a:rPr lang="sl-SI" sz="1800" dirty="0" smtClean="0"/>
              <a:t> </a:t>
            </a:r>
            <a:r>
              <a:rPr lang="sl-SI" sz="1800" dirty="0" err="1" smtClean="0"/>
              <a:t>kWh</a:t>
            </a:r>
            <a:r>
              <a:rPr lang="sl-SI" sz="1800" dirty="0" smtClean="0"/>
              <a:t>, obračunana energija </a:t>
            </a:r>
            <a:r>
              <a:rPr lang="sl-SI" sz="1800" dirty="0" err="1" smtClean="0"/>
              <a:t>zzz</a:t>
            </a:r>
            <a:r>
              <a:rPr lang="sl-SI" sz="1800" dirty="0" smtClean="0"/>
              <a:t> </a:t>
            </a:r>
            <a:r>
              <a:rPr lang="sl-SI" sz="1800" dirty="0" err="1" smtClean="0"/>
              <a:t>kWh</a:t>
            </a:r>
            <a:r>
              <a:rPr lang="sl-SI" sz="1800" dirty="0" smtClean="0"/>
              <a:t>. Povprečna dnevna poraba za naslednje obračunsko obdobje je q,</a:t>
            </a:r>
            <a:r>
              <a:rPr lang="sl-SI" sz="1800" dirty="0" err="1" smtClean="0"/>
              <a:t>qqq</a:t>
            </a:r>
            <a:r>
              <a:rPr lang="sl-SI" sz="1800" dirty="0" smtClean="0"/>
              <a:t> </a:t>
            </a:r>
            <a:r>
              <a:rPr lang="sl-SI" sz="1800" dirty="0" err="1" smtClean="0"/>
              <a:t>kWh</a:t>
            </a:r>
            <a:r>
              <a:rPr lang="sl-SI" sz="1800" dirty="0" smtClean="0"/>
              <a:t>.“ Podatek o prejeti EE je pomemben zaradi pravilnega obračuna trošarine. Glede na trenutno veljavno zakonodajo, mora biti trošarina obračuna glede na prejeto EE.</a:t>
            </a:r>
          </a:p>
          <a:p>
            <a:pPr marL="0" indent="0">
              <a:buNone/>
            </a:pPr>
            <a:endParaRPr lang="sl-SI" sz="1800" dirty="0" smtClean="0"/>
          </a:p>
          <a:p>
            <a:endParaRPr lang="sl-SI" sz="1800" dirty="0"/>
          </a:p>
        </p:txBody>
      </p:sp>
    </p:spTree>
    <p:extLst>
      <p:ext uri="{BB962C8B-B14F-4D97-AF65-F5344CB8AC3E}">
        <p14:creationId xmlns:p14="http://schemas.microsoft.com/office/powerpoint/2010/main" val="304205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grada vsebine 6"/>
          <p:cNvSpPr>
            <a:spLocks noGrp="1"/>
          </p:cNvSpPr>
          <p:nvPr>
            <p:ph/>
          </p:nvPr>
        </p:nvSpPr>
        <p:spPr>
          <a:xfrm>
            <a:off x="457200" y="1844823"/>
            <a:ext cx="8229600" cy="4281339"/>
          </a:xfrm>
        </p:spPr>
        <p:txBody>
          <a:bodyPr/>
          <a:lstStyle/>
          <a:p>
            <a:r>
              <a:rPr lang="sl-SI" sz="1800" dirty="0"/>
              <a:t>Prožilci za poračun so zaključek koledarskega leta, menjava dobavitelja, zaključek samooskrbe, sprememba lastnika/plačnika, sprememba </a:t>
            </a:r>
            <a:r>
              <a:rPr lang="sl-SI" sz="1800" dirty="0" err="1"/>
              <a:t>SzP</a:t>
            </a:r>
            <a:r>
              <a:rPr lang="sl-SI" sz="1800" dirty="0" smtClean="0"/>
              <a:t>.</a:t>
            </a:r>
          </a:p>
          <a:p>
            <a:r>
              <a:rPr lang="sl-SI" sz="1800" dirty="0" smtClean="0"/>
              <a:t>V kolikor je dejansko ugotovljeni neto&gt;0, se neto </a:t>
            </a:r>
            <a:r>
              <a:rPr lang="sl-SI" sz="1800" dirty="0" err="1" smtClean="0"/>
              <a:t>kWh</a:t>
            </a:r>
            <a:r>
              <a:rPr lang="sl-SI" sz="1800" dirty="0" smtClean="0"/>
              <a:t> ter moč ovrednotijo po obdobjih cen za posamezne postavke </a:t>
            </a:r>
            <a:r>
              <a:rPr lang="sl-SI" sz="1800" dirty="0" err="1" smtClean="0"/>
              <a:t>omrežnine</a:t>
            </a:r>
            <a:r>
              <a:rPr lang="sl-SI" sz="1800" dirty="0" smtClean="0"/>
              <a:t> in prispevkov (enako kot običajni poračuni) ter odštejejo že zaračunane količine in vrednosti ter ugotovi in ovrednoti razlika.</a:t>
            </a:r>
          </a:p>
          <a:p>
            <a:r>
              <a:rPr lang="sl-SI" sz="1800" dirty="0" smtClean="0"/>
              <a:t>V kolikor je dejansko ugotovljeni neto &lt;=0 se odštejejo že zaračunane količine in vrednosti od vrednoti 0 ter ugotovi razlika. V primeru da so oddane količine&gt;od prejetih količin, se razlika brezplačno preda dobavitelju.</a:t>
            </a:r>
            <a:endParaRPr lang="sl-SI" sz="1800" dirty="0"/>
          </a:p>
        </p:txBody>
      </p:sp>
    </p:spTree>
    <p:extLst>
      <p:ext uri="{BB962C8B-B14F-4D97-AF65-F5344CB8AC3E}">
        <p14:creationId xmlns:p14="http://schemas.microsoft.com/office/powerpoint/2010/main" val="419445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sl-SI" dirty="0" smtClean="0"/>
          </a:p>
          <a:p>
            <a:pPr marL="0" indent="0" algn="ctr">
              <a:buNone/>
            </a:pPr>
            <a:endParaRPr lang="sl-SI" dirty="0"/>
          </a:p>
          <a:p>
            <a:pPr marL="0" indent="0" algn="ctr">
              <a:buNone/>
            </a:pPr>
            <a:r>
              <a:rPr lang="sl-SI" dirty="0" smtClean="0"/>
              <a:t>Hvala za pozornost.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18701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Zakonska podlaga</a:t>
            </a:r>
            <a:endParaRPr lang="sl-SI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z="1800" dirty="0" smtClean="0"/>
              <a:t>Uredba o samooskrbi z električno energijo iz obnovljivih virov energije (Uradni list RS, številka 97/2015), ki določa: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l-SI" sz="1800" dirty="0" smtClean="0"/>
              <a:t>Pogoje za samooskrbo z električno energijo pridobljeno iz obnovljivih virov energije (lastnik naprave gospodinjski ali mali poslovni odjemalec, ki se </a:t>
            </a:r>
            <a:r>
              <a:rPr lang="sl-SI" sz="1800" dirty="0" err="1" smtClean="0"/>
              <a:t>samooskrbuje</a:t>
            </a:r>
            <a:r>
              <a:rPr lang="sl-SI" sz="1800" dirty="0" smtClean="0"/>
              <a:t> z električno energijo z napravo za samooskrbo, ki je priključena na notranjo nizkonapetostno inštalacijo, največja nazivna moč naprave je 11 </a:t>
            </a:r>
            <a:r>
              <a:rPr lang="sl-SI" sz="1800" dirty="0" err="1" smtClean="0"/>
              <a:t>kVA</a:t>
            </a:r>
            <a:r>
              <a:rPr lang="sl-SI" sz="1800" dirty="0" smtClean="0"/>
              <a:t> in ne sme presegati priključne moči po </a:t>
            </a:r>
            <a:r>
              <a:rPr lang="sl-SI" sz="1800" dirty="0" err="1" smtClean="0"/>
              <a:t>SzP</a:t>
            </a:r>
            <a:r>
              <a:rPr lang="sl-SI" sz="1800" dirty="0" smtClean="0"/>
              <a:t>).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l-SI" sz="1800" dirty="0" smtClean="0"/>
              <a:t>Način obračuna (obračunska obdobja, način merjenja)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l-SI" sz="1800" dirty="0" smtClean="0"/>
              <a:t>Letne omejitve moči naprav za samooskrbo (7MVA za gospodinjske in 3MVA za male poslovne odjemalce, v kolikor do 1. oktobra koledarskega leta ni izpolnjena največja skupna nazivna moč za posamezno skupino odjemalcev, lahko neporabljen delež moči koristita obe skupini odjemalcev).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l-SI" sz="1800" dirty="0" smtClean="0"/>
              <a:t>Način poročanja o izvajanju ukrepa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l-SI" sz="1800" dirty="0" smtClean="0"/>
              <a:t>Način izračuna proizvedene električne energije z napravami za samooskrbo.</a:t>
            </a:r>
            <a:endParaRPr lang="sl-SI" sz="1800" dirty="0"/>
          </a:p>
        </p:txBody>
      </p:sp>
    </p:spTree>
    <p:extLst>
      <p:ext uri="{BB962C8B-B14F-4D97-AF65-F5344CB8AC3E}">
        <p14:creationId xmlns:p14="http://schemas.microsoft.com/office/powerpoint/2010/main" val="106993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6"/>
          <p:cNvSpPr txBox="1">
            <a:spLocks noChangeArrowheads="1"/>
          </p:cNvSpPr>
          <p:nvPr/>
        </p:nvSpPr>
        <p:spPr bwMode="auto">
          <a:xfrm>
            <a:off x="250824" y="2060575"/>
            <a:ext cx="8209607" cy="3250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sl-SI" altLang="sl-SI" sz="1800" dirty="0" smtClean="0">
                <a:latin typeface="Arial" charset="0"/>
                <a:cs typeface="Arial" charset="0"/>
              </a:rPr>
              <a:t>Pred priključitvijo mora lastnik naprave zaprositi za izdajo novega </a:t>
            </a:r>
            <a:r>
              <a:rPr lang="sl-SI" altLang="sl-SI" sz="1800" dirty="0" err="1" smtClean="0">
                <a:latin typeface="Arial" charset="0"/>
                <a:cs typeface="Arial" charset="0"/>
              </a:rPr>
              <a:t>SzP</a:t>
            </a:r>
            <a:r>
              <a:rPr lang="sl-SI" altLang="sl-SI" sz="1800" dirty="0" smtClean="0">
                <a:latin typeface="Arial" charset="0"/>
                <a:cs typeface="Arial" charset="0"/>
              </a:rPr>
              <a:t> v primeru novega MM oziroma za spremembo </a:t>
            </a:r>
            <a:r>
              <a:rPr lang="sl-SI" altLang="sl-SI" sz="1800" dirty="0" err="1" smtClean="0">
                <a:latin typeface="Arial" charset="0"/>
                <a:cs typeface="Arial" charset="0"/>
              </a:rPr>
              <a:t>SzP</a:t>
            </a:r>
            <a:r>
              <a:rPr lang="sl-SI" altLang="sl-SI" sz="1800" dirty="0" smtClean="0">
                <a:latin typeface="Arial" charset="0"/>
                <a:cs typeface="Arial" charset="0"/>
              </a:rPr>
              <a:t> v primeru obstoječega MM, </a:t>
            </a:r>
            <a:r>
              <a:rPr lang="sl-SI" altLang="sl-SI" sz="1800" dirty="0" err="1" smtClean="0">
                <a:latin typeface="Arial" charset="0"/>
                <a:cs typeface="Arial" charset="0"/>
              </a:rPr>
              <a:t>SzP</a:t>
            </a:r>
            <a:r>
              <a:rPr lang="sl-SI" altLang="sl-SI" sz="1800" dirty="0" smtClean="0">
                <a:latin typeface="Arial" charset="0"/>
                <a:cs typeface="Arial" charset="0"/>
              </a:rPr>
              <a:t> mora biti za nedoločen čas</a:t>
            </a:r>
            <a:endParaRPr lang="sl-SI" altLang="sl-SI" sz="1800" dirty="0">
              <a:latin typeface="Arial" charset="0"/>
              <a:cs typeface="Arial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sl-SI" altLang="sl-SI" sz="1800" dirty="0" smtClean="0">
                <a:latin typeface="Arial" charset="0"/>
                <a:cs typeface="Arial" charset="0"/>
              </a:rPr>
              <a:t>Naprava za samooskrbo ne sme biti vključena v podporno shemo za proizvodnjo električne energije iz OVE, v primeru da gre za obstoječo napravo, ki je vključena v podporno shemo, mora lastnik naprave na AGEN podati zahtevo za izključitev iz podporne sheme in datum izključitve</a:t>
            </a:r>
            <a:endParaRPr lang="sl-SI" altLang="sl-SI" sz="1800" dirty="0">
              <a:latin typeface="Arial" charset="0"/>
              <a:cs typeface="Arial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sl-SI" altLang="sl-SI" sz="1800" dirty="0" smtClean="0">
                <a:latin typeface="Arial" charset="0"/>
                <a:cs typeface="Arial" charset="0"/>
              </a:rPr>
              <a:t>Dobavitelj na merilnem mestu z napravo za samooskrbo je lahko samo eden, iz pogodbe o dobavi mora biti jasno razvidno, da je to tudi pogodba za samooskrbo</a:t>
            </a:r>
            <a:endParaRPr lang="sl-SI" altLang="sl-SI" sz="1800" dirty="0">
              <a:solidFill>
                <a:srgbClr val="000000"/>
              </a:solidFill>
              <a:latin typeface="Arial" charset="0"/>
              <a:cs typeface="Arial" charset="0"/>
              <a:sym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sl-SI" altLang="sl-SI" sz="1800" dirty="0">
              <a:solidFill>
                <a:srgbClr val="000000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4099" name="Rectangle 7"/>
          <p:cNvSpPr>
            <a:spLocks/>
          </p:cNvSpPr>
          <p:nvPr/>
        </p:nvSpPr>
        <p:spPr bwMode="auto">
          <a:xfrm>
            <a:off x="395288" y="549275"/>
            <a:ext cx="669607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l-SI" altLang="sl-SI" sz="2400" b="1" dirty="0" smtClean="0">
                <a:latin typeface="Arial" charset="0"/>
                <a:cs typeface="Arial" charset="0"/>
              </a:rPr>
              <a:t>Izhodišča</a:t>
            </a:r>
            <a:endParaRPr lang="sl-SI" altLang="sl-SI" sz="2400" b="1" dirty="0">
              <a:solidFill>
                <a:srgbClr val="FF0000"/>
              </a:solidFill>
              <a:latin typeface="Arial" charset="0"/>
              <a:cs typeface="Arial" charset="0"/>
              <a:sym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/>
          </p:cNvSpPr>
          <p:nvPr>
            <p:ph type="body" idx="1"/>
          </p:nvPr>
        </p:nvSpPr>
        <p:spPr>
          <a:xfrm>
            <a:off x="467544" y="2355850"/>
            <a:ext cx="7920880" cy="4017963"/>
          </a:xfrm>
        </p:spPr>
        <p:txBody>
          <a:bodyPr/>
          <a:lstStyle/>
          <a:p>
            <a:pPr algn="just">
              <a:spcBef>
                <a:spcPct val="0"/>
              </a:spcBef>
            </a:pPr>
            <a:r>
              <a:rPr lang="sl-SI" altLang="sl-SI" sz="1800" dirty="0" smtClean="0">
                <a:solidFill>
                  <a:srgbClr val="000000"/>
                </a:solidFill>
                <a:latin typeface="Arial" charset="0"/>
                <a:sym typeface="Arial" charset="0"/>
              </a:rPr>
              <a:t>V primeru zahteve za menjavo dobavitelja na merilnem mestu s samooskrbo ali pri spremembi lastnika (plačnika), je nujno potrebno predložiti pogodbo iz katere je jasno razvidno, da je sklenjena tudi za samooskrbo, v nasprotnem primeru se zahtevo zavrne.</a:t>
            </a:r>
          </a:p>
          <a:p>
            <a:pPr algn="just">
              <a:spcBef>
                <a:spcPct val="0"/>
              </a:spcBef>
            </a:pPr>
            <a:r>
              <a:rPr lang="sl-SI" altLang="sl-SI" sz="1800" dirty="0" smtClean="0">
                <a:solidFill>
                  <a:srgbClr val="000000"/>
                </a:solidFill>
                <a:latin typeface="Arial" charset="0"/>
                <a:sym typeface="Arial" charset="0"/>
              </a:rPr>
              <a:t>Uporabnik omrežja na merilnem mestu s samooskrbo, ki samooskrbe ne želi, si mora pridobiti nov </a:t>
            </a:r>
            <a:r>
              <a:rPr lang="sl-SI" altLang="sl-SI" sz="1800" dirty="0" err="1" smtClean="0">
                <a:solidFill>
                  <a:srgbClr val="000000"/>
                </a:solidFill>
                <a:latin typeface="Arial" charset="0"/>
                <a:sym typeface="Arial" charset="0"/>
              </a:rPr>
              <a:t>SzP</a:t>
            </a:r>
            <a:r>
              <a:rPr lang="sl-SI" altLang="sl-SI" sz="1800" dirty="0" smtClean="0">
                <a:solidFill>
                  <a:srgbClr val="000000"/>
                </a:solidFill>
                <a:latin typeface="Arial" charset="0"/>
                <a:sym typeface="Arial" charset="0"/>
              </a:rPr>
              <a:t> kot odjemalec ali kot proizvajalec.</a:t>
            </a:r>
          </a:p>
          <a:p>
            <a:pPr algn="just">
              <a:spcBef>
                <a:spcPct val="0"/>
              </a:spcBef>
            </a:pPr>
            <a:r>
              <a:rPr lang="sl-SI" altLang="sl-SI" sz="1800" dirty="0" smtClean="0">
                <a:solidFill>
                  <a:srgbClr val="000000"/>
                </a:solidFill>
                <a:latin typeface="Arial" charset="0"/>
                <a:sym typeface="Arial" charset="0"/>
              </a:rPr>
              <a:t>Na merilnem mestu je </a:t>
            </a:r>
            <a:r>
              <a:rPr lang="sl-SI" altLang="sl-SI" sz="1800" dirty="0" err="1" smtClean="0">
                <a:solidFill>
                  <a:srgbClr val="000000"/>
                </a:solidFill>
                <a:latin typeface="Arial" charset="0"/>
                <a:sym typeface="Arial" charset="0"/>
              </a:rPr>
              <a:t>enotarifno</a:t>
            </a:r>
            <a:r>
              <a:rPr lang="sl-SI" altLang="sl-SI" sz="1800" dirty="0" smtClean="0">
                <a:solidFill>
                  <a:srgbClr val="000000"/>
                </a:solidFill>
                <a:latin typeface="Arial" charset="0"/>
                <a:sym typeface="Arial" charset="0"/>
              </a:rPr>
              <a:t> merjenje in obračun v skladu z določili uredbe.</a:t>
            </a:r>
          </a:p>
          <a:p>
            <a:pPr marL="0" indent="0" algn="just">
              <a:spcBef>
                <a:spcPct val="0"/>
              </a:spcBef>
              <a:buNone/>
            </a:pPr>
            <a:endParaRPr lang="sl-SI" altLang="sl-SI" sz="1800" dirty="0" smtClean="0">
              <a:solidFill>
                <a:srgbClr val="000000"/>
              </a:solidFill>
              <a:latin typeface="Arial" charset="0"/>
              <a:sym typeface="Arial" charset="0"/>
            </a:endParaRPr>
          </a:p>
          <a:p>
            <a:pPr algn="just">
              <a:spcBef>
                <a:spcPct val="0"/>
              </a:spcBef>
              <a:buFont typeface="Arial" charset="0"/>
              <a:buNone/>
            </a:pPr>
            <a:r>
              <a:rPr lang="sl-SI" altLang="sl-SI" sz="1800" dirty="0" smtClean="0">
                <a:solidFill>
                  <a:srgbClr val="000000"/>
                </a:solidFill>
                <a:latin typeface="Arial" charset="0"/>
                <a:sym typeface="Arial" charset="0"/>
              </a:rPr>
              <a:t>     </a:t>
            </a:r>
            <a:endParaRPr lang="sl-SI" altLang="sl-SI" sz="1800" dirty="0" smtClean="0">
              <a:solidFill>
                <a:srgbClr val="000000"/>
              </a:solidFill>
              <a:latin typeface="Arial" charset="0"/>
              <a:cs typeface="Arial" charset="0"/>
              <a:sym typeface="Arial" charset="0"/>
            </a:endParaRPr>
          </a:p>
          <a:p>
            <a:pPr>
              <a:spcBef>
                <a:spcPct val="0"/>
              </a:spcBef>
              <a:buFont typeface="Arial" charset="0"/>
              <a:buNone/>
            </a:pPr>
            <a:endParaRPr lang="sl-SI" altLang="sl-SI" sz="1800" dirty="0" smtClean="0">
              <a:solidFill>
                <a:srgbClr val="000000"/>
              </a:solidFill>
              <a:latin typeface="Arial" charset="0"/>
              <a:cs typeface="Arial" charset="0"/>
              <a:sym typeface="Arial" charset="0"/>
            </a:endParaRPr>
          </a:p>
          <a:p>
            <a:pPr>
              <a:spcBef>
                <a:spcPct val="0"/>
              </a:spcBef>
              <a:buFont typeface="Arial" charset="0"/>
              <a:buNone/>
            </a:pPr>
            <a:endParaRPr lang="sl-SI" altLang="sl-SI" sz="1800" dirty="0" smtClean="0">
              <a:solidFill>
                <a:srgbClr val="000000"/>
              </a:solidFill>
              <a:latin typeface="Arial" charset="0"/>
              <a:cs typeface="Arial" charset="0"/>
              <a:sym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6202362" cy="1143000"/>
          </a:xfrm>
        </p:spPr>
        <p:txBody>
          <a:bodyPr/>
          <a:lstStyle/>
          <a:p>
            <a:r>
              <a:rPr lang="sl-SI" altLang="sl-SI" sz="2800" b="1" dirty="0" smtClean="0">
                <a:solidFill>
                  <a:srgbClr val="000000"/>
                </a:solidFill>
                <a:latin typeface="Arial" charset="0"/>
                <a:sym typeface="Arial" charset="0"/>
              </a:rPr>
              <a:t>Obračunsko obdobje</a:t>
            </a:r>
          </a:p>
        </p:txBody>
      </p:sp>
      <p:sp>
        <p:nvSpPr>
          <p:cNvPr id="7171" name="Rectangle 3"/>
          <p:cNvSpPr>
            <a:spLocks noGrp="1"/>
          </p:cNvSpPr>
          <p:nvPr>
            <p:ph type="body" idx="1"/>
          </p:nvPr>
        </p:nvSpPr>
        <p:spPr>
          <a:xfrm>
            <a:off x="395537" y="2079625"/>
            <a:ext cx="8136904" cy="4516438"/>
          </a:xfrm>
        </p:spPr>
        <p:txBody>
          <a:bodyPr/>
          <a:lstStyle/>
          <a:p>
            <a:pPr algn="just"/>
            <a:r>
              <a:rPr lang="sl-SI" altLang="sl-SI" sz="1800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  <a:sym typeface="Arial" charset="0"/>
              </a:rPr>
              <a:t>Koledarsko leto </a:t>
            </a:r>
          </a:p>
          <a:p>
            <a:pPr algn="just"/>
            <a:r>
              <a:rPr lang="sl-SI" altLang="sl-SI" sz="1800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  <a:sym typeface="Arial" charset="0"/>
              </a:rPr>
              <a:t>Lahko tudi od datuma vključitve v sistem samooskrbe do konca koledarskega leta</a:t>
            </a:r>
          </a:p>
          <a:p>
            <a:pPr algn="just"/>
            <a:r>
              <a:rPr lang="sl-SI" altLang="sl-SI" sz="1800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  <a:sym typeface="Arial" charset="0"/>
              </a:rPr>
              <a:t>Od začetka koledarskega leta do datuma izključitve iz sistema samooskrbe</a:t>
            </a:r>
          </a:p>
          <a:p>
            <a:pPr algn="just"/>
            <a:r>
              <a:rPr lang="sl-SI" altLang="sl-SI" sz="1800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  <a:sym typeface="Arial" charset="0"/>
              </a:rPr>
              <a:t>Od začetka koledarskega leta do izključitve MM iz bilančne sheme dobavitelja </a:t>
            </a:r>
          </a:p>
          <a:p>
            <a:pPr algn="just"/>
            <a:r>
              <a:rPr lang="sl-SI" altLang="sl-SI" sz="1800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  <a:sym typeface="Arial" charset="0"/>
              </a:rPr>
              <a:t>Od datuma vključitve MM v bilančno shemo dobavitelja do konca koledarskega leta</a:t>
            </a:r>
          </a:p>
          <a:p>
            <a:pPr algn="just"/>
            <a:r>
              <a:rPr lang="sl-SI" altLang="sl-SI" sz="1800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  <a:sym typeface="Arial" charset="0"/>
              </a:rPr>
              <a:t>Od začetka koledarskega leta do datuma spremembe lastnika/plačnika ali </a:t>
            </a:r>
            <a:r>
              <a:rPr lang="sl-SI" altLang="sl-SI" sz="1800" dirty="0" err="1" smtClean="0">
                <a:solidFill>
                  <a:srgbClr val="000000"/>
                </a:solidFill>
                <a:latin typeface="Arial" charset="0"/>
                <a:cs typeface="Times New Roman" pitchFamily="18" charset="0"/>
                <a:sym typeface="Arial" charset="0"/>
              </a:rPr>
              <a:t>SzP</a:t>
            </a:r>
            <a:r>
              <a:rPr lang="sl-SI" altLang="sl-SI" sz="1800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  <a:sym typeface="Arial" charset="0"/>
              </a:rPr>
              <a:t> oz. od datuma spremembe lastnika/plačnika ali </a:t>
            </a:r>
            <a:r>
              <a:rPr lang="sl-SI" altLang="sl-SI" sz="1800" dirty="0" err="1" smtClean="0">
                <a:solidFill>
                  <a:srgbClr val="000000"/>
                </a:solidFill>
                <a:latin typeface="Arial" charset="0"/>
                <a:cs typeface="Times New Roman" pitchFamily="18" charset="0"/>
                <a:sym typeface="Arial" charset="0"/>
              </a:rPr>
              <a:t>SzP</a:t>
            </a:r>
            <a:r>
              <a:rPr lang="sl-SI" altLang="sl-SI" sz="1800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  <a:sym typeface="Arial" charset="0"/>
              </a:rPr>
              <a:t> do konca koledarskega leta</a:t>
            </a:r>
          </a:p>
          <a:p>
            <a:pPr marL="0" indent="0" algn="just">
              <a:buNone/>
            </a:pPr>
            <a:endParaRPr lang="sl-SI" altLang="sl-SI" sz="1800" dirty="0" smtClean="0">
              <a:solidFill>
                <a:srgbClr val="000000"/>
              </a:solidFill>
              <a:latin typeface="Arial" charset="0"/>
              <a:cs typeface="Times New Roman" pitchFamily="18" charset="0"/>
              <a:sym typeface="Arial" charset="0"/>
            </a:endParaRPr>
          </a:p>
          <a:p>
            <a:pPr marL="0" indent="0" algn="just">
              <a:buNone/>
            </a:pPr>
            <a:r>
              <a:rPr lang="sl-SI" altLang="sl-SI" sz="1800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  <a:sym typeface="Arial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468313" y="549275"/>
            <a:ext cx="669607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4572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defTabSz="45720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defTabSz="4572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defTabSz="4572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defTabSz="4572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l-SI" altLang="sl-SI" sz="2800" b="1" dirty="0" smtClean="0">
                <a:latin typeface="Arial" charset="0"/>
                <a:cs typeface="Arial" charset="0"/>
                <a:sym typeface="Arial" charset="0"/>
              </a:rPr>
              <a:t>Zaključek samooskrbe</a:t>
            </a:r>
            <a:endParaRPr lang="sl-SI" altLang="sl-SI" sz="2800" b="1" dirty="0"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8195" name="Pravokotnik 1"/>
          <p:cNvSpPr>
            <a:spLocks noChangeArrowheads="1"/>
          </p:cNvSpPr>
          <p:nvPr/>
        </p:nvSpPr>
        <p:spPr bwMode="auto">
          <a:xfrm>
            <a:off x="468313" y="2133600"/>
            <a:ext cx="80645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marL="285750" indent="-285750" eaLnBrk="1" hangingPunct="1">
              <a:spcBef>
                <a:spcPct val="0"/>
              </a:spcBef>
            </a:pPr>
            <a:r>
              <a:rPr lang="sl-SI" altLang="sl-SI" sz="1800" dirty="0" smtClean="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Odklop merilnega mesta</a:t>
            </a:r>
          </a:p>
          <a:p>
            <a:pPr marL="285750" indent="-285750" eaLnBrk="1" hangingPunct="1">
              <a:spcBef>
                <a:spcPct val="0"/>
              </a:spcBef>
            </a:pPr>
            <a:r>
              <a:rPr lang="sl-SI" altLang="sl-SI" sz="1800" dirty="0" smtClean="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Izključitev merilnega mesta iz samooskrbe</a:t>
            </a:r>
            <a:endParaRPr lang="sl-SI" altLang="sl-SI" sz="1800" dirty="0">
              <a:solidFill>
                <a:srgbClr val="000000"/>
              </a:solidFill>
              <a:latin typeface="Arial" charset="0"/>
              <a:cs typeface="Arial" charset="0"/>
              <a:sym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ChangeArrowheads="1"/>
          </p:cNvSpPr>
          <p:nvPr/>
        </p:nvSpPr>
        <p:spPr bwMode="auto">
          <a:xfrm>
            <a:off x="468313" y="549275"/>
            <a:ext cx="669607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4572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defTabSz="45720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defTabSz="4572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defTabSz="4572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defTabSz="4572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l-SI" altLang="sl-SI" sz="2800" b="1" dirty="0" smtClean="0">
                <a:latin typeface="Arial" charset="0"/>
                <a:cs typeface="Arial" charset="0"/>
                <a:sym typeface="Arial" charset="0"/>
              </a:rPr>
              <a:t>Posebnosti MM s samooskrbo</a:t>
            </a:r>
            <a:endParaRPr lang="sl-SI" altLang="sl-SI" sz="2800" b="1" dirty="0"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9219" name="Pravokotnik 1"/>
          <p:cNvSpPr>
            <a:spLocks noChangeArrowheads="1"/>
          </p:cNvSpPr>
          <p:nvPr/>
        </p:nvSpPr>
        <p:spPr bwMode="auto">
          <a:xfrm>
            <a:off x="339725" y="2852738"/>
            <a:ext cx="8336731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</a:pPr>
            <a:r>
              <a:rPr lang="sl-SI" altLang="sl-SI" sz="1800" dirty="0" smtClean="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Samooskrba je mogoča samo v odjemni skupini gospodinjski odjem in ostali odjem brez merjenja moči.</a:t>
            </a:r>
          </a:p>
          <a:p>
            <a:pPr marL="285750" indent="-285750" algn="just" eaLnBrk="1" hangingPunct="1">
              <a:spcBef>
                <a:spcPct val="0"/>
              </a:spcBef>
            </a:pPr>
            <a:r>
              <a:rPr lang="sl-SI" altLang="sl-SI" sz="1800" dirty="0" smtClean="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Merilno mesto se v sistem samooskrbe prijavi z datumom prevzema naprave za samooskrbo s strani pooblaščenega monterja.</a:t>
            </a:r>
          </a:p>
          <a:p>
            <a:pPr marL="285750" indent="-285750" algn="just" eaLnBrk="1" hangingPunct="1">
              <a:spcBef>
                <a:spcPct val="0"/>
              </a:spcBef>
            </a:pPr>
            <a:r>
              <a:rPr lang="sl-SI" altLang="sl-SI" sz="1800" dirty="0" smtClean="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Prijava merilnega mesta je za nedoločen čas neodvisno od časa trajanja pogodbe o dobavi in samooskrbi</a:t>
            </a:r>
          </a:p>
          <a:p>
            <a:pPr marL="285750" indent="-285750" algn="just" eaLnBrk="1" hangingPunct="1">
              <a:spcBef>
                <a:spcPct val="0"/>
              </a:spcBef>
            </a:pPr>
            <a:r>
              <a:rPr lang="sl-SI" altLang="sl-SI" sz="1800" dirty="0" smtClean="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V evidenci merilnega mesta bo oznaka, da je merilno mesto na režimu samooskrbe</a:t>
            </a:r>
          </a:p>
          <a:p>
            <a:pPr marL="285750" indent="-285750" algn="just" eaLnBrk="1" hangingPunct="1">
              <a:spcBef>
                <a:spcPct val="0"/>
              </a:spcBef>
            </a:pPr>
            <a:r>
              <a:rPr lang="sl-SI" altLang="sl-SI" sz="1800" dirty="0" smtClean="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Onemogočen bo vnos odbirka (razlog glej obračunska obdobja)</a:t>
            </a:r>
          </a:p>
          <a:p>
            <a:pPr marL="285750" indent="-285750" algn="just" eaLnBrk="1" hangingPunct="1">
              <a:spcBef>
                <a:spcPct val="0"/>
              </a:spcBef>
            </a:pPr>
            <a:r>
              <a:rPr lang="sl-SI" altLang="sl-SI" sz="1800" dirty="0" smtClean="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Omogočen bo vnos nove PDP s strani dobavitelja ali distributerja, ki se bo upošteval na prvih naslednjih obračunskih podatki za predvideno dobavo.</a:t>
            </a:r>
          </a:p>
          <a:p>
            <a:pPr marL="285750" indent="-285750" algn="just" eaLnBrk="1" hangingPunct="1">
              <a:spcBef>
                <a:spcPct val="0"/>
              </a:spcBef>
            </a:pPr>
            <a:endParaRPr lang="sl-SI" altLang="sl-SI" sz="1800" dirty="0">
              <a:solidFill>
                <a:srgbClr val="000000"/>
              </a:solidFill>
              <a:latin typeface="Arial" charset="0"/>
              <a:cs typeface="Arial" charset="0"/>
              <a:sym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916113"/>
            <a:ext cx="8075240" cy="4210050"/>
          </a:xfrm>
        </p:spPr>
        <p:txBody>
          <a:bodyPr/>
          <a:lstStyle/>
          <a:p>
            <a:pPr marL="285750" indent="-285750" algn="just" eaLnBrk="1" hangingPunct="1">
              <a:spcBef>
                <a:spcPct val="0"/>
              </a:spcBef>
            </a:pPr>
            <a:r>
              <a:rPr lang="sl-SI" altLang="sl-SI" sz="1800" dirty="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Nameščen števec bo praviloma imel dva registra in sicer prejeta delovna energija ET in oddana delovna energija ET. </a:t>
            </a:r>
            <a:endParaRPr lang="sl-SI" altLang="sl-SI" sz="1800" dirty="0" smtClean="0">
              <a:solidFill>
                <a:srgbClr val="000000"/>
              </a:solidFill>
              <a:latin typeface="Arial" charset="0"/>
              <a:cs typeface="Arial" charset="0"/>
              <a:sym typeface="Arial" charset="0"/>
            </a:endParaRPr>
          </a:p>
          <a:p>
            <a:pPr marL="285750" indent="-285750" algn="just" eaLnBrk="1" hangingPunct="1">
              <a:spcBef>
                <a:spcPct val="0"/>
              </a:spcBef>
            </a:pPr>
            <a:r>
              <a:rPr lang="sl-SI" altLang="sl-SI" sz="1800" dirty="0" smtClean="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MM bodo uvrščena v obračun po predvideni porabi, obračun po dejanski porabi ni mogoč. Znotraj obračunskega obdobje se bodo pripravljali obračunski podatki za predvideno dobavo (obračunska moč + prispevek OVE+SPTE ter morebitna predvidena poraba v kolikor je PDP&gt;0), za mesec december obračunskih podatkov za predvideno dobavo ni, ker je na dan 1.1. odčitavanje in poračun.</a:t>
            </a:r>
          </a:p>
          <a:p>
            <a:pPr marL="285750" indent="-285750" algn="just" eaLnBrk="1" hangingPunct="1">
              <a:spcBef>
                <a:spcPct val="0"/>
              </a:spcBef>
            </a:pPr>
            <a:endParaRPr lang="sl-SI" altLang="sl-SI" sz="1800" dirty="0">
              <a:solidFill>
                <a:srgbClr val="000000"/>
              </a:solidFill>
              <a:latin typeface="Arial" charset="0"/>
              <a:cs typeface="Arial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19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3200" b="1" dirty="0" smtClean="0"/>
              <a:t>Določanje </a:t>
            </a:r>
            <a:r>
              <a:rPr lang="sl-SI" sz="2800" b="1" dirty="0" smtClean="0"/>
              <a:t>PDP</a:t>
            </a:r>
            <a:r>
              <a:rPr lang="sl-SI" sz="3200" b="1" dirty="0" smtClean="0"/>
              <a:t> ob priklopu</a:t>
            </a:r>
            <a:endParaRPr lang="sl-SI" sz="3200" b="1" dirty="0"/>
          </a:p>
        </p:txBody>
      </p:sp>
      <p:sp>
        <p:nvSpPr>
          <p:cNvPr id="4" name="Ograda vsebin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z="1800" dirty="0" smtClean="0"/>
              <a:t>PDP se ob prevzemu merilnega mesta določi skupaj z uporabnikom omrežja glede na predviden odjem in predvideno oddajo glede na režim obratovanja naprave za samooskrbo in glede na nazivno moč naprave. </a:t>
            </a:r>
            <a:endParaRPr lang="sl-SI" sz="1800" dirty="0"/>
          </a:p>
          <a:p>
            <a:r>
              <a:rPr lang="sl-SI" sz="1800" dirty="0" smtClean="0"/>
              <a:t>V kolikor je razlika med predvidenim odjemom in predvideno oddajo &gt;0, se PDP določi na način da se saldo med predvidenim odjemom in predvideno oddajo/365 dni. V kolikor je predviden odjem &lt; =od predvidene oddaje je predviden PDP za prvo obračunsko obdobje =0</a:t>
            </a:r>
          </a:p>
          <a:p>
            <a:r>
              <a:rPr lang="sl-SI" sz="1800" dirty="0" smtClean="0"/>
              <a:t>Tako kot za vsa merilna mesta z načinom obračuna po predvideni porabi, se osnove za naslednje PDP določi iz salda zadnjega obračunskega obdobja. Posebnost pri MM za samooskrbo je v tem, da je osnova za določitev PDP vedno saldo (razlika med dejansko odjemom in dejansko oddajo v obračunskem obdobju)/število dni v obračunskem obdobju. V primeru, da je saldo &lt;=0 je PDP=0.</a:t>
            </a:r>
          </a:p>
          <a:p>
            <a:pPr marL="0" indent="0">
              <a:buNone/>
            </a:pPr>
            <a:endParaRPr lang="sl-SI" sz="1800" dirty="0" smtClean="0"/>
          </a:p>
          <a:p>
            <a:endParaRPr lang="sl-SI" sz="1800" dirty="0"/>
          </a:p>
        </p:txBody>
      </p:sp>
    </p:spTree>
    <p:extLst>
      <p:ext uri="{BB962C8B-B14F-4D97-AF65-F5344CB8AC3E}">
        <p14:creationId xmlns:p14="http://schemas.microsoft.com/office/powerpoint/2010/main" val="206985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Theme">
      <a:majorFont>
        <a:latin typeface="Calibri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Elektro-1</Template>
  <TotalTime>12880</TotalTime>
  <Words>1007</Words>
  <Application>Microsoft Office PowerPoint</Application>
  <PresentationFormat>Diaprojekcija na zaslonu (4:3)</PresentationFormat>
  <Paragraphs>54</Paragraphs>
  <Slides>12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12</vt:i4>
      </vt:variant>
    </vt:vector>
  </HeadingPairs>
  <TitlesOfParts>
    <vt:vector size="18" baseType="lpstr">
      <vt:lpstr>ＭＳ Ｐゴシック</vt:lpstr>
      <vt:lpstr>Arial</vt:lpstr>
      <vt:lpstr>Calibri</vt:lpstr>
      <vt:lpstr>Times New Roman</vt:lpstr>
      <vt:lpstr>Wingdings</vt:lpstr>
      <vt:lpstr>Office Theme</vt:lpstr>
      <vt:lpstr>Elektro Ljubljana d. d.</vt:lpstr>
      <vt:lpstr>Zakonska podlaga</vt:lpstr>
      <vt:lpstr>PowerPointova predstavitev</vt:lpstr>
      <vt:lpstr>PowerPointova predstavitev</vt:lpstr>
      <vt:lpstr>Obračunsko obdobje</vt:lpstr>
      <vt:lpstr>PowerPointova predstavitev</vt:lpstr>
      <vt:lpstr>PowerPointova predstavitev</vt:lpstr>
      <vt:lpstr>PowerPointova predstavitev</vt:lpstr>
      <vt:lpstr>Določanje PDP ob priklopu</vt:lpstr>
      <vt:lpstr>Poračun</vt:lpstr>
      <vt:lpstr>PowerPointova predstavitev</vt:lpstr>
      <vt:lpstr>PowerPointova predstavitev</vt:lpstr>
    </vt:vector>
  </TitlesOfParts>
  <Company>Piko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 1</dc:title>
  <dc:creator>Marko</dc:creator>
  <cp:lastModifiedBy>Jožica Terpin</cp:lastModifiedBy>
  <cp:revision>308</cp:revision>
  <dcterms:created xsi:type="dcterms:W3CDTF">2009-10-12T19:25:48Z</dcterms:created>
  <dcterms:modified xsi:type="dcterms:W3CDTF">2016-08-18T08:38:20Z</dcterms:modified>
</cp:coreProperties>
</file>