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65" r:id="rId4"/>
    <p:sldId id="259" r:id="rId5"/>
    <p:sldId id="260" r:id="rId6"/>
    <p:sldId id="261" r:id="rId7"/>
    <p:sldId id="266" r:id="rId8"/>
    <p:sldId id="263" r:id="rId9"/>
    <p:sldId id="267" r:id="rId10"/>
    <p:sldId id="268" r:id="rId11"/>
    <p:sldId id="264" r:id="rId12"/>
    <p:sldId id="269" r:id="rId13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356" y="-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1038B8-5DC6-43FC-B105-407A9DE9265B}" type="datetimeFigureOut">
              <a:rPr lang="sl-SI" smtClean="0"/>
              <a:t>18.11.2018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B3CBE4-4C3F-4781-8BC3-EEF99C069084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113759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4265066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3694891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3694891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4265066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4265066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2186022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1603109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1603109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3694891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3694891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369489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BD7E1-9162-4A8E-A4C3-F56E3C315B56}" type="datetimeFigureOut">
              <a:rPr lang="sl-SI" smtClean="0"/>
              <a:t>18.11.2018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7B067-5195-4847-93F5-4F7C65147F3C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595171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BD7E1-9162-4A8E-A4C3-F56E3C315B56}" type="datetimeFigureOut">
              <a:rPr lang="sl-SI" smtClean="0"/>
              <a:t>18.11.2018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7B067-5195-4847-93F5-4F7C65147F3C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2400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BD7E1-9162-4A8E-A4C3-F56E3C315B56}" type="datetimeFigureOut">
              <a:rPr lang="sl-SI" smtClean="0"/>
              <a:t>18.11.2018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7B067-5195-4847-93F5-4F7C65147F3C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656493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xfrm>
            <a:off x="629207" y="365128"/>
            <a:ext cx="7893692" cy="132556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1" name="Shape 21"/>
          <p:cNvSpPr>
            <a:spLocks noGrp="1"/>
          </p:cNvSpPr>
          <p:nvPr>
            <p:ph type="body" idx="1"/>
          </p:nvPr>
        </p:nvSpPr>
        <p:spPr>
          <a:xfrm>
            <a:off x="629207" y="1825625"/>
            <a:ext cx="7893692" cy="435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6194734"/>
            <a:ext cx="5373860" cy="6632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803" y="6375522"/>
            <a:ext cx="2185230" cy="301691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8032604" y="6234341"/>
            <a:ext cx="506486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D0124296-EDF5-4534-981B-8DE5AD21CC00}" type="slidenum">
              <a:rPr kumimoji="0" lang="sl-SI" sz="1400" b="0" i="0" u="none" strike="noStrike" cap="none" spc="0" normalizeH="0" baseline="0" smtClean="0">
                <a:ln>
                  <a:noFill/>
                </a:ln>
                <a:solidFill>
                  <a:srgbClr val="051D49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pPr marL="0" marR="0" indent="0" algn="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‹#›</a:t>
            </a:fld>
            <a:endParaRPr kumimoji="0" lang="sl-SI" sz="1400" b="0" i="0" u="none" strike="noStrike" cap="none" spc="0" normalizeH="0" baseline="0" dirty="0">
              <a:ln>
                <a:noFill/>
              </a:ln>
              <a:solidFill>
                <a:srgbClr val="051D49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8930176"/>
      </p:ext>
    </p:extLst>
  </p:cSld>
  <p:clrMapOvr>
    <a:masterClrMapping/>
  </p:clrMapOvr>
  <p:transition spd="med"/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BD7E1-9162-4A8E-A4C3-F56E3C315B56}" type="datetimeFigureOut">
              <a:rPr lang="sl-SI" smtClean="0"/>
              <a:t>18.11.2018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7B067-5195-4847-93F5-4F7C65147F3C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740587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BD7E1-9162-4A8E-A4C3-F56E3C315B56}" type="datetimeFigureOut">
              <a:rPr lang="sl-SI" smtClean="0"/>
              <a:t>18.11.2018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7B067-5195-4847-93F5-4F7C65147F3C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77710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BD7E1-9162-4A8E-A4C3-F56E3C315B56}" type="datetimeFigureOut">
              <a:rPr lang="sl-SI" smtClean="0"/>
              <a:t>18.11.2018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7B067-5195-4847-93F5-4F7C65147F3C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504499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BD7E1-9162-4A8E-A4C3-F56E3C315B56}" type="datetimeFigureOut">
              <a:rPr lang="sl-SI" smtClean="0"/>
              <a:t>18.11.2018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7B067-5195-4847-93F5-4F7C65147F3C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494804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BD7E1-9162-4A8E-A4C3-F56E3C315B56}" type="datetimeFigureOut">
              <a:rPr lang="sl-SI" smtClean="0"/>
              <a:t>18.11.2018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7B067-5195-4847-93F5-4F7C65147F3C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056581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BD7E1-9162-4A8E-A4C3-F56E3C315B56}" type="datetimeFigureOut">
              <a:rPr lang="sl-SI" smtClean="0"/>
              <a:t>18.11.2018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7B067-5195-4847-93F5-4F7C65147F3C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300899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BD7E1-9162-4A8E-A4C3-F56E3C315B56}" type="datetimeFigureOut">
              <a:rPr lang="sl-SI" smtClean="0"/>
              <a:t>18.11.2018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7B067-5195-4847-93F5-4F7C65147F3C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48816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BD7E1-9162-4A8E-A4C3-F56E3C315B56}" type="datetimeFigureOut">
              <a:rPr lang="sl-SI" smtClean="0"/>
              <a:t>18.11.2018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7B067-5195-4847-93F5-4F7C65147F3C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148943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>
                <a:alpha val="48000"/>
              </a:srgbClr>
            </a:gs>
            <a:gs pos="38000">
              <a:srgbClr val="D4DEFF">
                <a:alpha val="62000"/>
              </a:srgbClr>
            </a:gs>
            <a:gs pos="74000">
              <a:srgbClr val="D4DEFF">
                <a:alpha val="16000"/>
              </a:srgbClr>
            </a:gs>
            <a:gs pos="100000">
              <a:srgbClr val="96AB94">
                <a:alpha val="48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BD7E1-9162-4A8E-A4C3-F56E3C315B56}" type="datetimeFigureOut">
              <a:rPr lang="sl-SI" smtClean="0"/>
              <a:t>18.11.2018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7B067-5195-4847-93F5-4F7C65147F3C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96135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6.jpe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radni-list.si/1/objava.jsp?sop=2015-01-3136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radni-list.si/1/objava.jsp?sop=2015-01-3136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6704" y="1556792"/>
            <a:ext cx="8765775" cy="1470025"/>
          </a:xfrm>
        </p:spPr>
        <p:txBody>
          <a:bodyPr>
            <a:normAutofit fontScale="90000"/>
          </a:bodyPr>
          <a:lstStyle/>
          <a:p>
            <a:r>
              <a:rPr lang="sl-SI" b="1" dirty="0" smtClean="0"/>
              <a:t>S</a:t>
            </a:r>
            <a:r>
              <a:rPr lang="sl-SI" dirty="0" smtClean="0"/>
              <a:t>ISTEM ZA </a:t>
            </a:r>
            <a:r>
              <a:rPr lang="sl-SI" b="1" dirty="0" smtClean="0"/>
              <a:t>E</a:t>
            </a:r>
            <a:r>
              <a:rPr lang="sl-SI" dirty="0" smtClean="0"/>
              <a:t>NOTEN </a:t>
            </a:r>
            <a:r>
              <a:rPr lang="sl-SI" b="1" dirty="0" smtClean="0"/>
              <a:t>D</a:t>
            </a:r>
            <a:r>
              <a:rPr lang="sl-SI" dirty="0" smtClean="0"/>
              <a:t>OSTOP DO </a:t>
            </a:r>
            <a:r>
              <a:rPr lang="sl-SI" b="1" dirty="0" smtClean="0"/>
              <a:t>M</a:t>
            </a:r>
            <a:r>
              <a:rPr lang="sl-SI" dirty="0" smtClean="0"/>
              <a:t>ERILNIH </a:t>
            </a:r>
            <a:r>
              <a:rPr lang="sl-SI" b="1" dirty="0" smtClean="0"/>
              <a:t>P</a:t>
            </a:r>
            <a:r>
              <a:rPr lang="sl-SI" dirty="0" smtClean="0"/>
              <a:t>ODATKOV </a:t>
            </a:r>
            <a:r>
              <a:rPr lang="sl-SI" sz="2200" i="1" dirty="0" smtClean="0"/>
              <a:t>(</a:t>
            </a:r>
            <a:r>
              <a:rPr lang="sl-SI" sz="2200" i="1" dirty="0" err="1" smtClean="0"/>
              <a:t>SEDMp</a:t>
            </a:r>
            <a:r>
              <a:rPr lang="sl-SI" sz="2200" i="1" dirty="0" smtClean="0"/>
              <a:t>) 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sl-SI" sz="3600" dirty="0" smtClean="0"/>
              <a:t>nadgradnja Enotne vstopne točke</a:t>
            </a:r>
            <a:endParaRPr lang="sl-S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-7169" y="3622235"/>
            <a:ext cx="6400800" cy="1752600"/>
          </a:xfrm>
        </p:spPr>
        <p:txBody>
          <a:bodyPr/>
          <a:lstStyle/>
          <a:p>
            <a:r>
              <a:rPr lang="sl-SI" dirty="0" smtClean="0"/>
              <a:t>Projekta naloga</a:t>
            </a:r>
          </a:p>
          <a:p>
            <a:r>
              <a:rPr lang="sl-SI" dirty="0" smtClean="0"/>
              <a:t>DEMO projekt</a:t>
            </a:r>
          </a:p>
          <a:p>
            <a:r>
              <a:rPr lang="sl-SI" dirty="0" smtClean="0"/>
              <a:t>Projektni tim</a:t>
            </a:r>
            <a:endParaRPr lang="sl-SI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" y="5373216"/>
            <a:ext cx="1828571" cy="847619"/>
          </a:xfrm>
          <a:prstGeom prst="rect">
            <a:avLst/>
          </a:prstGeom>
        </p:spPr>
      </p:pic>
      <p:pic>
        <p:nvPicPr>
          <p:cNvPr id="1026" name="Picture 2" descr="Rezultat iskanja slik za INFORMATIK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1" y="5568978"/>
            <a:ext cx="2297087" cy="407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zultat iskanja slik za sodo d.o.o.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13"/>
          <a:stretch/>
        </p:blipFill>
        <p:spPr bwMode="auto">
          <a:xfrm>
            <a:off x="5292080" y="5374835"/>
            <a:ext cx="1200220" cy="84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ezultat iskanja slik za elektro ljubljana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80"/>
          <a:stretch/>
        </p:blipFill>
        <p:spPr bwMode="auto">
          <a:xfrm>
            <a:off x="-7169" y="6219250"/>
            <a:ext cx="1101065" cy="480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10" descr="Rezultat iskanja slik za elektro gorenjsk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l-SI"/>
          </a:p>
        </p:txBody>
      </p:sp>
      <p:sp>
        <p:nvSpPr>
          <p:cNvPr id="6" name="AutoShape 12" descr="Rezultat iskanja slik za elektro gorenjska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l-SI"/>
          </a:p>
        </p:txBody>
      </p:sp>
      <p:pic>
        <p:nvPicPr>
          <p:cNvPr id="1038" name="Picture 14" descr="Rezultat iskanja slik za elektro gorenjsk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350" y="6288662"/>
            <a:ext cx="1094546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Rezultat iskanja slik za elektro maribor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7" t="12835" r="8001" b="14107"/>
          <a:stretch/>
        </p:blipFill>
        <p:spPr bwMode="auto">
          <a:xfrm>
            <a:off x="2460687" y="6288662"/>
            <a:ext cx="109920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Rezultat iskanja slik za elektro celj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0247" y="6288662"/>
            <a:ext cx="770568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Rezultat iskanja slik za elektro primorska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068" y="6288662"/>
            <a:ext cx="877714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06289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5678488" cy="1047651"/>
          </a:xfrm>
        </p:spPr>
        <p:txBody>
          <a:bodyPr>
            <a:normAutofit fontScale="90000"/>
          </a:bodyPr>
          <a:lstStyle/>
          <a:p>
            <a:r>
              <a:rPr lang="sl-SI" sz="4000" dirty="0" smtClean="0"/>
              <a:t>Nabor podatkovnih storitev</a:t>
            </a:r>
            <a:endParaRPr lang="sl-SI" sz="4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545" b="9514"/>
          <a:stretch/>
        </p:blipFill>
        <p:spPr bwMode="auto">
          <a:xfrm>
            <a:off x="179512" y="1700808"/>
            <a:ext cx="8758064" cy="404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7103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5678488" cy="1325563"/>
          </a:xfrm>
        </p:spPr>
        <p:txBody>
          <a:bodyPr/>
          <a:lstStyle/>
          <a:p>
            <a:r>
              <a:rPr lang="sl-SI" sz="4000" dirty="0" smtClean="0"/>
              <a:t>Zaključek</a:t>
            </a:r>
            <a:endParaRPr lang="sl-SI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0" y="1345207"/>
            <a:ext cx="9036496" cy="4028009"/>
          </a:xfrm>
        </p:spPr>
        <p:txBody>
          <a:bodyPr>
            <a:normAutofit fontScale="92500" lnSpcReduction="10000"/>
          </a:bodyPr>
          <a:lstStyle/>
          <a:p>
            <a:r>
              <a:rPr lang="sl-SI" sz="2400" dirty="0" smtClean="0"/>
              <a:t>V okviru dveh EDP se je pripravil demonstracijski projekt in vizualizacija rešitve </a:t>
            </a:r>
            <a:r>
              <a:rPr lang="sl-SI" sz="2400" dirty="0" smtClean="0">
                <a:sym typeface="Wingdings" panose="05000000000000000000" pitchFamily="2" charset="2"/>
              </a:rPr>
              <a:t> nadaljevanje projekta v konzorciju Elektro Ljubljana,  Elektro Gorenjska, Elektro Maribor, Elektro Celje, Elektro Primorska, SODO in Informatika </a:t>
            </a:r>
          </a:p>
          <a:p>
            <a:r>
              <a:rPr lang="sl-SI" sz="2400" dirty="0" smtClean="0"/>
              <a:t>Zaključek in potrditev projektne naloge </a:t>
            </a:r>
            <a:r>
              <a:rPr lang="sl-SI" sz="2400" b="1" dirty="0" smtClean="0"/>
              <a:t>PN_Sistem za enoten dostop do merilnih podatkov</a:t>
            </a:r>
            <a:r>
              <a:rPr lang="sl-SI" sz="2400" b="1" dirty="0"/>
              <a:t>	</a:t>
            </a:r>
            <a:endParaRPr lang="sl-SI" sz="2400" b="1" dirty="0" smtClean="0"/>
          </a:p>
          <a:p>
            <a:r>
              <a:rPr lang="sl-SI" sz="2400" dirty="0" smtClean="0"/>
              <a:t>Definirati </a:t>
            </a:r>
            <a:r>
              <a:rPr lang="sl-SI" sz="2400" b="1" dirty="0" smtClean="0"/>
              <a:t>administrativni proces dostopa do podatkov</a:t>
            </a:r>
            <a:r>
              <a:rPr lang="sl-SI" sz="2400" dirty="0" smtClean="0"/>
              <a:t> (vloge pri potrjevanju, obvladovanje zahtev idr.)</a:t>
            </a:r>
            <a:endParaRPr lang="sl-SI" sz="2400" dirty="0"/>
          </a:p>
          <a:p>
            <a:r>
              <a:rPr lang="sl-SI" sz="2400" dirty="0" smtClean="0"/>
              <a:t>Definirati realno </a:t>
            </a:r>
            <a:r>
              <a:rPr lang="sl-SI" sz="2400" dirty="0" err="1" smtClean="0"/>
              <a:t>časovnico</a:t>
            </a:r>
            <a:r>
              <a:rPr lang="sl-SI" sz="2400" dirty="0" smtClean="0"/>
              <a:t>. Predviden zaključek projekta 31.01.2020, parcialne rešitve že v januarju 2019</a:t>
            </a:r>
          </a:p>
          <a:p>
            <a:r>
              <a:rPr lang="sl-SI" sz="2400" dirty="0" smtClean="0"/>
              <a:t>V </a:t>
            </a:r>
            <a:r>
              <a:rPr lang="sl-SI" sz="2400" dirty="0" smtClean="0"/>
              <a:t>prihodnosti </a:t>
            </a:r>
            <a:r>
              <a:rPr lang="sl-SI" sz="2400" dirty="0" smtClean="0"/>
              <a:t>razširiti portal tudi </a:t>
            </a:r>
            <a:r>
              <a:rPr lang="sl-SI" sz="2400" dirty="0" smtClean="0"/>
              <a:t>za preostale storitve preko skupne točke </a:t>
            </a:r>
            <a:r>
              <a:rPr lang="sl-SI" sz="2000" dirty="0" smtClean="0"/>
              <a:t>(storitveni portal)</a:t>
            </a:r>
            <a:endParaRPr lang="sl-SI" sz="2000" dirty="0"/>
          </a:p>
        </p:txBody>
      </p:sp>
      <p:pic>
        <p:nvPicPr>
          <p:cNvPr id="6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" y="5373216"/>
            <a:ext cx="1828571" cy="847619"/>
          </a:xfrm>
          <a:prstGeom prst="rect">
            <a:avLst/>
          </a:prstGeom>
        </p:spPr>
      </p:pic>
      <p:pic>
        <p:nvPicPr>
          <p:cNvPr id="7" name="Picture 2" descr="Rezultat iskanja slik za INFORMATIK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1" y="5568978"/>
            <a:ext cx="2297087" cy="407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Rezultat iskanja slik za sodo d.o.o.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13"/>
          <a:stretch/>
        </p:blipFill>
        <p:spPr bwMode="auto">
          <a:xfrm>
            <a:off x="5292080" y="5374835"/>
            <a:ext cx="1200220" cy="84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Rezultat iskanja slik za elektro ljubljana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80"/>
          <a:stretch/>
        </p:blipFill>
        <p:spPr bwMode="auto">
          <a:xfrm>
            <a:off x="-7169" y="6219250"/>
            <a:ext cx="1101065" cy="480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4" descr="Rezultat iskanja slik za elektro gorenjska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350" y="6288662"/>
            <a:ext cx="1094546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6" descr="Rezultat iskanja slik za elektro maribor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7" t="12835" r="8001" b="14107"/>
          <a:stretch/>
        </p:blipFill>
        <p:spPr bwMode="auto">
          <a:xfrm>
            <a:off x="2460687" y="6288662"/>
            <a:ext cx="109920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8" descr="Rezultat iskanja slik za elektro celj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0247" y="6288662"/>
            <a:ext cx="770568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0" descr="Rezultat iskanja slik za elektro primorska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068" y="6288662"/>
            <a:ext cx="877714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9460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0" y="1345207"/>
            <a:ext cx="9036496" cy="49961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sl-SI" sz="4400" i="1" dirty="0" smtClean="0"/>
              <a:t>Hvala za vašo pozornost!</a:t>
            </a:r>
          </a:p>
        </p:txBody>
      </p:sp>
      <p:pic>
        <p:nvPicPr>
          <p:cNvPr id="6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" y="5373216"/>
            <a:ext cx="1828571" cy="847619"/>
          </a:xfrm>
          <a:prstGeom prst="rect">
            <a:avLst/>
          </a:prstGeom>
        </p:spPr>
      </p:pic>
      <p:pic>
        <p:nvPicPr>
          <p:cNvPr id="7" name="Picture 2" descr="Rezultat iskanja slik za INFORMATIK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1" y="5568978"/>
            <a:ext cx="2297087" cy="407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Rezultat iskanja slik za sodo d.o.o.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13"/>
          <a:stretch/>
        </p:blipFill>
        <p:spPr bwMode="auto">
          <a:xfrm>
            <a:off x="5292080" y="5374835"/>
            <a:ext cx="1200220" cy="84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Rezultat iskanja slik za elektro ljubljana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80"/>
          <a:stretch/>
        </p:blipFill>
        <p:spPr bwMode="auto">
          <a:xfrm>
            <a:off x="-7169" y="6219250"/>
            <a:ext cx="1101065" cy="480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4" descr="Rezultat iskanja slik za elektro gorenjska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350" y="6288662"/>
            <a:ext cx="1094546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6" descr="Rezultat iskanja slik za elektro maribor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7" t="12835" r="8001" b="14107"/>
          <a:stretch/>
        </p:blipFill>
        <p:spPr bwMode="auto">
          <a:xfrm>
            <a:off x="2460687" y="6288662"/>
            <a:ext cx="109920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8" descr="Rezultat iskanja slik za elektro celj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0247" y="6288662"/>
            <a:ext cx="770568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0" descr="Rezultat iskanja slik za elektro primorska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068" y="6288662"/>
            <a:ext cx="877714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Rezultat iskanja slik za question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8946" y="2204864"/>
            <a:ext cx="371241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8788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6092825" cy="1047651"/>
          </a:xfrm>
        </p:spPr>
        <p:txBody>
          <a:bodyPr/>
          <a:lstStyle/>
          <a:p>
            <a:r>
              <a:rPr lang="sl-SI" sz="4000" dirty="0" smtClean="0"/>
              <a:t>Opremljenost MM </a:t>
            </a:r>
            <a:endParaRPr lang="sl-SI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79513" y="1268760"/>
            <a:ext cx="8964488" cy="5217790"/>
          </a:xfrm>
        </p:spPr>
        <p:txBody>
          <a:bodyPr>
            <a:normAutofit/>
          </a:bodyPr>
          <a:lstStyle/>
          <a:p>
            <a:r>
              <a:rPr lang="sl-SI" sz="2000" b="1" dirty="0"/>
              <a:t>Uredba o ukrepih in postopkih za uvedbo in povezljivost naprednih merilnih sistemov električne energije (Uradni list RS, št. </a:t>
            </a:r>
            <a:r>
              <a:rPr lang="sl-SI" sz="2000" b="1" u="sng" dirty="0">
                <a:hlinkClick r:id="rId3" tooltip="Uredba o ukrepih in postopkih za uvedbo in povezljivost naprednih merilnih sistemov električne energije"/>
              </a:rPr>
              <a:t>79/15</a:t>
            </a:r>
            <a:r>
              <a:rPr lang="sl-SI" sz="2000" b="1" dirty="0" smtClean="0"/>
              <a:t>) </a:t>
            </a:r>
            <a:r>
              <a:rPr lang="sl-SI" sz="2000" b="1" dirty="0" smtClean="0">
                <a:sym typeface="Wingdings" panose="05000000000000000000" pitchFamily="2" charset="2"/>
              </a:rPr>
              <a:t> </a:t>
            </a:r>
            <a:endParaRPr lang="sl-SI" sz="2000" b="1" dirty="0" smtClean="0">
              <a:sym typeface="Wingdings" panose="05000000000000000000" pitchFamily="2" charset="2"/>
            </a:endParaRPr>
          </a:p>
          <a:p>
            <a:r>
              <a:rPr lang="sl-SI" sz="2000" b="1" dirty="0"/>
              <a:t>8. </a:t>
            </a:r>
            <a:r>
              <a:rPr lang="sl-SI" sz="2000" b="1" dirty="0" smtClean="0"/>
              <a:t>člen - (</a:t>
            </a:r>
            <a:r>
              <a:rPr lang="sl-SI" sz="2000" b="1" dirty="0"/>
              <a:t>prehodno obdobje)</a:t>
            </a:r>
          </a:p>
          <a:p>
            <a:pPr marL="0" indent="0">
              <a:buNone/>
            </a:pPr>
            <a:r>
              <a:rPr lang="sl-SI" sz="2000" dirty="0"/>
              <a:t>(1) Do konca leta 2025 morajo vgrajeni sistemski števci izpolnjevati zahteve iz 5. člena te uredbe.</a:t>
            </a:r>
          </a:p>
          <a:p>
            <a:endParaRPr lang="sl-SI" sz="2000" dirty="0" smtClean="0"/>
          </a:p>
          <a:p>
            <a:endParaRPr lang="sl-SI" sz="2000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538" y="3140149"/>
            <a:ext cx="7667878" cy="3717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6684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8748464" cy="975643"/>
          </a:xfrm>
        </p:spPr>
        <p:txBody>
          <a:bodyPr/>
          <a:lstStyle/>
          <a:p>
            <a:r>
              <a:rPr lang="sl-SI" sz="4000" dirty="0" smtClean="0"/>
              <a:t>ZAKAJ - Enoten </a:t>
            </a:r>
            <a:r>
              <a:rPr lang="sl-SI" sz="4000" dirty="0" smtClean="0"/>
              <a:t>informacijski sistem</a:t>
            </a:r>
            <a:endParaRPr lang="sl-SI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79513" y="1340768"/>
            <a:ext cx="8964488" cy="2592288"/>
          </a:xfrm>
        </p:spPr>
        <p:txBody>
          <a:bodyPr>
            <a:normAutofit/>
          </a:bodyPr>
          <a:lstStyle/>
          <a:p>
            <a:r>
              <a:rPr lang="sl-SI" sz="2000" b="1" dirty="0"/>
              <a:t>Uredba o ukrepih in postopkih za uvedbo in povezljivost naprednih merilnih sistemov električne energije (Uradni list RS, št. </a:t>
            </a:r>
            <a:r>
              <a:rPr lang="sl-SI" sz="2000" b="1" u="sng" dirty="0">
                <a:hlinkClick r:id="rId3" tooltip="Uredba o ukrepih in postopkih za uvedbo in povezljivost naprednih merilnih sistemov električne energije"/>
              </a:rPr>
              <a:t>79/15</a:t>
            </a:r>
            <a:r>
              <a:rPr lang="sl-SI" sz="2000" b="1" dirty="0" smtClean="0"/>
              <a:t>) </a:t>
            </a:r>
            <a:r>
              <a:rPr lang="sl-SI" sz="2000" b="1" dirty="0" smtClean="0">
                <a:sym typeface="Wingdings" panose="05000000000000000000" pitchFamily="2" charset="2"/>
              </a:rPr>
              <a:t> </a:t>
            </a:r>
            <a:endParaRPr lang="sl-SI" sz="2000" dirty="0" smtClean="0"/>
          </a:p>
          <a:p>
            <a:pPr marL="0" indent="0">
              <a:buNone/>
            </a:pPr>
            <a:r>
              <a:rPr lang="sl-SI" sz="2000" b="1" dirty="0" smtClean="0"/>
              <a:t>   3</a:t>
            </a:r>
            <a:r>
              <a:rPr lang="sl-SI" sz="2000" b="1" dirty="0"/>
              <a:t>. </a:t>
            </a:r>
            <a:r>
              <a:rPr lang="sl-SI" sz="2000" b="1" dirty="0" smtClean="0"/>
              <a:t>člen - (</a:t>
            </a:r>
            <a:r>
              <a:rPr lang="sl-SI" sz="2000" b="1" dirty="0"/>
              <a:t>napredni merilni sistem)</a:t>
            </a:r>
          </a:p>
          <a:p>
            <a:pPr marL="0" indent="0">
              <a:buNone/>
            </a:pPr>
            <a:r>
              <a:rPr lang="sl-SI" sz="2000" dirty="0"/>
              <a:t>(1) Distribucijski operater uvede napredni merilni sistem za vse uporabnike sistema v Republiki Sloveniji.</a:t>
            </a:r>
          </a:p>
          <a:p>
            <a:pPr marL="0" indent="0">
              <a:buNone/>
            </a:pPr>
            <a:r>
              <a:rPr lang="sl-SI" sz="2000" dirty="0"/>
              <a:t>(2) </a:t>
            </a:r>
            <a:r>
              <a:rPr lang="sl-SI" sz="2000" b="1" dirty="0"/>
              <a:t>Napredni merilni sistem </a:t>
            </a:r>
            <a:r>
              <a:rPr lang="sl-SI" sz="2000" dirty="0"/>
              <a:t>iz prejšnjega odstavka </a:t>
            </a:r>
            <a:r>
              <a:rPr lang="sl-SI" sz="2000" b="1" dirty="0"/>
              <a:t>vključuje</a:t>
            </a:r>
            <a:r>
              <a:rPr lang="sl-SI" sz="2000" dirty="0"/>
              <a:t>:</a:t>
            </a:r>
          </a:p>
          <a:p>
            <a:pPr marL="0" indent="0">
              <a:buNone/>
            </a:pPr>
            <a:r>
              <a:rPr lang="sl-SI" sz="2000" dirty="0"/>
              <a:t>-     </a:t>
            </a:r>
            <a:r>
              <a:rPr lang="sl-SI" sz="2000" dirty="0" smtClean="0"/>
              <a:t>sistemske </a:t>
            </a:r>
            <a:r>
              <a:rPr lang="sl-SI" sz="2000" dirty="0"/>
              <a:t>števce pri uporabnikih sistema;</a:t>
            </a:r>
          </a:p>
          <a:p>
            <a:endParaRPr lang="sl-SI" sz="2000" dirty="0"/>
          </a:p>
        </p:txBody>
      </p:sp>
      <p:sp>
        <p:nvSpPr>
          <p:cNvPr id="4" name="PoljeZBesedilom 3"/>
          <p:cNvSpPr txBox="1"/>
          <p:nvPr/>
        </p:nvSpPr>
        <p:spPr>
          <a:xfrm>
            <a:off x="5292080" y="3419708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b="1" i="1" dirty="0" smtClean="0">
                <a:solidFill>
                  <a:schemeClr val="accent6"/>
                </a:solidFill>
              </a:rPr>
              <a:t>V izvajanju</a:t>
            </a:r>
            <a:endParaRPr lang="sl-SI" b="1" i="1" dirty="0">
              <a:solidFill>
                <a:schemeClr val="accent6"/>
              </a:solidFill>
            </a:endParaRPr>
          </a:p>
        </p:txBody>
      </p:sp>
      <p:sp>
        <p:nvSpPr>
          <p:cNvPr id="5" name="Pravokotnik 4"/>
          <p:cNvSpPr/>
          <p:nvPr/>
        </p:nvSpPr>
        <p:spPr>
          <a:xfrm>
            <a:off x="179512" y="3777499"/>
            <a:ext cx="118093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sl-SI" sz="2000" dirty="0" smtClean="0"/>
              <a:t>komunikacijsko infrastrukturo, ki vključuje žične in brezžične povezave, </a:t>
            </a:r>
          </a:p>
          <a:p>
            <a:r>
              <a:rPr lang="sl-SI" sz="2000" dirty="0" smtClean="0"/>
              <a:t>      ki omogočajo prenos podatkov od sistemskih števcev do merilnih centrov;</a:t>
            </a:r>
          </a:p>
        </p:txBody>
      </p:sp>
      <p:sp>
        <p:nvSpPr>
          <p:cNvPr id="6" name="PoljeZBesedilom 5"/>
          <p:cNvSpPr txBox="1"/>
          <p:nvPr/>
        </p:nvSpPr>
        <p:spPr>
          <a:xfrm>
            <a:off x="7884368" y="3861048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b="1" i="1" dirty="0" smtClean="0">
                <a:solidFill>
                  <a:schemeClr val="accent6"/>
                </a:solidFill>
              </a:rPr>
              <a:t>V izvajanju</a:t>
            </a:r>
            <a:endParaRPr lang="sl-SI" b="1" i="1" dirty="0">
              <a:solidFill>
                <a:schemeClr val="accent6"/>
              </a:solidFill>
            </a:endParaRPr>
          </a:p>
        </p:txBody>
      </p:sp>
      <p:sp>
        <p:nvSpPr>
          <p:cNvPr id="7" name="Pravokotnik 6"/>
          <p:cNvSpPr/>
          <p:nvPr/>
        </p:nvSpPr>
        <p:spPr>
          <a:xfrm>
            <a:off x="30750" y="4485385"/>
            <a:ext cx="91132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2000" dirty="0" smtClean="0"/>
              <a:t>-       merilne centre</a:t>
            </a:r>
          </a:p>
        </p:txBody>
      </p:sp>
      <p:sp>
        <p:nvSpPr>
          <p:cNvPr id="8" name="Pravokotnik 7"/>
          <p:cNvSpPr/>
          <p:nvPr/>
        </p:nvSpPr>
        <p:spPr>
          <a:xfrm>
            <a:off x="30750" y="4885495"/>
            <a:ext cx="9005746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2000" dirty="0" smtClean="0"/>
              <a:t>-       </a:t>
            </a:r>
            <a:r>
              <a:rPr lang="sl-SI" sz="2000" b="1" dirty="0" smtClean="0"/>
              <a:t>enoten informacijski sistem</a:t>
            </a:r>
            <a:r>
              <a:rPr lang="sl-SI" sz="2000" dirty="0" smtClean="0"/>
              <a:t>.</a:t>
            </a:r>
          </a:p>
          <a:p>
            <a:r>
              <a:rPr lang="sl-SI" sz="3200" dirty="0" smtClean="0">
                <a:sym typeface="Wingdings" panose="05000000000000000000" pitchFamily="2" charset="2"/>
              </a:rPr>
              <a:t> </a:t>
            </a:r>
            <a:r>
              <a:rPr lang="sl-SI" dirty="0" smtClean="0"/>
              <a:t>»enoten informacijski sistem« je sistem za enoten dostop do merilnih podatkov in podatkov o kakovosti oskrbe iz merilnih centrov v Republiki Sloveniji, ki vključuje strojno in programsko opremo, potrebno za zbiranje, vodenje, obdelavo in sporočanje merilnih podatkov in podatkov o kakovosti oskrbe uporabnikom distribucijskega elektroenergetskega sistema glede na dodeljene pravice dostopa do teh podatkov;</a:t>
            </a:r>
            <a:endParaRPr lang="sl-SI" dirty="0"/>
          </a:p>
        </p:txBody>
      </p:sp>
      <p:sp>
        <p:nvSpPr>
          <p:cNvPr id="9" name="PoljeZBesedilom 8"/>
          <p:cNvSpPr txBox="1"/>
          <p:nvPr/>
        </p:nvSpPr>
        <p:spPr>
          <a:xfrm>
            <a:off x="2267744" y="4500774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b="1" i="1" dirty="0" smtClean="0">
                <a:solidFill>
                  <a:schemeClr val="accent3"/>
                </a:solidFill>
              </a:rPr>
              <a:t>Izvedeno pri EDP</a:t>
            </a:r>
            <a:endParaRPr lang="sl-SI" b="1" i="1" dirty="0">
              <a:solidFill>
                <a:schemeClr val="accent3"/>
              </a:solidFill>
            </a:endParaRPr>
          </a:p>
        </p:txBody>
      </p:sp>
      <p:sp>
        <p:nvSpPr>
          <p:cNvPr id="10" name="PoljeZBesedilom 9"/>
          <p:cNvSpPr txBox="1"/>
          <p:nvPr/>
        </p:nvSpPr>
        <p:spPr>
          <a:xfrm>
            <a:off x="3664736" y="4914172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b="1" i="1" dirty="0" smtClean="0">
                <a:solidFill>
                  <a:srgbClr val="FF0000"/>
                </a:solidFill>
              </a:rPr>
              <a:t>V delu</a:t>
            </a:r>
            <a:endParaRPr lang="sl-SI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661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6092825" cy="1047651"/>
          </a:xfrm>
        </p:spPr>
        <p:txBody>
          <a:bodyPr/>
          <a:lstStyle/>
          <a:p>
            <a:r>
              <a:rPr lang="sl-SI" sz="4000" dirty="0"/>
              <a:t>Zakaj </a:t>
            </a:r>
            <a:r>
              <a:rPr lang="sl-SI" sz="4000" dirty="0" smtClean="0"/>
              <a:t>nadgradnja </a:t>
            </a:r>
            <a:r>
              <a:rPr lang="sl-SI" sz="4000" dirty="0"/>
              <a:t>EVT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79513" y="1825625"/>
            <a:ext cx="8964488" cy="4351338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sl-SI" dirty="0" smtClean="0"/>
              <a:t>že </a:t>
            </a:r>
            <a:r>
              <a:rPr lang="sl-SI" dirty="0"/>
              <a:t>obstaja enotna vstopna točka za izmenjavo podatkov in vsa infrastruktura</a:t>
            </a:r>
          </a:p>
          <a:p>
            <a:pPr lvl="0"/>
            <a:r>
              <a:rPr lang="sl-SI" dirty="0"/>
              <a:t>ne prihaja do nepotrebnega </a:t>
            </a:r>
            <a:r>
              <a:rPr lang="sl-SI" dirty="0" smtClean="0"/>
              <a:t>podvajanja (kopičenja) </a:t>
            </a:r>
            <a:r>
              <a:rPr lang="sl-SI" dirty="0"/>
              <a:t>podatkov</a:t>
            </a:r>
          </a:p>
          <a:p>
            <a:pPr lvl="0"/>
            <a:r>
              <a:rPr lang="sl-SI" dirty="0"/>
              <a:t>že obstajajo povezave z merilnimi centri v okviru EVT</a:t>
            </a:r>
          </a:p>
          <a:p>
            <a:pPr lvl="0"/>
            <a:r>
              <a:rPr lang="sl-SI" dirty="0"/>
              <a:t>obstaja znanje za implementacijo teh storitev</a:t>
            </a:r>
          </a:p>
          <a:p>
            <a:pPr lvl="0"/>
            <a:r>
              <a:rPr lang="sl-SI" dirty="0"/>
              <a:t>stroški vzpostavitve so nižji</a:t>
            </a:r>
          </a:p>
          <a:p>
            <a:r>
              <a:rPr lang="sl-SI" dirty="0"/>
              <a:t>določene funkcionalnosti so že implementirane in bi v nasprotnem prišlo tudi do podvajanja funkcionalnosti</a:t>
            </a:r>
          </a:p>
        </p:txBody>
      </p:sp>
    </p:spTree>
    <p:extLst>
      <p:ext uri="{BB962C8B-B14F-4D97-AF65-F5344CB8AC3E}">
        <p14:creationId xmlns:p14="http://schemas.microsoft.com/office/powerpoint/2010/main" val="2711516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2656"/>
            <a:ext cx="8811574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4809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5556250" cy="641350"/>
          </a:xfrm>
        </p:spPr>
        <p:txBody>
          <a:bodyPr>
            <a:normAutofit/>
          </a:bodyPr>
          <a:lstStyle/>
          <a:p>
            <a:r>
              <a:rPr lang="sl-SI" sz="3600" dirty="0" smtClean="0"/>
              <a:t>DEMO model</a:t>
            </a:r>
            <a:endParaRPr lang="sl-SI" sz="36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80728"/>
            <a:ext cx="6718555" cy="5547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2075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5556250" cy="641350"/>
          </a:xfrm>
        </p:spPr>
        <p:txBody>
          <a:bodyPr>
            <a:normAutofit/>
          </a:bodyPr>
          <a:lstStyle/>
          <a:p>
            <a:r>
              <a:rPr lang="sl-SI" sz="3600" dirty="0" smtClean="0"/>
              <a:t>DEMO model - prikaz</a:t>
            </a:r>
            <a:endParaRPr lang="sl-SI" sz="3600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681641" y="2111433"/>
            <a:ext cx="8551500" cy="406553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smtClean="0"/>
              <a:t>Spletna aplikacija za odjemalca</a:t>
            </a:r>
          </a:p>
          <a:p>
            <a:r>
              <a:rPr lang="sl-SI" smtClean="0"/>
              <a:t>Mobilna aplikacija za odjemalca</a:t>
            </a:r>
          </a:p>
          <a:p>
            <a:r>
              <a:rPr lang="sl-SI" smtClean="0"/>
              <a:t>B2B klic storitve za integracijo s sistemom dobavitelja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878866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5678488" cy="1047651"/>
          </a:xfrm>
        </p:spPr>
        <p:txBody>
          <a:bodyPr/>
          <a:lstStyle/>
          <a:p>
            <a:r>
              <a:rPr lang="sl-SI" sz="4000" dirty="0" smtClean="0"/>
              <a:t>Nadaljnje aktivnosti</a:t>
            </a:r>
            <a:endParaRPr lang="sl-SI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07505" y="1417638"/>
            <a:ext cx="9036496" cy="4730750"/>
          </a:xfrm>
        </p:spPr>
        <p:txBody>
          <a:bodyPr>
            <a:normAutofit fontScale="92500"/>
          </a:bodyPr>
          <a:lstStyle/>
          <a:p>
            <a:r>
              <a:rPr lang="sl-SI" sz="2400" dirty="0"/>
              <a:t>Razširitev rešitve na ostale distribucije </a:t>
            </a:r>
          </a:p>
          <a:p>
            <a:r>
              <a:rPr lang="sl-SI" sz="2400" dirty="0" smtClean="0"/>
              <a:t>Administrativni in </a:t>
            </a:r>
            <a:r>
              <a:rPr lang="sl-SI" sz="2400" dirty="0" err="1" smtClean="0"/>
              <a:t>avtentikacijski</a:t>
            </a:r>
            <a:r>
              <a:rPr lang="sl-SI" sz="2400" dirty="0" smtClean="0"/>
              <a:t> modul za dostop do podatkov</a:t>
            </a:r>
          </a:p>
          <a:p>
            <a:pPr marL="0" indent="0">
              <a:buNone/>
            </a:pPr>
            <a:r>
              <a:rPr lang="sl-SI" sz="2400" dirty="0" smtClean="0"/>
              <a:t>     (fizične osebe – certifikat + kombinacija gesel, pravne osebe – certifikat)</a:t>
            </a:r>
            <a:endParaRPr lang="sl-SI" sz="2400" dirty="0" smtClean="0"/>
          </a:p>
          <a:p>
            <a:r>
              <a:rPr lang="sl-SI" sz="2400" dirty="0" smtClean="0"/>
              <a:t>Izdelava celovitega nabora storitev izmenjave podatkov </a:t>
            </a:r>
            <a:r>
              <a:rPr lang="sl-SI" sz="1800" dirty="0" smtClean="0"/>
              <a:t>(posvetovalni dokument Aktivni odjemalec)</a:t>
            </a:r>
          </a:p>
          <a:p>
            <a:r>
              <a:rPr lang="sl-SI" sz="2400" dirty="0" smtClean="0"/>
              <a:t>Razširitev </a:t>
            </a:r>
            <a:r>
              <a:rPr lang="sl-SI" sz="2400" dirty="0"/>
              <a:t>rešitve z </a:t>
            </a:r>
            <a:r>
              <a:rPr lang="sl-SI" sz="2400" dirty="0" smtClean="0"/>
              <a:t>ostalimi razpoložljivimi </a:t>
            </a:r>
            <a:r>
              <a:rPr lang="sl-SI" sz="2400" dirty="0"/>
              <a:t>merilnimi podatki in podatki kakovosti </a:t>
            </a:r>
            <a:r>
              <a:rPr lang="sl-SI" sz="2400" dirty="0" smtClean="0"/>
              <a:t>oskrbe</a:t>
            </a:r>
          </a:p>
          <a:p>
            <a:r>
              <a:rPr lang="sl-SI" sz="2400" dirty="0" smtClean="0"/>
              <a:t>Dodelava </a:t>
            </a:r>
            <a:r>
              <a:rPr lang="sl-SI" sz="2400" dirty="0"/>
              <a:t>spletnih storitev za masovno izmenjavo podatkov preko spletnih storitev</a:t>
            </a:r>
          </a:p>
          <a:p>
            <a:r>
              <a:rPr lang="sl-SI" sz="2400" dirty="0" smtClean="0"/>
              <a:t>Izvesti analizo varnostnega pregleda </a:t>
            </a:r>
            <a:r>
              <a:rPr lang="sl-SI" sz="2400" dirty="0"/>
              <a:t>in </a:t>
            </a:r>
            <a:r>
              <a:rPr lang="sl-SI" sz="2400" dirty="0" smtClean="0"/>
              <a:t>dostopa do podatkov – analiza tveganj</a:t>
            </a:r>
          </a:p>
          <a:p>
            <a:r>
              <a:rPr lang="sl-SI" sz="2400" dirty="0" err="1" smtClean="0"/>
              <a:t>Poročilni</a:t>
            </a:r>
            <a:r>
              <a:rPr lang="sl-SI" sz="2400" dirty="0" smtClean="0"/>
              <a:t> </a:t>
            </a:r>
            <a:r>
              <a:rPr lang="sl-SI" sz="2400" dirty="0" smtClean="0"/>
              <a:t>modul </a:t>
            </a:r>
            <a:r>
              <a:rPr lang="sl-SI" sz="1800" dirty="0" smtClean="0"/>
              <a:t>(statistika)</a:t>
            </a:r>
            <a:endParaRPr lang="sl-SI" sz="1800" dirty="0"/>
          </a:p>
        </p:txBody>
      </p:sp>
    </p:spTree>
    <p:extLst>
      <p:ext uri="{BB962C8B-B14F-4D97-AF65-F5344CB8AC3E}">
        <p14:creationId xmlns:p14="http://schemas.microsoft.com/office/powerpoint/2010/main" val="1917485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5678488" cy="1047651"/>
          </a:xfrm>
        </p:spPr>
        <p:txBody>
          <a:bodyPr>
            <a:normAutofit fontScale="90000"/>
          </a:bodyPr>
          <a:lstStyle/>
          <a:p>
            <a:r>
              <a:rPr lang="sl-SI" sz="4000" dirty="0" smtClean="0"/>
              <a:t>Nabor podatkovnih storitev</a:t>
            </a:r>
            <a:endParaRPr lang="sl-SI" sz="40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426" b="3955"/>
          <a:stretch/>
        </p:blipFill>
        <p:spPr bwMode="auto">
          <a:xfrm>
            <a:off x="35496" y="1125041"/>
            <a:ext cx="9050163" cy="5809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3136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380</Words>
  <Application>Microsoft Office PowerPoint</Application>
  <PresentationFormat>Diaprojekcija na zaslonu (4:3)</PresentationFormat>
  <Paragraphs>53</Paragraphs>
  <Slides>12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12</vt:i4>
      </vt:variant>
    </vt:vector>
  </HeadingPairs>
  <TitlesOfParts>
    <vt:vector size="13" baseType="lpstr">
      <vt:lpstr>Officeova tema</vt:lpstr>
      <vt:lpstr>SISTEM ZA ENOTEN DOSTOP DO MERILNIH PODATKOV (SEDMp)  nadgradnja Enotne vstopne točke</vt:lpstr>
      <vt:lpstr>Opremljenost MM </vt:lpstr>
      <vt:lpstr>ZAKAJ - Enoten informacijski sistem</vt:lpstr>
      <vt:lpstr>Zakaj nadgradnja EVT</vt:lpstr>
      <vt:lpstr>PowerPointova predstavitev</vt:lpstr>
      <vt:lpstr>DEMO model</vt:lpstr>
      <vt:lpstr>DEMO model - prikaz</vt:lpstr>
      <vt:lpstr>Nadaljnje aktivnosti</vt:lpstr>
      <vt:lpstr>Nabor podatkovnih storitev</vt:lpstr>
      <vt:lpstr>Nabor podatkovnih storitev</vt:lpstr>
      <vt:lpstr>Zaključek</vt:lpstr>
      <vt:lpstr>PowerPointova predstavitev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 ZA ENOTEN DOSTOP DO MERILNIH PODATKOV (SEDMp)  nadgradnja Enotne vstopne točke</dc:title>
  <dc:creator>Tadej Šinkovec</dc:creator>
  <cp:lastModifiedBy>Tadej Šinkovec</cp:lastModifiedBy>
  <cp:revision>9</cp:revision>
  <dcterms:created xsi:type="dcterms:W3CDTF">2018-11-18T04:51:42Z</dcterms:created>
  <dcterms:modified xsi:type="dcterms:W3CDTF">2018-11-18T05:52:44Z</dcterms:modified>
</cp:coreProperties>
</file>