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2"/>
  </p:notesMasterIdLst>
  <p:handoutMasterIdLst>
    <p:handoutMasterId r:id="rId13"/>
  </p:handoutMasterIdLst>
  <p:sldIdLst>
    <p:sldId id="640" r:id="rId3"/>
    <p:sldId id="677" r:id="rId4"/>
    <p:sldId id="678" r:id="rId5"/>
    <p:sldId id="682" r:id="rId6"/>
    <p:sldId id="681" r:id="rId7"/>
    <p:sldId id="673" r:id="rId8"/>
    <p:sldId id="680" r:id="rId9"/>
    <p:sldId id="672" r:id="rId10"/>
    <p:sldId id="670" r:id="rId11"/>
  </p:sldIdLst>
  <p:sldSz cx="9144000" cy="6858000" type="screen4x3"/>
  <p:notesSz cx="6797675" cy="9928225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ladimir Mauko" initials="VM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BFBC"/>
    <a:srgbClr val="93CDDD"/>
    <a:srgbClr val="A1C8E3"/>
    <a:srgbClr val="84C6D8"/>
    <a:srgbClr val="3647C8"/>
    <a:srgbClr val="0B11F3"/>
    <a:srgbClr val="EDFD17"/>
    <a:srgbClr val="E6F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66" autoAdjust="0"/>
    <p:restoredTop sz="95147" autoAdjust="0"/>
  </p:normalViewPr>
  <p:slideViewPr>
    <p:cSldViewPr>
      <p:cViewPr varScale="1">
        <p:scale>
          <a:sx n="90" d="100"/>
          <a:sy n="90" d="100"/>
        </p:scale>
        <p:origin x="1507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58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8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8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A2B0DC-7E30-4F23-A842-46E273995B07}" type="datetimeFigureOut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4" y="9429756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6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2DD4E3-6495-4EBD-8771-3C588C7AF46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30926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8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49688" y="8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CFCC669-2182-4E67-A1CC-ECBD53FF4BEB}" type="datetimeFigureOut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457" y="4716472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noProof="0"/>
              <a:t>Kliknite, če želite urediti sloge besedila matrice</a:t>
            </a:r>
          </a:p>
          <a:p>
            <a:pPr lvl="1"/>
            <a:r>
              <a:rPr lang="sl-SI" noProof="0"/>
              <a:t>Druga raven</a:t>
            </a:r>
          </a:p>
          <a:p>
            <a:pPr lvl="2"/>
            <a:r>
              <a:rPr lang="sl-SI" noProof="0"/>
              <a:t>Tretja raven</a:t>
            </a:r>
          </a:p>
          <a:p>
            <a:pPr lvl="3"/>
            <a:r>
              <a:rPr lang="sl-SI" noProof="0"/>
              <a:t>Četrta raven</a:t>
            </a:r>
          </a:p>
          <a:p>
            <a:pPr lvl="4"/>
            <a:r>
              <a:rPr lang="sl-SI" noProof="0"/>
              <a:t>Peta raven</a:t>
            </a: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4" y="9429756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49688" y="9429756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5247D5E-C784-4136-8262-7F6DBF58B4A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55788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1765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sz="900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362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94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sl-SI" sz="1200" dirty="0"/>
          </a:p>
          <a:p>
            <a:r>
              <a:rPr lang="sv-SE" dirty="0"/>
              <a:t>ANIMACIJA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909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60596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47027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1484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81763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98747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/>
              <a:t>Uredite slog podnaslova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3BC3-4D46-4303-80D7-EA218B9B699C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76722-D577-4D50-AE64-A7422B06346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AB2C4-FA31-4432-8544-FF7A81FA46FD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6A5A3-D5CA-49BF-ACB6-8EB1D07EBDA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E713C-5976-4DC6-87DF-E2F38A7C699E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F6B2-750C-454E-8EDA-428D9980B48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/>
              <a:t>Uredite slog podnaslova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3BC3-4D46-4303-80D7-EA218B9B699C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76722-D577-4D50-AE64-A7422B06346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32386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0C247-AAE5-458B-A1CD-8424C4AF727E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FA2F6-86E3-49DC-AF99-43C5058C05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45297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EB146-9474-4651-A5AE-509D5AC17C42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2668E-1C7D-4E25-B2E5-FC3EB81CE3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99557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FF62F-B630-4862-8A98-4266B8A3ADDF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434B7-0A08-473B-A590-190CD8F0F95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02293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63A50-193B-4199-9F1F-04D6F6BBD356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67B62-F817-4B03-BE69-4CF11BAE94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235428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1348-CC09-4F71-8A9D-3014DA6B7317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2D98-00F4-434A-B155-FB397A80B96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38664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5EF1B-88ED-4736-8623-60862203C92E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5FB7-C2A8-44EC-B975-D039A8684EF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858763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DA19-577D-43DF-A046-264CE7BDD397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C9727-EAAD-4143-83EE-5C964F5E3D3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06203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0C247-AAE5-458B-A1CD-8424C4AF727E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FA2F6-86E3-49DC-AF99-43C5058C05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/>
              <a:t>Kliknite ikono, če želite dodati sliko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2F1BA-D58B-486A-BD1E-527367274D71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6F33F-BD4F-4606-822E-97A5B31EC43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33659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AB2C4-FA31-4432-8544-FF7A81FA46FD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6A5A3-D5CA-49BF-ACB6-8EB1D07EBDA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108643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E713C-5976-4DC6-87DF-E2F38A7C699E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F6B2-750C-454E-8EDA-428D9980B48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7844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EB146-9474-4651-A5AE-509D5AC17C42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2668E-1C7D-4E25-B2E5-FC3EB81CE3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FF62F-B630-4862-8A98-4266B8A3ADDF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434B7-0A08-473B-A590-190CD8F0F95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63A50-193B-4199-9F1F-04D6F6BBD356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67B62-F817-4B03-BE69-4CF11BAE94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1348-CC09-4F71-8A9D-3014DA6B7317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2D98-00F4-434A-B155-FB397A80B96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5EF1B-88ED-4736-8623-60862203C92E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5FB7-C2A8-44EC-B975-D039A8684EF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DA19-577D-43DF-A046-264CE7BDD397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C9727-EAAD-4143-83EE-5C964F5E3D3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/>
              <a:t>Kliknite ikono, če želite dodati sliko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2F1BA-D58B-486A-BD1E-527367274D71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6F33F-BD4F-4606-822E-97A5B31EC43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/>
              <a:t>Kliknite, če želite urediti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/>
              <a:t>Kliknite, če želite urediti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655B71D-DA44-4AC1-98BA-9A1E05664201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7A1145C-82E6-4172-A0DF-8A78BD81D9C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2" name="MSIPCMb83b4bcb8a361b2e735860c0" descr="{&quot;HashCode&quot;:853468894,&quot;Placement&quot;:&quot;Footer&quot;,&quot;Top&quot;:519.343,&quot;Left&quot;:614.1102,&quot;SlideWidth&quot;:720,&quot;SlideHeight&quot;:540}">
            <a:extLst>
              <a:ext uri="{FF2B5EF4-FFF2-40B4-BE49-F238E27FC236}">
                <a16:creationId xmlns:a16="http://schemas.microsoft.com/office/drawing/2014/main" xmlns="" id="{2C4EBAF3-55B6-4905-8993-C496E5DA9AFF}"/>
              </a:ext>
            </a:extLst>
          </p:cNvPr>
          <p:cNvSpPr txBox="1"/>
          <p:nvPr userDrawn="1"/>
        </p:nvSpPr>
        <p:spPr>
          <a:xfrm>
            <a:off x="7799200" y="6595656"/>
            <a:ext cx="1344800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en-GB" sz="1000">
                <a:solidFill>
                  <a:srgbClr val="888888"/>
                </a:solidFill>
                <a:latin typeface="Calibri" panose="020F0502020204030204" pitchFamily="34" charset="0"/>
              </a:rPr>
              <a:t>General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/>
              <a:t>Kliknite, če želite urediti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/>
              <a:t>Kliknite, če želite urediti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655B71D-DA44-4AC1-98BA-9A1E05664201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7A1145C-82E6-4172-A0DF-8A78BD81D9C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0415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908720"/>
            <a:ext cx="7772400" cy="2334121"/>
          </a:xfrm>
        </p:spPr>
        <p:txBody>
          <a:bodyPr/>
          <a:lstStyle/>
          <a:p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Modul - Reklamacije odjemalcev </a:t>
            </a: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31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endParaRPr lang="sl-SI" sz="2000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endParaRPr lang="sl-SI" sz="2000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Maribor, </a:t>
            </a:r>
            <a:r>
              <a:rPr lang="sl-SI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19. </a:t>
            </a:r>
            <a:r>
              <a:rPr lang="sl-SI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november 2018      </a:t>
            </a:r>
          </a:p>
          <a:p>
            <a:pPr eaLnBrk="1" hangingPunct="1">
              <a:lnSpc>
                <a:spcPct val="80000"/>
              </a:lnSpc>
            </a:pPr>
            <a:endParaRPr lang="sl-SI" sz="1800" b="1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17829"/>
            <a:ext cx="9151665" cy="2356264"/>
          </a:xfrm>
          <a:prstGeom prst="rect">
            <a:avLst/>
          </a:prstGeom>
        </p:spPr>
      </p:pic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6432" y="10563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14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6432" y="10563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79747" y="865534"/>
            <a:ext cx="6552728" cy="100012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Graf števila prejetih reklamacij </a:t>
            </a:r>
            <a:b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po letih</a:t>
            </a:r>
            <a:b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2</a:t>
            </a:fld>
            <a:endParaRPr lang="sl-SI" dirty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značba mesta vsebine 4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380628" y="1903138"/>
            <a:ext cx="8382743" cy="3312368"/>
          </a:xfrm>
          <a:prstGeom prst="rect">
            <a:avLst/>
          </a:prstGeom>
        </p:spPr>
      </p:pic>
      <p:sp>
        <p:nvSpPr>
          <p:cNvPr id="10" name="Freeform 29">
            <a:extLst>
              <a:ext uri="{FF2B5EF4-FFF2-40B4-BE49-F238E27FC236}">
                <a16:creationId xmlns:a16="http://schemas.microsoft.com/office/drawing/2014/main" xmlns="" id="{1B4E7622-0CFE-46B0-95EE-A247ACDEADED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 rot="10800000">
            <a:off x="6260976" y="1513488"/>
            <a:ext cx="1404325" cy="3702018"/>
          </a:xfrm>
          <a:custGeom>
            <a:avLst/>
            <a:gdLst>
              <a:gd name="T0" fmla="*/ 2147483646 w 3884"/>
              <a:gd name="T1" fmla="*/ 2147483646 h 1600"/>
              <a:gd name="T2" fmla="*/ 2147483646 w 3884"/>
              <a:gd name="T3" fmla="*/ 2147483646 h 1600"/>
              <a:gd name="T4" fmla="*/ 2147483646 w 3884"/>
              <a:gd name="T5" fmla="*/ 2147483646 h 1600"/>
              <a:gd name="T6" fmla="*/ 2147483646 w 3884"/>
              <a:gd name="T7" fmla="*/ 2147483646 h 1600"/>
              <a:gd name="T8" fmla="*/ 2147483646 w 3884"/>
              <a:gd name="T9" fmla="*/ 2147483646 h 1600"/>
              <a:gd name="T10" fmla="*/ 2147483646 w 3884"/>
              <a:gd name="T11" fmla="*/ 2147483646 h 1600"/>
              <a:gd name="T12" fmla="*/ 0 w 3884"/>
              <a:gd name="T13" fmla="*/ 2147483646 h 1600"/>
              <a:gd name="T14" fmla="*/ 2147483646 w 3884"/>
              <a:gd name="T15" fmla="*/ 2147483646 h 1600"/>
              <a:gd name="T16" fmla="*/ 2147483646 w 3884"/>
              <a:gd name="T17" fmla="*/ 2147483646 h 1600"/>
              <a:gd name="T18" fmla="*/ 2147483646 w 3884"/>
              <a:gd name="T19" fmla="*/ 2147483646 h 1600"/>
              <a:gd name="T20" fmla="*/ 2147483646 w 3884"/>
              <a:gd name="T21" fmla="*/ 2147483646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4D4D4D"/>
          </a:solidFill>
          <a:ln w="12700">
            <a:solidFill>
              <a:srgbClr val="4D4D4D"/>
            </a:solidFill>
            <a:round/>
            <a:headEnd/>
            <a:tailEnd/>
          </a:ln>
        </p:spPr>
        <p:txBody>
          <a:bodyPr tIns="91440" bIns="9144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5175779A-D0B6-4089-A14E-86939655B7A8}"/>
              </a:ext>
            </a:extLst>
          </p:cNvPr>
          <p:cNvSpPr/>
          <p:nvPr/>
        </p:nvSpPr>
        <p:spPr>
          <a:xfrm>
            <a:off x="683568" y="5252985"/>
            <a:ext cx="7848872" cy="1421460"/>
          </a:xfrm>
          <a:prstGeom prst="rect">
            <a:avLst/>
          </a:prstGeom>
          <a:solidFill>
            <a:srgbClr val="2EBFB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sv-SE" sz="1600" dirty="0"/>
              <a:t>Graf stevila prejetih reklamacij v zadnjih 7ih letih prikazuje vrh leta 2017, ko smo zabelezili ~15% rast v primerjavi z letom poprej in 100% rast od zacetja  belezenja, leta 2012</a:t>
            </a:r>
            <a:r>
              <a:rPr lang="sl-SI" sz="1600" dirty="0"/>
              <a:t>. (Letošnje leto še ni merodajno)                Povečana potreba po učinkoviti informacijski podpori.</a:t>
            </a:r>
          </a:p>
        </p:txBody>
      </p:sp>
      <p:sp>
        <p:nvSpPr>
          <p:cNvPr id="4" name="Desna puščica 3"/>
          <p:cNvSpPr/>
          <p:nvPr/>
        </p:nvSpPr>
        <p:spPr>
          <a:xfrm>
            <a:off x="2699792" y="6284342"/>
            <a:ext cx="504056" cy="144016"/>
          </a:xfrm>
          <a:prstGeom prst="rightArrow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7662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6432" y="10563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6552728" cy="100012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pl-PL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Graf števila prejetih reklamacij </a:t>
            </a:r>
            <a:br>
              <a:rPr lang="pl-PL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pl-PL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v letu 2018</a:t>
            </a: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sl-SI" dirty="0">
              <a:solidFill>
                <a:srgbClr val="002060"/>
              </a:solidFill>
            </a:endParaRPr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683568" y="1734869"/>
            <a:ext cx="7688551" cy="34563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F79B5D2-F445-4E27-A235-5908554D203C}"/>
              </a:ext>
            </a:extLst>
          </p:cNvPr>
          <p:cNvSpPr/>
          <p:nvPr/>
        </p:nvSpPr>
        <p:spPr>
          <a:xfrm>
            <a:off x="849056" y="5252985"/>
            <a:ext cx="7683384" cy="912319"/>
          </a:xfrm>
          <a:prstGeom prst="rect">
            <a:avLst/>
          </a:prstGeom>
          <a:solidFill>
            <a:srgbClr val="2EB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1600" dirty="0"/>
              <a:t>Padec </a:t>
            </a:r>
            <a:r>
              <a:rPr lang="sl-SI" sz="1600" dirty="0"/>
              <a:t>š</a:t>
            </a:r>
            <a:r>
              <a:rPr lang="sv-SE" sz="1600" dirty="0"/>
              <a:t>tevila reklamacij je viden </a:t>
            </a:r>
            <a:r>
              <a:rPr lang="sl-SI" sz="1600" dirty="0"/>
              <a:t>v poletnih mesecih </a:t>
            </a:r>
            <a:r>
              <a:rPr lang="sv-SE" sz="1600" dirty="0"/>
              <a:t>2018</a:t>
            </a:r>
            <a:r>
              <a:rPr lang="sl-SI" sz="1600" dirty="0"/>
              <a:t> (Avgust najmanj)</a:t>
            </a:r>
            <a:endParaRPr lang="sv-SE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l-SI" sz="1600" dirty="0"/>
              <a:t>Naraščanje števila reklamacij v zimskih mescih (Januar največ)</a:t>
            </a:r>
          </a:p>
        </p:txBody>
      </p:sp>
    </p:spTree>
    <p:extLst>
      <p:ext uri="{BB962C8B-B14F-4D97-AF65-F5344CB8AC3E}">
        <p14:creationId xmlns:p14="http://schemas.microsoft.com/office/powerpoint/2010/main" val="283123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6432" y="10563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95636" y="548864"/>
            <a:ext cx="6552728" cy="136815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Registrirani uporabniki modula: </a:t>
            </a:r>
            <a:b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4</a:t>
            </a:fld>
            <a:endParaRPr lang="sl-SI" dirty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976928" y="1571963"/>
            <a:ext cx="7411496" cy="1787834"/>
          </a:xfrm>
          <a:solidFill>
            <a:srgbClr val="2EB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lvl="0" indent="0">
              <a:buNone/>
            </a:pPr>
            <a:endParaRPr lang="sl-SI" sz="1600" dirty="0"/>
          </a:p>
          <a:p>
            <a:pPr lvl="0">
              <a:buAutoNum type="arabicPeriod"/>
            </a:pPr>
            <a:r>
              <a:rPr lang="sl-SI" sz="1600" b="1" dirty="0">
                <a:solidFill>
                  <a:schemeClr val="bg1"/>
                </a:solidFill>
              </a:rPr>
              <a:t>DISTRIBUCIJE: </a:t>
            </a:r>
          </a:p>
          <a:p>
            <a:r>
              <a:rPr lang="sl-SI" sz="1600" dirty="0">
                <a:solidFill>
                  <a:schemeClr val="bg1"/>
                </a:solidFill>
              </a:rPr>
              <a:t>Elektro Ljubljana, d. d.</a:t>
            </a:r>
          </a:p>
          <a:p>
            <a:r>
              <a:rPr lang="sl-SI" sz="1600" dirty="0">
                <a:solidFill>
                  <a:schemeClr val="bg1"/>
                </a:solidFill>
              </a:rPr>
              <a:t>Elektro Celje, d. d.</a:t>
            </a:r>
          </a:p>
          <a:p>
            <a:r>
              <a:rPr lang="sl-SI" sz="1600" dirty="0">
                <a:solidFill>
                  <a:schemeClr val="bg1"/>
                </a:solidFill>
              </a:rPr>
              <a:t>Elektro Maribor, d. d.</a:t>
            </a:r>
          </a:p>
          <a:p>
            <a:pPr marL="0" indent="0">
              <a:buNone/>
            </a:pPr>
            <a:endParaRPr lang="sl-SI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sl-SI" sz="1600" dirty="0"/>
          </a:p>
          <a:p>
            <a:pPr marL="0" indent="0">
              <a:buNone/>
            </a:pPr>
            <a:endParaRPr lang="sl-SI" sz="1600" dirty="0"/>
          </a:p>
          <a:p>
            <a:endParaRPr lang="sl-SI" sz="1600" dirty="0"/>
          </a:p>
          <a:p>
            <a:endParaRPr lang="sl-SI" sz="1600" dirty="0"/>
          </a:p>
          <a:p>
            <a:pPr lvl="0"/>
            <a:endParaRPr lang="sl-SI" sz="1600" dirty="0"/>
          </a:p>
        </p:txBody>
      </p:sp>
      <p:sp>
        <p:nvSpPr>
          <p:cNvPr id="5" name="Pravokotnik 4"/>
          <p:cNvSpPr/>
          <p:nvPr/>
        </p:nvSpPr>
        <p:spPr>
          <a:xfrm>
            <a:off x="976928" y="5538755"/>
            <a:ext cx="7411496" cy="646331"/>
          </a:xfrm>
          <a:prstGeom prst="rect">
            <a:avLst/>
          </a:prstGeom>
          <a:ln>
            <a:solidFill>
              <a:srgbClr val="2EBFB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sl-SI" b="1" dirty="0"/>
              <a:t>CILJ: 2020 vsi dobavitelji in distribucije uporabniki modula Reklamacije odjemalcev </a:t>
            </a:r>
          </a:p>
        </p:txBody>
      </p:sp>
      <p:sp>
        <p:nvSpPr>
          <p:cNvPr id="11" name="Ograda vsebine 2"/>
          <p:cNvSpPr txBox="1">
            <a:spLocks/>
          </p:cNvSpPr>
          <p:nvPr/>
        </p:nvSpPr>
        <p:spPr bwMode="auto">
          <a:xfrm>
            <a:off x="976928" y="3489101"/>
            <a:ext cx="7411496" cy="1913128"/>
          </a:xfrm>
          <a:prstGeom prst="rect">
            <a:avLst/>
          </a:prstGeom>
          <a:solidFill>
            <a:srgbClr val="2EBFB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sl-SI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sl-SI" sz="1600" b="1" dirty="0">
                <a:solidFill>
                  <a:schemeClr val="bg1"/>
                </a:solidFill>
              </a:rPr>
              <a:t>2.    DOBAVITELJI:</a:t>
            </a:r>
          </a:p>
          <a:p>
            <a:r>
              <a:rPr lang="sl-SI" sz="1600" dirty="0">
                <a:solidFill>
                  <a:schemeClr val="bg1"/>
                </a:solidFill>
              </a:rPr>
              <a:t>Gen-I d. o. o.</a:t>
            </a:r>
          </a:p>
          <a:p>
            <a:r>
              <a:rPr lang="sl-SI" sz="1600" dirty="0">
                <a:solidFill>
                  <a:schemeClr val="bg1"/>
                </a:solidFill>
              </a:rPr>
              <a:t>Elektro Energija, d. o. o.</a:t>
            </a:r>
          </a:p>
          <a:p>
            <a:r>
              <a:rPr lang="sl-SI" sz="1600" dirty="0">
                <a:solidFill>
                  <a:schemeClr val="bg1"/>
                </a:solidFill>
              </a:rPr>
              <a:t>Telekom Slovenije, d. d.</a:t>
            </a:r>
          </a:p>
          <a:p>
            <a:r>
              <a:rPr lang="sl-SI" sz="1600" dirty="0">
                <a:solidFill>
                  <a:schemeClr val="bg1"/>
                </a:solidFill>
              </a:rPr>
              <a:t>RWE d. o. o</a:t>
            </a:r>
          </a:p>
          <a:p>
            <a:pPr marL="0" indent="0">
              <a:buFont typeface="Arial" charset="0"/>
              <a:buNone/>
            </a:pPr>
            <a:endParaRPr lang="sl-SI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sl-SI" sz="1600" dirty="0"/>
          </a:p>
          <a:p>
            <a:endParaRPr lang="sl-SI" sz="1600" dirty="0"/>
          </a:p>
        </p:txBody>
      </p:sp>
    </p:spTree>
    <p:extLst>
      <p:ext uri="{BB962C8B-B14F-4D97-AF65-F5344CB8AC3E}">
        <p14:creationId xmlns:p14="http://schemas.microsoft.com/office/powerpoint/2010/main" val="275316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6432" y="10563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15616" y="603509"/>
            <a:ext cx="6552728" cy="136815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pl-PL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Proces reklamacije</a:t>
            </a:r>
            <a:br>
              <a:rPr lang="pl-PL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5</a:t>
            </a:fld>
            <a:endParaRPr lang="sl-SI" dirty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xmlns="" id="{B891D18C-2CFA-46D7-B5EA-FCD2DCA4695F}"/>
              </a:ext>
            </a:extLst>
          </p:cNvPr>
          <p:cNvSpPr/>
          <p:nvPr/>
        </p:nvSpPr>
        <p:spPr>
          <a:xfrm>
            <a:off x="3490061" y="1508825"/>
            <a:ext cx="1656184" cy="32902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ODJEMALEC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7198B78A-88D8-4C96-8BA5-C579AE8BDD79}"/>
              </a:ext>
            </a:extLst>
          </p:cNvPr>
          <p:cNvSpPr/>
          <p:nvPr/>
        </p:nvSpPr>
        <p:spPr>
          <a:xfrm>
            <a:off x="3490061" y="2067878"/>
            <a:ext cx="1656184" cy="329020"/>
          </a:xfrm>
          <a:prstGeom prst="roundRect">
            <a:avLst/>
          </a:prstGeom>
          <a:solidFill>
            <a:srgbClr val="2EBFBC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REKLAMACIJA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2B0CB63E-FE68-44EC-A83F-F366F95E9094}"/>
              </a:ext>
            </a:extLst>
          </p:cNvPr>
          <p:cNvSpPr/>
          <p:nvPr/>
        </p:nvSpPr>
        <p:spPr>
          <a:xfrm>
            <a:off x="3491042" y="2792942"/>
            <a:ext cx="1656184" cy="329020"/>
          </a:xfrm>
          <a:prstGeom prst="roundRect">
            <a:avLst/>
          </a:prstGeom>
          <a:solidFill>
            <a:srgbClr val="2EBFBC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TELEFONSKO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37B7D5D9-2E1A-47F1-959D-A49BB040C35A}"/>
              </a:ext>
            </a:extLst>
          </p:cNvPr>
          <p:cNvCxnSpPr>
            <a:cxnSpLocks/>
            <a:stCxn id="15" idx="2"/>
            <a:endCxn id="18" idx="0"/>
          </p:cNvCxnSpPr>
          <p:nvPr/>
        </p:nvCxnSpPr>
        <p:spPr>
          <a:xfrm>
            <a:off x="4318153" y="1837845"/>
            <a:ext cx="0" cy="2300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xmlns="" id="{8AB419B4-3CB9-4CEB-A7FD-2F3FED9A3249}"/>
              </a:ext>
            </a:extLst>
          </p:cNvPr>
          <p:cNvSpPr/>
          <p:nvPr/>
        </p:nvSpPr>
        <p:spPr>
          <a:xfrm>
            <a:off x="1775852" y="2801940"/>
            <a:ext cx="1656184" cy="327863"/>
          </a:xfrm>
          <a:prstGeom prst="roundRect">
            <a:avLst/>
          </a:prstGeom>
          <a:solidFill>
            <a:srgbClr val="2EBFBC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200" dirty="0">
                <a:solidFill>
                  <a:schemeClr val="tx1"/>
                </a:solidFill>
              </a:rPr>
              <a:t>E-POŠTA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A703427B-E40F-494F-A224-A89A363FAEC7}"/>
              </a:ext>
            </a:extLst>
          </p:cNvPr>
          <p:cNvSpPr/>
          <p:nvPr/>
        </p:nvSpPr>
        <p:spPr>
          <a:xfrm>
            <a:off x="5188979" y="2801940"/>
            <a:ext cx="1656184" cy="329020"/>
          </a:xfrm>
          <a:prstGeom prst="roundRect">
            <a:avLst/>
          </a:prstGeom>
          <a:solidFill>
            <a:srgbClr val="2EBFBC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200" dirty="0">
                <a:solidFill>
                  <a:schemeClr val="tx1"/>
                </a:solidFill>
              </a:rPr>
              <a:t>POŠTA, FAX,…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AE01964B-1245-4C3B-9D76-1D7B3B5D0C2F}"/>
              </a:ext>
            </a:extLst>
          </p:cNvPr>
          <p:cNvCxnSpPr>
            <a:stCxn id="18" idx="2"/>
            <a:endCxn id="11" idx="0"/>
          </p:cNvCxnSpPr>
          <p:nvPr/>
        </p:nvCxnSpPr>
        <p:spPr>
          <a:xfrm>
            <a:off x="4318153" y="2396898"/>
            <a:ext cx="981" cy="3960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Connector: Curved 20">
            <a:extLst>
              <a:ext uri="{FF2B5EF4-FFF2-40B4-BE49-F238E27FC236}">
                <a16:creationId xmlns:a16="http://schemas.microsoft.com/office/drawing/2014/main" xmlns="" id="{636F6F53-29B7-411D-83C7-0F30AF903C07}"/>
              </a:ext>
            </a:extLst>
          </p:cNvPr>
          <p:cNvCxnSpPr>
            <a:stCxn id="18" idx="2"/>
            <a:endCxn id="16" idx="0"/>
          </p:cNvCxnSpPr>
          <p:nvPr/>
        </p:nvCxnSpPr>
        <p:spPr>
          <a:xfrm rot="16200000" flipH="1">
            <a:off x="4965091" y="1749960"/>
            <a:ext cx="405042" cy="169891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Connector: Curved 25">
            <a:extLst>
              <a:ext uri="{FF2B5EF4-FFF2-40B4-BE49-F238E27FC236}">
                <a16:creationId xmlns:a16="http://schemas.microsoft.com/office/drawing/2014/main" xmlns="" id="{2C3E8776-5420-477C-9B34-E36BD32D596D}"/>
              </a:ext>
            </a:extLst>
          </p:cNvPr>
          <p:cNvCxnSpPr>
            <a:cxnSpLocks/>
            <a:stCxn id="18" idx="2"/>
            <a:endCxn id="14" idx="0"/>
          </p:cNvCxnSpPr>
          <p:nvPr/>
        </p:nvCxnSpPr>
        <p:spPr>
          <a:xfrm rot="5400000">
            <a:off x="3258528" y="1742315"/>
            <a:ext cx="405042" cy="171420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xmlns="" id="{7F6A847E-E706-43B1-9C4D-CAF84AFBD0E5}"/>
              </a:ext>
            </a:extLst>
          </p:cNvPr>
          <p:cNvSpPr/>
          <p:nvPr/>
        </p:nvSpPr>
        <p:spPr>
          <a:xfrm>
            <a:off x="3490061" y="3368525"/>
            <a:ext cx="1656184" cy="32902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DOBAVITELJ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xmlns="" id="{7D9C0026-2F9C-4087-923A-210A123382EF}"/>
              </a:ext>
            </a:extLst>
          </p:cNvPr>
          <p:cNvCxnSpPr>
            <a:cxnSpLocks/>
            <a:stCxn id="11" idx="2"/>
            <a:endCxn id="34" idx="0"/>
          </p:cNvCxnSpPr>
          <p:nvPr/>
        </p:nvCxnSpPr>
        <p:spPr>
          <a:xfrm flipH="1">
            <a:off x="4318153" y="3121962"/>
            <a:ext cx="981" cy="246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xmlns="" id="{49F85E9D-6070-47F8-B2E9-C8A52CEBFFFA}"/>
              </a:ext>
            </a:extLst>
          </p:cNvPr>
          <p:cNvSpPr/>
          <p:nvPr/>
        </p:nvSpPr>
        <p:spPr>
          <a:xfrm>
            <a:off x="3490061" y="4223928"/>
            <a:ext cx="1656184" cy="687678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MODUL</a:t>
            </a:r>
            <a:r>
              <a:rPr lang="en-GB" sz="1400" dirty="0"/>
              <a:t> </a:t>
            </a:r>
            <a:r>
              <a:rPr lang="en-GB" sz="1400" b="1" dirty="0">
                <a:solidFill>
                  <a:schemeClr val="tx1"/>
                </a:solidFill>
              </a:rPr>
              <a:t>REKLAMACIJE ODJEMALCEV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xmlns="" id="{84ED3A6A-DC58-46C2-AC1D-BB6107F8AAB0}"/>
              </a:ext>
            </a:extLst>
          </p:cNvPr>
          <p:cNvCxnSpPr>
            <a:cxnSpLocks/>
            <a:stCxn id="34" idx="2"/>
            <a:endCxn id="39" idx="0"/>
          </p:cNvCxnSpPr>
          <p:nvPr/>
        </p:nvCxnSpPr>
        <p:spPr>
          <a:xfrm>
            <a:off x="4318153" y="3697545"/>
            <a:ext cx="0" cy="5263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xmlns="" id="{A4861D13-E544-4305-8418-8E7AC93C7E64}"/>
              </a:ext>
            </a:extLst>
          </p:cNvPr>
          <p:cNvCxnSpPr>
            <a:cxnSpLocks/>
            <a:stCxn id="34" idx="3"/>
            <a:endCxn id="15" idx="3"/>
          </p:cNvCxnSpPr>
          <p:nvPr/>
        </p:nvCxnSpPr>
        <p:spPr>
          <a:xfrm flipV="1">
            <a:off x="5146245" y="1673335"/>
            <a:ext cx="12700" cy="1859700"/>
          </a:xfrm>
          <a:prstGeom prst="bentConnector3">
            <a:avLst>
              <a:gd name="adj1" fmla="val 1400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D48EA2F0-172D-4990-841F-2470B1AB57D8}"/>
              </a:ext>
            </a:extLst>
          </p:cNvPr>
          <p:cNvSpPr txBox="1"/>
          <p:nvPr/>
        </p:nvSpPr>
        <p:spPr>
          <a:xfrm>
            <a:off x="5394079" y="3305786"/>
            <a:ext cx="1323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PODA ODGOVOR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81985D0B-058B-4C01-B4E6-D3531609F0E1}"/>
              </a:ext>
            </a:extLst>
          </p:cNvPr>
          <p:cNvSpPr txBox="1"/>
          <p:nvPr/>
        </p:nvSpPr>
        <p:spPr>
          <a:xfrm>
            <a:off x="7012757" y="2490268"/>
            <a:ext cx="869792" cy="40011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STATUS ZAKLJUCENA</a:t>
            </a:r>
          </a:p>
        </p:txBody>
      </p:sp>
      <p:pic>
        <p:nvPicPr>
          <p:cNvPr id="1026" name="Picture 2" descr="Image result for EMAIL SIGN">
            <a:extLst>
              <a:ext uri="{FF2B5EF4-FFF2-40B4-BE49-F238E27FC236}">
                <a16:creationId xmlns:a16="http://schemas.microsoft.com/office/drawing/2014/main" xmlns="" id="{8286804F-3B5E-4AF9-BB22-D905241CEB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254" y="3908510"/>
            <a:ext cx="414653" cy="38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xmlns="" id="{8CDC5544-D3D5-40BE-BB54-DD469F903A91}"/>
              </a:ext>
            </a:extLst>
          </p:cNvPr>
          <p:cNvCxnSpPr>
            <a:cxnSpLocks/>
            <a:endCxn id="1026" idx="2"/>
          </p:cNvCxnSpPr>
          <p:nvPr/>
        </p:nvCxnSpPr>
        <p:spPr>
          <a:xfrm flipV="1">
            <a:off x="5146245" y="4290768"/>
            <a:ext cx="1133336" cy="140258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xmlns="" id="{B0C09306-DAD0-466D-AE90-A0B76CA8B6EC}"/>
              </a:ext>
            </a:extLst>
          </p:cNvPr>
          <p:cNvCxnSpPr>
            <a:cxnSpLocks/>
            <a:stCxn id="1026" idx="0"/>
          </p:cNvCxnSpPr>
          <p:nvPr/>
        </p:nvCxnSpPr>
        <p:spPr>
          <a:xfrm rot="16200000" flipV="1">
            <a:off x="5580498" y="3209427"/>
            <a:ext cx="281434" cy="111673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4890073F-A804-4271-96EB-A09C2A5AEC90}"/>
              </a:ext>
            </a:extLst>
          </p:cNvPr>
          <p:cNvSpPr/>
          <p:nvPr/>
        </p:nvSpPr>
        <p:spPr>
          <a:xfrm>
            <a:off x="6526564" y="3942121"/>
            <a:ext cx="972386" cy="276999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600" dirty="0"/>
              <a:t>E-MAIL OBVESTILO O PREJETEM ODGOVORU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xmlns="" id="{17C86E61-98BB-4195-9922-C92C1CDE329E}"/>
              </a:ext>
            </a:extLst>
          </p:cNvPr>
          <p:cNvSpPr/>
          <p:nvPr/>
        </p:nvSpPr>
        <p:spPr>
          <a:xfrm>
            <a:off x="3490061" y="5434872"/>
            <a:ext cx="1656184" cy="32902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600" dirty="0"/>
              <a:t>DISTRIBUTER</a:t>
            </a:r>
            <a:endParaRPr lang="en-GB" sz="1600" dirty="0"/>
          </a:p>
        </p:txBody>
      </p:sp>
      <p:pic>
        <p:nvPicPr>
          <p:cNvPr id="1056" name="Picture 8" descr="Related image">
            <a:extLst>
              <a:ext uri="{FF2B5EF4-FFF2-40B4-BE49-F238E27FC236}">
                <a16:creationId xmlns:a16="http://schemas.microsoft.com/office/drawing/2014/main" xmlns="" id="{D11970FF-F765-4C4F-90D1-110568E85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816" y="3890353"/>
            <a:ext cx="355746" cy="35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58" name="Connector: Elbow 1057">
            <a:extLst>
              <a:ext uri="{FF2B5EF4-FFF2-40B4-BE49-F238E27FC236}">
                <a16:creationId xmlns:a16="http://schemas.microsoft.com/office/drawing/2014/main" xmlns="" id="{BBF628CA-3E21-46A5-8352-4D14A1D5EFA3}"/>
              </a:ext>
            </a:extLst>
          </p:cNvPr>
          <p:cNvCxnSpPr>
            <a:stCxn id="34" idx="1"/>
            <a:endCxn id="1056" idx="0"/>
          </p:cNvCxnSpPr>
          <p:nvPr/>
        </p:nvCxnSpPr>
        <p:spPr>
          <a:xfrm rot="10800000" flipV="1">
            <a:off x="2494689" y="3533035"/>
            <a:ext cx="995372" cy="357318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93025E57-709B-4DE7-A813-8F44E494A3CC}"/>
              </a:ext>
            </a:extLst>
          </p:cNvPr>
          <p:cNvSpPr/>
          <p:nvPr/>
        </p:nvSpPr>
        <p:spPr>
          <a:xfrm>
            <a:off x="2670745" y="3942120"/>
            <a:ext cx="761238" cy="276999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600" dirty="0"/>
              <a:t>VNOS PREJETE DOKUMENTACIJE</a:t>
            </a:r>
          </a:p>
        </p:txBody>
      </p:sp>
      <p:pic>
        <p:nvPicPr>
          <p:cNvPr id="102" name="Picture 2" descr="Image result for EMAIL SIGN">
            <a:extLst>
              <a:ext uri="{FF2B5EF4-FFF2-40B4-BE49-F238E27FC236}">
                <a16:creationId xmlns:a16="http://schemas.microsoft.com/office/drawing/2014/main" xmlns="" id="{0D84C66F-BD9A-4355-BF2A-F53761316D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362" y="4954617"/>
            <a:ext cx="414653" cy="38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60" name="Straight Arrow Connector 1059">
            <a:extLst>
              <a:ext uri="{FF2B5EF4-FFF2-40B4-BE49-F238E27FC236}">
                <a16:creationId xmlns:a16="http://schemas.microsoft.com/office/drawing/2014/main" xmlns="" id="{0189EA5D-4E4D-416C-BF9A-3E4B0B851D9B}"/>
              </a:ext>
            </a:extLst>
          </p:cNvPr>
          <p:cNvCxnSpPr>
            <a:stCxn id="1056" idx="2"/>
            <a:endCxn id="102" idx="0"/>
          </p:cNvCxnSpPr>
          <p:nvPr/>
        </p:nvCxnSpPr>
        <p:spPr>
          <a:xfrm>
            <a:off x="2494689" y="4246099"/>
            <a:ext cx="0" cy="7085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5" name="Rectangle 104">
            <a:extLst>
              <a:ext uri="{FF2B5EF4-FFF2-40B4-BE49-F238E27FC236}">
                <a16:creationId xmlns:a16="http://schemas.microsoft.com/office/drawing/2014/main" xmlns="" id="{D2C625EF-6A0D-4B3E-9B1A-6128BE4E8421}"/>
              </a:ext>
            </a:extLst>
          </p:cNvPr>
          <p:cNvSpPr/>
          <p:nvPr/>
        </p:nvSpPr>
        <p:spPr>
          <a:xfrm>
            <a:off x="2717460" y="4968181"/>
            <a:ext cx="972386" cy="276999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600" dirty="0"/>
              <a:t>E-MAIL OBVESTILO O PREJET</a:t>
            </a:r>
            <a:r>
              <a:rPr lang="sl-SI" sz="600" dirty="0"/>
              <a:t>I REKLAMACIJI</a:t>
            </a:r>
            <a:endParaRPr lang="en-GB" sz="600" dirty="0"/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xmlns="" id="{E8D0A4FC-E973-47E0-9D10-51ACC86D718E}"/>
              </a:ext>
            </a:extLst>
          </p:cNvPr>
          <p:cNvCxnSpPr>
            <a:cxnSpLocks/>
            <a:stCxn id="39" idx="2"/>
            <a:endCxn id="59" idx="0"/>
          </p:cNvCxnSpPr>
          <p:nvPr/>
        </p:nvCxnSpPr>
        <p:spPr>
          <a:xfrm>
            <a:off x="4318153" y="4911606"/>
            <a:ext cx="0" cy="523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6" name="Connector: Elbow 1065">
            <a:extLst>
              <a:ext uri="{FF2B5EF4-FFF2-40B4-BE49-F238E27FC236}">
                <a16:creationId xmlns:a16="http://schemas.microsoft.com/office/drawing/2014/main" xmlns="" id="{0B004556-0F73-4813-BE59-8E631626F4EE}"/>
              </a:ext>
            </a:extLst>
          </p:cNvPr>
          <p:cNvCxnSpPr>
            <a:stCxn id="102" idx="2"/>
            <a:endCxn id="59" idx="1"/>
          </p:cNvCxnSpPr>
          <p:nvPr/>
        </p:nvCxnSpPr>
        <p:spPr>
          <a:xfrm rot="16200000" flipH="1">
            <a:off x="2861122" y="4970442"/>
            <a:ext cx="262507" cy="99537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DA4B5392-EF67-47DD-931F-84936574585A}"/>
              </a:ext>
            </a:extLst>
          </p:cNvPr>
          <p:cNvSpPr txBox="1"/>
          <p:nvPr/>
        </p:nvSpPr>
        <p:spPr>
          <a:xfrm>
            <a:off x="1465293" y="4367712"/>
            <a:ext cx="797784" cy="40011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STATUS ODPRTA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58DD91EA-D358-4D52-B64B-DC6BC06CD8C5}"/>
              </a:ext>
            </a:extLst>
          </p:cNvPr>
          <p:cNvSpPr/>
          <p:nvPr/>
        </p:nvSpPr>
        <p:spPr>
          <a:xfrm>
            <a:off x="5844313" y="4919931"/>
            <a:ext cx="972386" cy="276999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600" dirty="0"/>
              <a:t>ODGOVOR V MODUL REKLAMACIJE</a:t>
            </a:r>
          </a:p>
        </p:txBody>
      </p:sp>
      <p:cxnSp>
        <p:nvCxnSpPr>
          <p:cNvPr id="1069" name="Connector: Elbow 1068">
            <a:extLst>
              <a:ext uri="{FF2B5EF4-FFF2-40B4-BE49-F238E27FC236}">
                <a16:creationId xmlns:a16="http://schemas.microsoft.com/office/drawing/2014/main" xmlns="" id="{504340CA-FBBB-45B8-AB1B-CB50E658DFDF}"/>
              </a:ext>
            </a:extLst>
          </p:cNvPr>
          <p:cNvCxnSpPr>
            <a:cxnSpLocks/>
            <a:stCxn id="59" idx="3"/>
            <a:endCxn id="39" idx="3"/>
          </p:cNvCxnSpPr>
          <p:nvPr/>
        </p:nvCxnSpPr>
        <p:spPr>
          <a:xfrm flipV="1">
            <a:off x="5146245" y="4567767"/>
            <a:ext cx="12700" cy="1031615"/>
          </a:xfrm>
          <a:prstGeom prst="bentConnector3">
            <a:avLst>
              <a:gd name="adj1" fmla="val 1420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xmlns="" id="{0D03467E-1BDE-4101-948D-2D6FBC4310DD}"/>
              </a:ext>
            </a:extLst>
          </p:cNvPr>
          <p:cNvSpPr/>
          <p:nvPr/>
        </p:nvSpPr>
        <p:spPr>
          <a:xfrm>
            <a:off x="1259632" y="6056784"/>
            <a:ext cx="1152128" cy="32454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</a:rPr>
              <a:t>ELEKTRO LJUBLJANA, D. D.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xmlns="" id="{064463B6-9473-4441-BAD5-008331AF17F3}"/>
              </a:ext>
            </a:extLst>
          </p:cNvPr>
          <p:cNvSpPr/>
          <p:nvPr/>
        </p:nvSpPr>
        <p:spPr>
          <a:xfrm>
            <a:off x="2501886" y="6056784"/>
            <a:ext cx="1152128" cy="32454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ELEKTRO CELJE, D. D.</a:t>
            </a:r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xmlns="" id="{6765BBE5-BB44-4998-8CA0-9FCCB4B269C0}"/>
              </a:ext>
            </a:extLst>
          </p:cNvPr>
          <p:cNvSpPr/>
          <p:nvPr/>
        </p:nvSpPr>
        <p:spPr>
          <a:xfrm>
            <a:off x="3739714" y="6056784"/>
            <a:ext cx="1152128" cy="32454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</a:rPr>
              <a:t>ELEKTRO MARIBOR, D. D.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xmlns="" id="{08EF4324-3715-40E4-805B-E1C50B9FA698}"/>
              </a:ext>
            </a:extLst>
          </p:cNvPr>
          <p:cNvSpPr/>
          <p:nvPr/>
        </p:nvSpPr>
        <p:spPr>
          <a:xfrm>
            <a:off x="4977542" y="6056784"/>
            <a:ext cx="1237944" cy="32454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</a:rPr>
              <a:t>ELEKTRO PRIMORSKA, D. D.</a:t>
            </a:r>
          </a:p>
        </p:txBody>
      </p: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xmlns="" id="{A225DEB8-37A2-4946-9D40-2CBEF5AF78AB}"/>
              </a:ext>
            </a:extLst>
          </p:cNvPr>
          <p:cNvSpPr/>
          <p:nvPr/>
        </p:nvSpPr>
        <p:spPr>
          <a:xfrm>
            <a:off x="6301186" y="6056784"/>
            <a:ext cx="1237944" cy="32454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</a:rPr>
              <a:t>ELEKTRO GORENJSKA D. D.</a:t>
            </a:r>
            <a:endParaRPr lang="en-GB" sz="1000" dirty="0">
              <a:solidFill>
                <a:schemeClr val="tx1"/>
              </a:solidFill>
            </a:endParaRPr>
          </a:p>
        </p:txBody>
      </p:sp>
      <p:cxnSp>
        <p:nvCxnSpPr>
          <p:cNvPr id="1081" name="Connector: Curved 1080">
            <a:extLst>
              <a:ext uri="{FF2B5EF4-FFF2-40B4-BE49-F238E27FC236}">
                <a16:creationId xmlns:a16="http://schemas.microsoft.com/office/drawing/2014/main" xmlns="" id="{05FC2267-66E1-4BC7-B888-ACC5B7CF8E59}"/>
              </a:ext>
            </a:extLst>
          </p:cNvPr>
          <p:cNvCxnSpPr>
            <a:stCxn id="59" idx="2"/>
            <a:endCxn id="128" idx="0"/>
          </p:cNvCxnSpPr>
          <p:nvPr/>
        </p:nvCxnSpPr>
        <p:spPr>
          <a:xfrm rot="5400000">
            <a:off x="2930479" y="4669110"/>
            <a:ext cx="292892" cy="2482457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85" name="Connector: Curved 1084">
            <a:extLst>
              <a:ext uri="{FF2B5EF4-FFF2-40B4-BE49-F238E27FC236}">
                <a16:creationId xmlns:a16="http://schemas.microsoft.com/office/drawing/2014/main" xmlns="" id="{B93DE3C8-AD4A-45CB-894F-F3D6A8A5EF1E}"/>
              </a:ext>
            </a:extLst>
          </p:cNvPr>
          <p:cNvCxnSpPr>
            <a:stCxn id="59" idx="2"/>
            <a:endCxn id="129" idx="0"/>
          </p:cNvCxnSpPr>
          <p:nvPr/>
        </p:nvCxnSpPr>
        <p:spPr>
          <a:xfrm rot="5400000">
            <a:off x="3551606" y="5290237"/>
            <a:ext cx="292892" cy="1240203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Connector: Curved 64">
            <a:extLst>
              <a:ext uri="{FF2B5EF4-FFF2-40B4-BE49-F238E27FC236}">
                <a16:creationId xmlns:a16="http://schemas.microsoft.com/office/drawing/2014/main" xmlns="" id="{BB4045F8-DB67-4388-AF2A-51649A2A70CC}"/>
              </a:ext>
            </a:extLst>
          </p:cNvPr>
          <p:cNvCxnSpPr>
            <a:stCxn id="59" idx="2"/>
            <a:endCxn id="130" idx="0"/>
          </p:cNvCxnSpPr>
          <p:nvPr/>
        </p:nvCxnSpPr>
        <p:spPr>
          <a:xfrm rot="5400000">
            <a:off x="4170520" y="5909151"/>
            <a:ext cx="292892" cy="2375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Connector: Curved 66">
            <a:extLst>
              <a:ext uri="{FF2B5EF4-FFF2-40B4-BE49-F238E27FC236}">
                <a16:creationId xmlns:a16="http://schemas.microsoft.com/office/drawing/2014/main" xmlns="" id="{8776621F-BDE2-448F-AABB-52319CAD42A9}"/>
              </a:ext>
            </a:extLst>
          </p:cNvPr>
          <p:cNvCxnSpPr>
            <a:stCxn id="59" idx="2"/>
            <a:endCxn id="133" idx="0"/>
          </p:cNvCxnSpPr>
          <p:nvPr/>
        </p:nvCxnSpPr>
        <p:spPr>
          <a:xfrm rot="16200000" flipH="1">
            <a:off x="5472709" y="4609335"/>
            <a:ext cx="292892" cy="2602005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Connector: Curved 68">
            <a:extLst>
              <a:ext uri="{FF2B5EF4-FFF2-40B4-BE49-F238E27FC236}">
                <a16:creationId xmlns:a16="http://schemas.microsoft.com/office/drawing/2014/main" xmlns="" id="{A30DF50B-A144-470C-B7D7-F77D11C3AF57}"/>
              </a:ext>
            </a:extLst>
          </p:cNvPr>
          <p:cNvCxnSpPr>
            <a:stCxn id="59" idx="2"/>
            <a:endCxn id="131" idx="0"/>
          </p:cNvCxnSpPr>
          <p:nvPr/>
        </p:nvCxnSpPr>
        <p:spPr>
          <a:xfrm rot="16200000" flipH="1">
            <a:off x="4810887" y="5271157"/>
            <a:ext cx="292892" cy="1278361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6234421A-8915-41C9-9660-E80A38530B3D}"/>
              </a:ext>
            </a:extLst>
          </p:cNvPr>
          <p:cNvSpPr/>
          <p:nvPr/>
        </p:nvSpPr>
        <p:spPr>
          <a:xfrm>
            <a:off x="1115616" y="1340768"/>
            <a:ext cx="6912768" cy="5184576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Slika 27">
            <a:extLst>
              <a:ext uri="{FF2B5EF4-FFF2-40B4-BE49-F238E27FC236}">
                <a16:creationId xmlns:a16="http://schemas.microsoft.com/office/drawing/2014/main" xmlns="" id="{57F04506-5056-499F-9E4C-DFEB672806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7950" y="3072510"/>
            <a:ext cx="1309439" cy="396670"/>
          </a:xfrm>
          <a:prstGeom prst="rect">
            <a:avLst/>
          </a:prstGeom>
        </p:spPr>
      </p:pic>
      <p:pic>
        <p:nvPicPr>
          <p:cNvPr id="29" name="Slika 28">
            <a:extLst>
              <a:ext uri="{FF2B5EF4-FFF2-40B4-BE49-F238E27FC236}">
                <a16:creationId xmlns:a16="http://schemas.microsoft.com/office/drawing/2014/main" xmlns="" id="{417E9872-52C1-4F3F-B389-EC7F0EF912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3958" y="3062219"/>
            <a:ext cx="1365197" cy="409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75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11" grpId="0" animBg="1"/>
      <p:bldP spid="14" grpId="0" animBg="1"/>
      <p:bldP spid="16" grpId="0" animBg="1"/>
      <p:bldP spid="34" grpId="0" animBg="1"/>
      <p:bldP spid="39" grpId="0" animBg="1"/>
      <p:bldP spid="44" grpId="0"/>
      <p:bldP spid="48" grpId="0" animBg="1"/>
      <p:bldP spid="55" grpId="0" animBg="1"/>
      <p:bldP spid="59" grpId="0" animBg="1"/>
      <p:bldP spid="101" grpId="0" animBg="1"/>
      <p:bldP spid="105" grpId="0" animBg="1"/>
      <p:bldP spid="114" grpId="0" animBg="1"/>
      <p:bldP spid="115" grpId="0" animBg="1"/>
      <p:bldP spid="128" grpId="0" animBg="1"/>
      <p:bldP spid="129" grpId="0" animBg="1"/>
      <p:bldP spid="130" grpId="0" animBg="1"/>
      <p:bldP spid="131" grpId="0" animBg="1"/>
      <p:bldP spid="1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6432" y="10563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00808" y="568077"/>
            <a:ext cx="6552728" cy="136815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Vidiki učinkovitejšega procesa </a:t>
            </a:r>
            <a:b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reševanja reklamacij s pomočjo modula:</a:t>
            </a:r>
            <a:b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6</a:t>
            </a:fld>
            <a:endParaRPr lang="sl-SI" dirty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67544" y="1916832"/>
            <a:ext cx="8219256" cy="4752528"/>
          </a:xfrm>
          <a:solidFill>
            <a:srgbClr val="2EB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endParaRPr lang="sl-SI" sz="1600" dirty="0"/>
          </a:p>
          <a:p>
            <a:pPr lvl="0"/>
            <a:r>
              <a:rPr lang="sl-SI" sz="1600" dirty="0"/>
              <a:t>Učinkovito nadziranje poteka reševanja reklamacij (</a:t>
            </a:r>
            <a:r>
              <a:rPr lang="sl-SI" sz="1600" u="sng" dirty="0"/>
              <a:t>status reklamacij</a:t>
            </a:r>
            <a:r>
              <a:rPr lang="sl-SI" sz="1600" dirty="0"/>
              <a:t>)</a:t>
            </a:r>
          </a:p>
          <a:p>
            <a:pPr lvl="0"/>
            <a:endParaRPr lang="sv-SE" sz="1600" dirty="0"/>
          </a:p>
          <a:p>
            <a:r>
              <a:rPr lang="sl-SI" sz="1600" dirty="0"/>
              <a:t>Učinkovito orodje za analiziranje in spremljanje gibanja reševanja reklamacij (</a:t>
            </a:r>
            <a:r>
              <a:rPr lang="sl-SI" sz="1600" u="sng" dirty="0"/>
              <a:t>pregled)</a:t>
            </a:r>
            <a:r>
              <a:rPr lang="sl-SI" sz="1600" dirty="0"/>
              <a:t> </a:t>
            </a:r>
          </a:p>
          <a:p>
            <a:endParaRPr lang="sv-SE" sz="1600" dirty="0"/>
          </a:p>
          <a:p>
            <a:r>
              <a:rPr lang="sl-SI" sz="1600" dirty="0"/>
              <a:t>Boljša učinkovitost reševanja (</a:t>
            </a:r>
            <a:r>
              <a:rPr lang="sl-SI" sz="1600" u="sng" dirty="0"/>
              <a:t>odzivnost, pospešeno komuniciranje znotraj aplikacije</a:t>
            </a:r>
            <a:r>
              <a:rPr lang="sl-SI" sz="1600" dirty="0"/>
              <a:t>)</a:t>
            </a:r>
          </a:p>
          <a:p>
            <a:endParaRPr lang="sv-SE" sz="1600" dirty="0"/>
          </a:p>
          <a:p>
            <a:r>
              <a:rPr lang="sl-SI" sz="1600" dirty="0"/>
              <a:t>Izboljšana </a:t>
            </a:r>
            <a:r>
              <a:rPr lang="sl-SI" sz="1600" u="sng" dirty="0"/>
              <a:t>sledljivost (pregled nad procesom in akterji v procesu)</a:t>
            </a:r>
            <a:endParaRPr lang="sl-SI" sz="1600" dirty="0"/>
          </a:p>
          <a:p>
            <a:pPr marL="0" indent="0">
              <a:buNone/>
            </a:pPr>
            <a:endParaRPr lang="sl-SI" sz="1600" dirty="0"/>
          </a:p>
          <a:p>
            <a:r>
              <a:rPr lang="sl-SI" sz="1600" dirty="0"/>
              <a:t>Zagotovitev </a:t>
            </a:r>
            <a:r>
              <a:rPr lang="sl-SI" sz="1600" u="sng" dirty="0"/>
              <a:t>GDPR </a:t>
            </a:r>
            <a:r>
              <a:rPr lang="sl-SI" sz="1600" dirty="0"/>
              <a:t>kriterijev (</a:t>
            </a:r>
            <a:r>
              <a:rPr lang="pl-PL" sz="1600" dirty="0"/>
              <a:t>preglednost kdo, kdaj, kje rokuje z uporabnikovimi podatki</a:t>
            </a:r>
            <a:r>
              <a:rPr lang="sl-SI" sz="1600" dirty="0"/>
              <a:t>)</a:t>
            </a:r>
          </a:p>
          <a:p>
            <a:endParaRPr lang="sv-SE" sz="1600" dirty="0"/>
          </a:p>
          <a:p>
            <a:r>
              <a:rPr lang="sl-SI" sz="1600" u="sng" dirty="0"/>
              <a:t>e-Arhiv</a:t>
            </a:r>
            <a:r>
              <a:rPr lang="sl-SI" sz="1600" dirty="0"/>
              <a:t> dokumentacije</a:t>
            </a:r>
          </a:p>
          <a:p>
            <a:endParaRPr lang="sl-SI" sz="1600" dirty="0"/>
          </a:p>
          <a:p>
            <a:endParaRPr lang="sl-SI" sz="1600" dirty="0"/>
          </a:p>
          <a:p>
            <a:endParaRPr lang="sl-SI" sz="1600" dirty="0"/>
          </a:p>
          <a:p>
            <a:pPr lvl="0"/>
            <a:endParaRPr lang="sl-SI" sz="1600" dirty="0"/>
          </a:p>
          <a:p>
            <a:pPr lvl="0"/>
            <a:endParaRPr lang="sl-SI" sz="1600" dirty="0"/>
          </a:p>
        </p:txBody>
      </p:sp>
    </p:spTree>
    <p:extLst>
      <p:ext uri="{BB962C8B-B14F-4D97-AF65-F5344CB8AC3E}">
        <p14:creationId xmlns:p14="http://schemas.microsoft.com/office/powerpoint/2010/main" val="247314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6432" y="10563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6552728" cy="1368152"/>
          </a:xfrm>
        </p:spPr>
        <p:txBody>
          <a:bodyPr/>
          <a:lstStyle/>
          <a:p>
            <a:pPr lvl="1">
              <a:lnSpc>
                <a:spcPct val="120000"/>
              </a:lnSpc>
            </a:pPr>
            <a:r>
              <a:rPr lang="pl-PL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Vprašanja?</a:t>
            </a:r>
            <a:r>
              <a:rPr lang="pl-PL" sz="1600" dirty="0"/>
              <a:t/>
            </a:r>
            <a:br>
              <a:rPr lang="pl-PL" sz="1600" dirty="0"/>
            </a:b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7</a:t>
            </a:fld>
            <a:endParaRPr lang="sl-SI" dirty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1605546"/>
            <a:ext cx="7652870" cy="3888432"/>
          </a:xfrm>
          <a:solidFill>
            <a:srgbClr val="2EB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457200" lvl="1" indent="0">
              <a:spcBef>
                <a:spcPts val="0"/>
              </a:spcBef>
              <a:buNone/>
            </a:pPr>
            <a:endParaRPr lang="sv-SE" sz="1800" b="1" dirty="0">
              <a:solidFill>
                <a:schemeClr val="bg1"/>
              </a:solidFill>
            </a:endParaRPr>
          </a:p>
          <a:p>
            <a:pPr marL="457200" lvl="1" indent="0">
              <a:spcBef>
                <a:spcPts val="0"/>
              </a:spcBef>
              <a:buNone/>
            </a:pPr>
            <a:endParaRPr lang="pl-PL" sz="1600" u="sng" dirty="0"/>
          </a:p>
          <a:p>
            <a:pPr marL="457200" lvl="1" indent="0" algn="ctr">
              <a:spcBef>
                <a:spcPts val="0"/>
              </a:spcBef>
              <a:buNone/>
            </a:pPr>
            <a:endParaRPr lang="pl-PL" sz="1600" u="sng" dirty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/>
          </a:p>
          <a:p>
            <a:pPr marL="0" indent="0" algn="ctr">
              <a:buNone/>
            </a:pPr>
            <a:endParaRPr lang="sl-SI" sz="2000" dirty="0"/>
          </a:p>
          <a:p>
            <a:pPr marL="0" indent="0" algn="ctr">
              <a:buNone/>
            </a:pPr>
            <a:endParaRPr lang="sl-SI" sz="2000" dirty="0"/>
          </a:p>
          <a:p>
            <a:pPr marL="0" indent="0" algn="ctr">
              <a:buNone/>
            </a:pPr>
            <a:endParaRPr lang="sl-SI" sz="2000" dirty="0">
              <a:hlinkClick r:id="rId5"/>
            </a:endParaRPr>
          </a:p>
          <a:p>
            <a:pPr marL="0" indent="0" algn="ctr">
              <a:buNone/>
            </a:pPr>
            <a:endParaRPr lang="sl-SI" sz="2000" dirty="0"/>
          </a:p>
          <a:p>
            <a:pPr marL="0" indent="0" algn="ctr">
              <a:buNone/>
            </a:pPr>
            <a:endParaRPr lang="sl-SI" sz="3600" dirty="0"/>
          </a:p>
        </p:txBody>
      </p:sp>
      <p:pic>
        <p:nvPicPr>
          <p:cNvPr id="1026" name="Picture 2" descr="Image result for question sign">
            <a:extLst>
              <a:ext uri="{FF2B5EF4-FFF2-40B4-BE49-F238E27FC236}">
                <a16:creationId xmlns:a16="http://schemas.microsoft.com/office/drawing/2014/main" xmlns="" id="{602E902A-3F56-48E2-855E-35CF07DE9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861048"/>
            <a:ext cx="98082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198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6432" y="10563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6552728" cy="1368152"/>
          </a:xfrm>
        </p:spPr>
        <p:txBody>
          <a:bodyPr/>
          <a:lstStyle/>
          <a:p>
            <a:pPr lvl="1">
              <a:lnSpc>
                <a:spcPct val="120000"/>
              </a:lnSpc>
            </a:pPr>
            <a:r>
              <a:rPr lang="pl-PL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Predstavitev modula</a:t>
            </a:r>
            <a:r>
              <a:rPr lang="pl-PL" sz="1600" dirty="0"/>
              <a:t/>
            </a:r>
            <a:br>
              <a:rPr lang="pl-PL" sz="1600" dirty="0"/>
            </a:b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8</a:t>
            </a:fld>
            <a:endParaRPr lang="sl-SI" dirty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951577" y="1628800"/>
            <a:ext cx="7182715" cy="695102"/>
          </a:xfrm>
          <a:solidFill>
            <a:srgbClr val="2EB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lvl="1" indent="0" algn="ctr">
              <a:spcBef>
                <a:spcPts val="0"/>
              </a:spcBef>
              <a:buNone/>
            </a:pPr>
            <a:r>
              <a:rPr lang="pl-PL" sz="1600" dirty="0"/>
              <a:t>Do aplikacije za obdelavo reklamacij dostopajo dobavitelji na naslovu: </a:t>
            </a:r>
            <a:r>
              <a:rPr lang="pl-PL" sz="1600" u="sng" dirty="0"/>
              <a:t>https://omreznina.sodo.si </a:t>
            </a:r>
          </a:p>
          <a:p>
            <a:pPr marL="457200" lvl="1" indent="0" algn="ctr">
              <a:spcBef>
                <a:spcPts val="0"/>
              </a:spcBef>
              <a:buNone/>
            </a:pPr>
            <a:endParaRPr lang="pl-PL" sz="1600" u="sng" dirty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/>
          </a:p>
          <a:p>
            <a:pPr marL="0" indent="0" algn="ctr">
              <a:buNone/>
            </a:pPr>
            <a:endParaRPr lang="sl-SI" sz="2000" dirty="0"/>
          </a:p>
          <a:p>
            <a:pPr marL="0" indent="0" algn="ctr">
              <a:buNone/>
            </a:pPr>
            <a:endParaRPr lang="sl-SI" sz="2000" dirty="0"/>
          </a:p>
          <a:p>
            <a:pPr marL="0" indent="0" algn="ctr">
              <a:buNone/>
            </a:pPr>
            <a:endParaRPr lang="sl-SI" sz="2000" dirty="0">
              <a:hlinkClick r:id="rId5"/>
            </a:endParaRPr>
          </a:p>
          <a:p>
            <a:pPr marL="0" indent="0" algn="ctr">
              <a:buNone/>
            </a:pPr>
            <a:endParaRPr lang="sl-SI" sz="2000" dirty="0"/>
          </a:p>
          <a:p>
            <a:pPr marL="0" indent="0" algn="ctr">
              <a:buNone/>
            </a:pPr>
            <a:endParaRPr lang="sl-SI" sz="3600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577" y="2453065"/>
            <a:ext cx="7196595" cy="27761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7624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1628800"/>
            <a:ext cx="7772400" cy="1470025"/>
          </a:xfrm>
        </p:spPr>
        <p:txBody>
          <a:bodyPr/>
          <a:lstStyle/>
          <a:p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95298" y="1517305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6600" dirty="0">
                <a:solidFill>
                  <a:srgbClr val="0B11F3"/>
                </a:solidFill>
              </a:rPr>
              <a:t> </a:t>
            </a:r>
            <a:r>
              <a:rPr lang="sl-SI" sz="5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 V A L A</a:t>
            </a:r>
            <a:endParaRPr lang="sl-SI" sz="5400" b="1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09" y="4511702"/>
            <a:ext cx="9151665" cy="2356264"/>
          </a:xfrm>
          <a:prstGeom prst="rect">
            <a:avLst/>
          </a:prstGeom>
        </p:spPr>
      </p:pic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6432" y="10563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01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xBEDxo1CUCs6RS7AnI1.w"/>
</p:tagLst>
</file>

<file path=ppt/theme/theme1.xml><?xml version="1.0" encoding="utf-8"?>
<a:theme xmlns:a="http://schemas.openxmlformats.org/drawingml/2006/main" name="SODO_MzIP_09_2014_popr_Vlado_Milan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ODO_MzIP_09_2014_popr_Vlado_Milan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6042</TotalTime>
  <Words>325</Words>
  <Application>Microsoft Office PowerPoint</Application>
  <PresentationFormat>Diaprojekcija na zaslonu (4:3)</PresentationFormat>
  <Paragraphs>106</Paragraphs>
  <Slides>9</Slides>
  <Notes>9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2</vt:i4>
      </vt:variant>
      <vt:variant>
        <vt:lpstr>Naslovi diapozitivov</vt:lpstr>
      </vt:variant>
      <vt:variant>
        <vt:i4>9</vt:i4>
      </vt:variant>
    </vt:vector>
  </HeadingPairs>
  <TitlesOfParts>
    <vt:vector size="14" baseType="lpstr">
      <vt:lpstr>Arial</vt:lpstr>
      <vt:lpstr>Calibri</vt:lpstr>
      <vt:lpstr>Tahoma</vt:lpstr>
      <vt:lpstr>SODO_MzIP_09_2014_popr_Vlado_Milan</vt:lpstr>
      <vt:lpstr>1_SODO_MzIP_09_2014_popr_Vlado_Milan</vt:lpstr>
      <vt:lpstr>Modul - Reklamacije odjemalcev </vt:lpstr>
      <vt:lpstr> Graf števila prejetih reklamacij  po letih </vt:lpstr>
      <vt:lpstr> Graf števila prejetih reklamacij  v letu 2018 </vt:lpstr>
      <vt:lpstr> Registrirani uporabniki modula:  </vt:lpstr>
      <vt:lpstr>Proces reklamacije </vt:lpstr>
      <vt:lpstr> Vidiki učinkovitejšega procesa  reševanja reklamacij s pomočjo modula: </vt:lpstr>
      <vt:lpstr>Vprašanja? </vt:lpstr>
      <vt:lpstr>Predstavitev modula </vt:lpstr>
      <vt:lpstr>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Kratka predstavitev SODO, d. o. o.</dc:title>
  <dc:creator>Milena Delčnjak</dc:creator>
  <cp:lastModifiedBy>Ines TURK</cp:lastModifiedBy>
  <cp:revision>481</cp:revision>
  <cp:lastPrinted>2018-11-19T07:45:36Z</cp:lastPrinted>
  <dcterms:created xsi:type="dcterms:W3CDTF">2014-09-24T12:13:41Z</dcterms:created>
  <dcterms:modified xsi:type="dcterms:W3CDTF">2018-11-19T07:57:03Z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5195d52-774a-4071-ba32-61bcce4e05e8_Enabled">
    <vt:lpwstr>True</vt:lpwstr>
  </property>
  <property fmtid="{D5CDD505-2E9C-101B-9397-08002B2CF9AE}" pid="3" name="MSIP_Label_95195d52-774a-4071-ba32-61bcce4e05e8_SiteId">
    <vt:lpwstr>30f52344-4663-4c2e-bab3-61bf24ebbed8</vt:lpwstr>
  </property>
  <property fmtid="{D5CDD505-2E9C-101B-9397-08002B2CF9AE}" pid="4" name="MSIP_Label_95195d52-774a-4071-ba32-61bcce4e05e8_Ref">
    <vt:lpwstr>https://api.informationprotection.azure.com/api/30f52344-4663-4c2e-bab3-61bf24ebbed8</vt:lpwstr>
  </property>
  <property fmtid="{D5CDD505-2E9C-101B-9397-08002B2CF9AE}" pid="5" name="MSIP_Label_95195d52-774a-4071-ba32-61bcce4e05e8_Owner">
    <vt:lpwstr>Ana.Turk@hm.com</vt:lpwstr>
  </property>
  <property fmtid="{D5CDD505-2E9C-101B-9397-08002B2CF9AE}" pid="6" name="MSIP_Label_95195d52-774a-4071-ba32-61bcce4e05e8_SetDate">
    <vt:lpwstr>2018-11-15T15:53:35.0961015+01:00</vt:lpwstr>
  </property>
  <property fmtid="{D5CDD505-2E9C-101B-9397-08002B2CF9AE}" pid="7" name="MSIP_Label_95195d52-774a-4071-ba32-61bcce4e05e8_Name">
    <vt:lpwstr>General</vt:lpwstr>
  </property>
  <property fmtid="{D5CDD505-2E9C-101B-9397-08002B2CF9AE}" pid="8" name="MSIP_Label_95195d52-774a-4071-ba32-61bcce4e05e8_Application">
    <vt:lpwstr>Microsoft Azure Information Protection</vt:lpwstr>
  </property>
  <property fmtid="{D5CDD505-2E9C-101B-9397-08002B2CF9AE}" pid="9" name="MSIP_Label_95195d52-774a-4071-ba32-61bcce4e05e8_Extended_MSFT_Method">
    <vt:lpwstr>Automatic</vt:lpwstr>
  </property>
  <property fmtid="{D5CDD505-2E9C-101B-9397-08002B2CF9AE}" pid="10" name="Sensitivity">
    <vt:lpwstr>General</vt:lpwstr>
  </property>
</Properties>
</file>