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7" r:id="rId6"/>
    <p:sldId id="269" r:id="rId7"/>
    <p:sldId id="386" r:id="rId8"/>
    <p:sldId id="405" r:id="rId9"/>
    <p:sldId id="389" r:id="rId10"/>
    <p:sldId id="410" r:id="rId11"/>
    <p:sldId id="411" r:id="rId12"/>
    <p:sldId id="435" r:id="rId13"/>
    <p:sldId id="436" r:id="rId14"/>
    <p:sldId id="437" r:id="rId15"/>
    <p:sldId id="438" r:id="rId16"/>
    <p:sldId id="439" r:id="rId17"/>
    <p:sldId id="396" r:id="rId18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DINCE-Light" pitchFamily="2" charset="-1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A9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8" autoAdjust="0"/>
    <p:restoredTop sz="87015" autoAdjust="0"/>
  </p:normalViewPr>
  <p:slideViewPr>
    <p:cSldViewPr>
      <p:cViewPr varScale="1">
        <p:scale>
          <a:sx n="100" d="100"/>
          <a:sy n="100" d="100"/>
        </p:scale>
        <p:origin x="21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1367\Desktop\Podatki_AGEN\Rezultati\1_KKT_dogode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1367\Desktop\Podatki_AGEN\Rezultati\1_KKT_dogode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oni\Desktop\Podatki_AGEN\Rezultati\1_KKT_dogodek_rez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3"/>
          <c:order val="3"/>
          <c:tx>
            <c:strRef>
              <c:f>'Pilotna skupina'!$L$34</c:f>
              <c:strCache>
                <c:ptCount val="1"/>
                <c:pt idx="0">
                  <c:v>SENČENJE</c:v>
                </c:pt>
              </c:strCache>
            </c:strRef>
          </c:tx>
          <c:spPr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/>
          </c:spPr>
          <c:cat>
            <c:numRef>
              <c:f>'Pilotna skupina'!$H$35:$H$55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'Pilotna skupina'!$L$35:$L$55</c:f>
              <c:numCache>
                <c:formatCode>General</c:formatCode>
                <c:ptCount val="21"/>
                <c:pt idx="9">
                  <c:v>1000</c:v>
                </c:pt>
                <c:pt idx="10">
                  <c:v>1000</c:v>
                </c:pt>
                <c:pt idx="11">
                  <c:v>1000</c:v>
                </c:pt>
                <c:pt idx="12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0D-44A7-BC20-53F678BEC7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277368"/>
        <c:axId val="566276384"/>
      </c:areaChart>
      <c:lineChart>
        <c:grouping val="standard"/>
        <c:varyColors val="0"/>
        <c:ser>
          <c:idx val="0"/>
          <c:order val="0"/>
          <c:tx>
            <c:strRef>
              <c:f>'Pilotna skupina'!$I$34</c:f>
              <c:strCache>
                <c:ptCount val="1"/>
                <c:pt idx="0">
                  <c:v>PILOTNA 13.9.2017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'Pilotna skupina'!$H$35:$H$55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'Pilotna skupina'!$I$35:$I$55</c:f>
              <c:numCache>
                <c:formatCode>General</c:formatCode>
                <c:ptCount val="21"/>
                <c:pt idx="0">
                  <c:v>498.23123729999998</c:v>
                </c:pt>
                <c:pt idx="1">
                  <c:v>482.52332660000002</c:v>
                </c:pt>
                <c:pt idx="2">
                  <c:v>492.94117649999998</c:v>
                </c:pt>
                <c:pt idx="3">
                  <c:v>517.59837730000004</c:v>
                </c:pt>
                <c:pt idx="4">
                  <c:v>527.01825559999997</c:v>
                </c:pt>
                <c:pt idx="5">
                  <c:v>532.99797160000003</c:v>
                </c:pt>
                <c:pt idx="6">
                  <c:v>558.05273829999999</c:v>
                </c:pt>
                <c:pt idx="7">
                  <c:v>589.11967549999997</c:v>
                </c:pt>
                <c:pt idx="8">
                  <c:v>596.08924950000005</c:v>
                </c:pt>
                <c:pt idx="9">
                  <c:v>643.80527380000001</c:v>
                </c:pt>
                <c:pt idx="10">
                  <c:v>765.97971600000005</c:v>
                </c:pt>
                <c:pt idx="11">
                  <c:v>803.53752540000005</c:v>
                </c:pt>
                <c:pt idx="12">
                  <c:v>836.24340770000003</c:v>
                </c:pt>
                <c:pt idx="13">
                  <c:v>827.2292089</c:v>
                </c:pt>
                <c:pt idx="14">
                  <c:v>823.60243409999998</c:v>
                </c:pt>
                <c:pt idx="15">
                  <c:v>783.01825559999997</c:v>
                </c:pt>
                <c:pt idx="16">
                  <c:v>800.18661259999999</c:v>
                </c:pt>
                <c:pt idx="17">
                  <c:v>744.7789047</c:v>
                </c:pt>
                <c:pt idx="18">
                  <c:v>729.86612579999996</c:v>
                </c:pt>
                <c:pt idx="19">
                  <c:v>709.46044619999998</c:v>
                </c:pt>
                <c:pt idx="20">
                  <c:v>685.3306288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0D-44A7-BC20-53F678BEC7AD}"/>
            </c:ext>
          </c:extLst>
        </c:ser>
        <c:ser>
          <c:idx val="1"/>
          <c:order val="1"/>
          <c:tx>
            <c:strRef>
              <c:f>'Pilotna skupina'!$J$34</c:f>
              <c:strCache>
                <c:ptCount val="1"/>
                <c:pt idx="0">
                  <c:v>PILOTNA 20.9.2017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'Pilotna skupina'!$H$35:$H$55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'Pilotna skupina'!$J$35:$J$55</c:f>
              <c:numCache>
                <c:formatCode>General</c:formatCode>
                <c:ptCount val="21"/>
                <c:pt idx="0">
                  <c:v>694.00405679999994</c:v>
                </c:pt>
                <c:pt idx="1">
                  <c:v>651.49695740000004</c:v>
                </c:pt>
                <c:pt idx="2">
                  <c:v>684.20283979999999</c:v>
                </c:pt>
                <c:pt idx="3">
                  <c:v>664.84381340000004</c:v>
                </c:pt>
                <c:pt idx="4">
                  <c:v>633.8823529</c:v>
                </c:pt>
                <c:pt idx="5">
                  <c:v>659.66734280000003</c:v>
                </c:pt>
                <c:pt idx="6">
                  <c:v>689.67951319999997</c:v>
                </c:pt>
                <c:pt idx="7">
                  <c:v>728.67342799999994</c:v>
                </c:pt>
                <c:pt idx="8">
                  <c:v>724.08924950000005</c:v>
                </c:pt>
                <c:pt idx="9">
                  <c:v>702.39350909999996</c:v>
                </c:pt>
                <c:pt idx="10">
                  <c:v>740.03245440000001</c:v>
                </c:pt>
                <c:pt idx="11">
                  <c:v>755.26166330000001</c:v>
                </c:pt>
                <c:pt idx="12">
                  <c:v>805.95537530000001</c:v>
                </c:pt>
                <c:pt idx="13">
                  <c:v>880.47058819999995</c:v>
                </c:pt>
                <c:pt idx="14">
                  <c:v>860.32454359999997</c:v>
                </c:pt>
                <c:pt idx="15">
                  <c:v>869.63894519999997</c:v>
                </c:pt>
                <c:pt idx="16">
                  <c:v>873.53346859999999</c:v>
                </c:pt>
                <c:pt idx="17">
                  <c:v>842.45030429999997</c:v>
                </c:pt>
                <c:pt idx="18">
                  <c:v>827.38336709999999</c:v>
                </c:pt>
                <c:pt idx="19">
                  <c:v>778.1095335</c:v>
                </c:pt>
                <c:pt idx="20">
                  <c:v>744.5517241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80D-44A7-BC20-53F678BEC7AD}"/>
            </c:ext>
          </c:extLst>
        </c:ser>
        <c:ser>
          <c:idx val="2"/>
          <c:order val="2"/>
          <c:tx>
            <c:strRef>
              <c:f>'Pilotna skupina'!$K$34</c:f>
              <c:strCache>
                <c:ptCount val="1"/>
                <c:pt idx="0">
                  <c:v>PILOTNA 27.9.2017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cat>
            <c:numRef>
              <c:f>'Pilotna skupina'!$H$35:$H$55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'Pilotna skupina'!$K$35:$K$55</c:f>
              <c:numCache>
                <c:formatCode>General</c:formatCode>
                <c:ptCount val="21"/>
                <c:pt idx="0">
                  <c:v>653.84989859999996</c:v>
                </c:pt>
                <c:pt idx="1">
                  <c:v>673.56592290000003</c:v>
                </c:pt>
                <c:pt idx="2">
                  <c:v>664.5436105</c:v>
                </c:pt>
                <c:pt idx="3">
                  <c:v>642.83164299999999</c:v>
                </c:pt>
                <c:pt idx="4">
                  <c:v>702.42596349999997</c:v>
                </c:pt>
                <c:pt idx="5">
                  <c:v>714.50709940000002</c:v>
                </c:pt>
                <c:pt idx="6">
                  <c:v>715.01825559999997</c:v>
                </c:pt>
                <c:pt idx="7">
                  <c:v>780.90060849999998</c:v>
                </c:pt>
                <c:pt idx="8">
                  <c:v>830.6693712</c:v>
                </c:pt>
                <c:pt idx="9">
                  <c:v>872.59229210000001</c:v>
                </c:pt>
                <c:pt idx="10">
                  <c:v>898.83975659999999</c:v>
                </c:pt>
                <c:pt idx="11">
                  <c:v>923.55375249999997</c:v>
                </c:pt>
                <c:pt idx="12">
                  <c:v>930.08519269999999</c:v>
                </c:pt>
                <c:pt idx="13">
                  <c:v>860.5517241</c:v>
                </c:pt>
                <c:pt idx="14">
                  <c:v>876.47058819999995</c:v>
                </c:pt>
                <c:pt idx="15">
                  <c:v>853.90669370000001</c:v>
                </c:pt>
                <c:pt idx="16">
                  <c:v>833.94726170000001</c:v>
                </c:pt>
                <c:pt idx="17">
                  <c:v>795.26977690000001</c:v>
                </c:pt>
                <c:pt idx="18">
                  <c:v>761.29006089999996</c:v>
                </c:pt>
                <c:pt idx="19">
                  <c:v>742.77484790000005</c:v>
                </c:pt>
                <c:pt idx="20">
                  <c:v>724.73022309999999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80D-44A7-BC20-53F678BEC7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6277368"/>
        <c:axId val="566276384"/>
      </c:lineChart>
      <c:catAx>
        <c:axId val="566277368"/>
        <c:scaling>
          <c:orientation val="minMax"/>
        </c:scaling>
        <c:delete val="0"/>
        <c:axPos val="b"/>
        <c:numFmt formatCode="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sl-SI"/>
          </a:p>
        </c:txPr>
        <c:crossAx val="566276384"/>
        <c:crosses val="autoZero"/>
        <c:auto val="1"/>
        <c:lblAlgn val="ctr"/>
        <c:lblOffset val="100"/>
        <c:noMultiLvlLbl val="0"/>
      </c:catAx>
      <c:valAx>
        <c:axId val="566276384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sl-SI"/>
          </a:p>
        </c:txPr>
        <c:crossAx val="566277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3"/>
          <c:order val="3"/>
          <c:tx>
            <c:strRef>
              <c:f>'Kontrolna skupina'!$M$102</c:f>
              <c:strCache>
                <c:ptCount val="1"/>
                <c:pt idx="0">
                  <c:v>SENČENJE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numRef>
              <c:f>'Kontrolna skupina'!$I$103:$I$123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'Kontrolna skupina'!$M$103:$M$123</c:f>
              <c:numCache>
                <c:formatCode>General</c:formatCode>
                <c:ptCount val="21"/>
                <c:pt idx="9">
                  <c:v>1000</c:v>
                </c:pt>
                <c:pt idx="10">
                  <c:v>1000</c:v>
                </c:pt>
                <c:pt idx="11">
                  <c:v>1000</c:v>
                </c:pt>
                <c:pt idx="12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7B-4034-9C13-A92F0E505B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6138856"/>
        <c:axId val="716140496"/>
      </c:areaChart>
      <c:lineChart>
        <c:grouping val="standard"/>
        <c:varyColors val="0"/>
        <c:ser>
          <c:idx val="0"/>
          <c:order val="0"/>
          <c:tx>
            <c:strRef>
              <c:f>'Kontrolna skupina'!$J$102</c:f>
              <c:strCache>
                <c:ptCount val="1"/>
                <c:pt idx="0">
                  <c:v>KONTROLNA 13.9.2017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numRef>
              <c:f>'Kontrolna skupina'!$I$103:$I$123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'Kontrolna skupina'!$J$103:$J$123</c:f>
              <c:numCache>
                <c:formatCode>General</c:formatCode>
                <c:ptCount val="21"/>
                <c:pt idx="0">
                  <c:v>510.29</c:v>
                </c:pt>
                <c:pt idx="1">
                  <c:v>514.79999999999995</c:v>
                </c:pt>
                <c:pt idx="2">
                  <c:v>523.37</c:v>
                </c:pt>
                <c:pt idx="3">
                  <c:v>525.6</c:v>
                </c:pt>
                <c:pt idx="4">
                  <c:v>537.26</c:v>
                </c:pt>
                <c:pt idx="5">
                  <c:v>551.61</c:v>
                </c:pt>
                <c:pt idx="6">
                  <c:v>556.47</c:v>
                </c:pt>
                <c:pt idx="7">
                  <c:v>575.79</c:v>
                </c:pt>
                <c:pt idx="8">
                  <c:v>614.94000000000005</c:v>
                </c:pt>
                <c:pt idx="9">
                  <c:v>639.47</c:v>
                </c:pt>
                <c:pt idx="10">
                  <c:v>678.35</c:v>
                </c:pt>
                <c:pt idx="11">
                  <c:v>736.86</c:v>
                </c:pt>
                <c:pt idx="12">
                  <c:v>777.1</c:v>
                </c:pt>
                <c:pt idx="13">
                  <c:v>783.32</c:v>
                </c:pt>
                <c:pt idx="14">
                  <c:v>786.44</c:v>
                </c:pt>
                <c:pt idx="15">
                  <c:v>767.56</c:v>
                </c:pt>
                <c:pt idx="16">
                  <c:v>738.98</c:v>
                </c:pt>
                <c:pt idx="17">
                  <c:v>718.15</c:v>
                </c:pt>
                <c:pt idx="18">
                  <c:v>693.09</c:v>
                </c:pt>
                <c:pt idx="19">
                  <c:v>660.95</c:v>
                </c:pt>
                <c:pt idx="20">
                  <c:v>630.21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67B-4034-9C13-A92F0E505B0C}"/>
            </c:ext>
          </c:extLst>
        </c:ser>
        <c:ser>
          <c:idx val="1"/>
          <c:order val="1"/>
          <c:tx>
            <c:strRef>
              <c:f>'Kontrolna skupina'!$K$102</c:f>
              <c:strCache>
                <c:ptCount val="1"/>
                <c:pt idx="0">
                  <c:v>KONTROLNA 20.9.2017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'Kontrolna skupina'!$I$103:$I$123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'Kontrolna skupina'!$K$103:$K$123</c:f>
              <c:numCache>
                <c:formatCode>General</c:formatCode>
                <c:ptCount val="21"/>
                <c:pt idx="0">
                  <c:v>625.63</c:v>
                </c:pt>
                <c:pt idx="1">
                  <c:v>635.01</c:v>
                </c:pt>
                <c:pt idx="2">
                  <c:v>635.63</c:v>
                </c:pt>
                <c:pt idx="3">
                  <c:v>647.27</c:v>
                </c:pt>
                <c:pt idx="4">
                  <c:v>656.74</c:v>
                </c:pt>
                <c:pt idx="5">
                  <c:v>666.63</c:v>
                </c:pt>
                <c:pt idx="6">
                  <c:v>705.8</c:v>
                </c:pt>
                <c:pt idx="7">
                  <c:v>727.23</c:v>
                </c:pt>
                <c:pt idx="8">
                  <c:v>764.99</c:v>
                </c:pt>
                <c:pt idx="9">
                  <c:v>806.35</c:v>
                </c:pt>
                <c:pt idx="10">
                  <c:v>824.56</c:v>
                </c:pt>
                <c:pt idx="11">
                  <c:v>862.6</c:v>
                </c:pt>
                <c:pt idx="12">
                  <c:v>883.44</c:v>
                </c:pt>
                <c:pt idx="13">
                  <c:v>860.98</c:v>
                </c:pt>
                <c:pt idx="14">
                  <c:v>829.12</c:v>
                </c:pt>
                <c:pt idx="15">
                  <c:v>808.9</c:v>
                </c:pt>
                <c:pt idx="16">
                  <c:v>783.74</c:v>
                </c:pt>
                <c:pt idx="17">
                  <c:v>764.99</c:v>
                </c:pt>
                <c:pt idx="18">
                  <c:v>731.36</c:v>
                </c:pt>
                <c:pt idx="19">
                  <c:v>706.57</c:v>
                </c:pt>
                <c:pt idx="20">
                  <c:v>686.08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67B-4034-9C13-A92F0E505B0C}"/>
            </c:ext>
          </c:extLst>
        </c:ser>
        <c:ser>
          <c:idx val="2"/>
          <c:order val="2"/>
          <c:tx>
            <c:strRef>
              <c:f>'Kontrolna skupina'!$L$102</c:f>
              <c:strCache>
                <c:ptCount val="1"/>
                <c:pt idx="0">
                  <c:v>KONTROLNA 27.9.2017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'Kontrolna skupina'!$I$103:$I$123</c:f>
              <c:numCache>
                <c:formatCode>h:mm</c:formatCode>
                <c:ptCount val="21"/>
                <c:pt idx="0">
                  <c:v>0.70833333333333337</c:v>
                </c:pt>
                <c:pt idx="1">
                  <c:v>0.71875</c:v>
                </c:pt>
                <c:pt idx="2">
                  <c:v>0.72916666666666663</c:v>
                </c:pt>
                <c:pt idx="3">
                  <c:v>0.73958333333333337</c:v>
                </c:pt>
                <c:pt idx="4">
                  <c:v>0.75</c:v>
                </c:pt>
                <c:pt idx="5">
                  <c:v>0.76041666666666663</c:v>
                </c:pt>
                <c:pt idx="6">
                  <c:v>0.77083333333333337</c:v>
                </c:pt>
                <c:pt idx="7">
                  <c:v>0.78125</c:v>
                </c:pt>
                <c:pt idx="8">
                  <c:v>0.79166666666666663</c:v>
                </c:pt>
                <c:pt idx="9">
                  <c:v>0.80208333333333337</c:v>
                </c:pt>
                <c:pt idx="10">
                  <c:v>0.8125</c:v>
                </c:pt>
                <c:pt idx="11">
                  <c:v>0.82291666666666663</c:v>
                </c:pt>
                <c:pt idx="12">
                  <c:v>0.83333333333333337</c:v>
                </c:pt>
                <c:pt idx="13">
                  <c:v>0.84375</c:v>
                </c:pt>
                <c:pt idx="14">
                  <c:v>0.85416666666666663</c:v>
                </c:pt>
                <c:pt idx="15">
                  <c:v>0.86458333333333337</c:v>
                </c:pt>
                <c:pt idx="16">
                  <c:v>0.875</c:v>
                </c:pt>
                <c:pt idx="17">
                  <c:v>0.88541666666666663</c:v>
                </c:pt>
                <c:pt idx="18">
                  <c:v>0.89583333333333337</c:v>
                </c:pt>
                <c:pt idx="19">
                  <c:v>0.90625</c:v>
                </c:pt>
                <c:pt idx="20">
                  <c:v>0.91666666666666663</c:v>
                </c:pt>
              </c:numCache>
            </c:numRef>
          </c:cat>
          <c:val>
            <c:numRef>
              <c:f>'Kontrolna skupina'!$L$103:$L$123</c:f>
              <c:numCache>
                <c:formatCode>General</c:formatCode>
                <c:ptCount val="21"/>
                <c:pt idx="0">
                  <c:v>595</c:v>
                </c:pt>
                <c:pt idx="1">
                  <c:v>605.71</c:v>
                </c:pt>
                <c:pt idx="2">
                  <c:v>610.83000000000004</c:v>
                </c:pt>
                <c:pt idx="3">
                  <c:v>626.55999999999995</c:v>
                </c:pt>
                <c:pt idx="4">
                  <c:v>635.17999999999995</c:v>
                </c:pt>
                <c:pt idx="5">
                  <c:v>659.03</c:v>
                </c:pt>
                <c:pt idx="6">
                  <c:v>682.68</c:v>
                </c:pt>
                <c:pt idx="7">
                  <c:v>704.24</c:v>
                </c:pt>
                <c:pt idx="8">
                  <c:v>739.59</c:v>
                </c:pt>
                <c:pt idx="9">
                  <c:v>775.47</c:v>
                </c:pt>
                <c:pt idx="10">
                  <c:v>792.07</c:v>
                </c:pt>
                <c:pt idx="11">
                  <c:v>825.48</c:v>
                </c:pt>
                <c:pt idx="12">
                  <c:v>844.5</c:v>
                </c:pt>
                <c:pt idx="13">
                  <c:v>820.92</c:v>
                </c:pt>
                <c:pt idx="14">
                  <c:v>800.16</c:v>
                </c:pt>
                <c:pt idx="15">
                  <c:v>773.42</c:v>
                </c:pt>
                <c:pt idx="16">
                  <c:v>752.27</c:v>
                </c:pt>
                <c:pt idx="17">
                  <c:v>728.91</c:v>
                </c:pt>
                <c:pt idx="18">
                  <c:v>704.52</c:v>
                </c:pt>
                <c:pt idx="19">
                  <c:v>682.93</c:v>
                </c:pt>
                <c:pt idx="20">
                  <c:v>662.72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67B-4034-9C13-A92F0E505B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6138856"/>
        <c:axId val="716140496"/>
      </c:lineChart>
      <c:catAx>
        <c:axId val="716138856"/>
        <c:scaling>
          <c:orientation val="minMax"/>
        </c:scaling>
        <c:delete val="0"/>
        <c:axPos val="b"/>
        <c:numFmt formatCode="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sl-SI"/>
          </a:p>
        </c:txPr>
        <c:crossAx val="716140496"/>
        <c:crosses val="autoZero"/>
        <c:auto val="1"/>
        <c:lblAlgn val="ctr"/>
        <c:lblOffset val="100"/>
        <c:noMultiLvlLbl val="0"/>
      </c:catAx>
      <c:valAx>
        <c:axId val="71614049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sl-SI"/>
          </a:p>
        </c:txPr>
        <c:crossAx val="716138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2"/>
          <c:order val="1"/>
          <c:tx>
            <c:strRef>
              <c:f>'Prožnost PILOTNA'!$D$104</c:f>
              <c:strCache>
                <c:ptCount val="1"/>
                <c:pt idx="0">
                  <c:v>Senčenje_1</c:v>
                </c:pt>
              </c:strCache>
            </c:strRef>
          </c:tx>
          <c:spPr>
            <a:solidFill>
              <a:sysClr val="window" lastClr="FFFFFF">
                <a:lumMod val="65000"/>
                <a:alpha val="50000"/>
              </a:sysClr>
            </a:solidFill>
            <a:ln>
              <a:noFill/>
            </a:ln>
          </c:spPr>
          <c:cat>
            <c:numRef>
              <c:f>'Prožnost PILOTNA'!$A$105:$A$129</c:f>
              <c:numCache>
                <c:formatCode>h:mm</c:formatCode>
                <c:ptCount val="25"/>
                <c:pt idx="0">
                  <c:v>0.7083333333333337</c:v>
                </c:pt>
                <c:pt idx="1">
                  <c:v>0.71875000000000044</c:v>
                </c:pt>
                <c:pt idx="2">
                  <c:v>0.72916666666666652</c:v>
                </c:pt>
                <c:pt idx="3">
                  <c:v>0.7395833333333337</c:v>
                </c:pt>
                <c:pt idx="4">
                  <c:v>0.75000000000000044</c:v>
                </c:pt>
                <c:pt idx="5">
                  <c:v>0.76041666666666652</c:v>
                </c:pt>
                <c:pt idx="6">
                  <c:v>0.77083333333333404</c:v>
                </c:pt>
                <c:pt idx="7">
                  <c:v>0.78125</c:v>
                </c:pt>
                <c:pt idx="8">
                  <c:v>0.79166666666666652</c:v>
                </c:pt>
                <c:pt idx="9">
                  <c:v>0.8020833333333337</c:v>
                </c:pt>
                <c:pt idx="10">
                  <c:v>0.8125</c:v>
                </c:pt>
                <c:pt idx="11">
                  <c:v>0.82291666666666652</c:v>
                </c:pt>
                <c:pt idx="12">
                  <c:v>0.8333333333333337</c:v>
                </c:pt>
                <c:pt idx="13">
                  <c:v>0.84375000000000044</c:v>
                </c:pt>
                <c:pt idx="14">
                  <c:v>0.85416666666666652</c:v>
                </c:pt>
                <c:pt idx="15">
                  <c:v>0.8645833333333337</c:v>
                </c:pt>
                <c:pt idx="16">
                  <c:v>0.87500000000000044</c:v>
                </c:pt>
                <c:pt idx="17">
                  <c:v>0.88541666666666607</c:v>
                </c:pt>
                <c:pt idx="18">
                  <c:v>0.8958333333333337</c:v>
                </c:pt>
                <c:pt idx="19">
                  <c:v>0.90625</c:v>
                </c:pt>
                <c:pt idx="20">
                  <c:v>0.91666666666666652</c:v>
                </c:pt>
                <c:pt idx="21">
                  <c:v>0.9270833333333337</c:v>
                </c:pt>
                <c:pt idx="22">
                  <c:v>0.9375</c:v>
                </c:pt>
                <c:pt idx="23">
                  <c:v>0.94791666666666652</c:v>
                </c:pt>
                <c:pt idx="24">
                  <c:v>0.9583333333333337</c:v>
                </c:pt>
              </c:numCache>
            </c:numRef>
          </c:cat>
          <c:val>
            <c:numRef>
              <c:f>'Prožnost PILOTNA'!$D$105:$D$129</c:f>
              <c:numCache>
                <c:formatCode>General</c:formatCode>
                <c:ptCount val="25"/>
                <c:pt idx="9" formatCode="#,##0.00">
                  <c:v>200</c:v>
                </c:pt>
                <c:pt idx="10" formatCode="#,##0.00">
                  <c:v>200</c:v>
                </c:pt>
                <c:pt idx="11" formatCode="#,##0.00">
                  <c:v>200</c:v>
                </c:pt>
                <c:pt idx="12" formatCode="#,##0.00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AA-4BA2-8E14-5A3D1B7C07E3}"/>
            </c:ext>
          </c:extLst>
        </c:ser>
        <c:ser>
          <c:idx val="3"/>
          <c:order val="2"/>
          <c:tx>
            <c:strRef>
              <c:f>'Prožnost PILOTNA'!$E$104</c:f>
              <c:strCache>
                <c:ptCount val="1"/>
                <c:pt idx="0">
                  <c:v>Senčenje_2</c:v>
                </c:pt>
              </c:strCache>
            </c:strRef>
          </c:tx>
          <c:spPr>
            <a:solidFill>
              <a:sysClr val="window" lastClr="FFFFFF">
                <a:lumMod val="65000"/>
                <a:alpha val="50000"/>
              </a:sysClr>
            </a:solidFill>
            <a:ln>
              <a:noFill/>
            </a:ln>
          </c:spPr>
          <c:cat>
            <c:numRef>
              <c:f>'Prožnost PILOTNA'!$A$105:$A$129</c:f>
              <c:numCache>
                <c:formatCode>h:mm</c:formatCode>
                <c:ptCount val="25"/>
                <c:pt idx="0">
                  <c:v>0.7083333333333337</c:v>
                </c:pt>
                <c:pt idx="1">
                  <c:v>0.71875000000000044</c:v>
                </c:pt>
                <c:pt idx="2">
                  <c:v>0.72916666666666652</c:v>
                </c:pt>
                <c:pt idx="3">
                  <c:v>0.7395833333333337</c:v>
                </c:pt>
                <c:pt idx="4">
                  <c:v>0.75000000000000044</c:v>
                </c:pt>
                <c:pt idx="5">
                  <c:v>0.76041666666666652</c:v>
                </c:pt>
                <c:pt idx="6">
                  <c:v>0.77083333333333404</c:v>
                </c:pt>
                <c:pt idx="7">
                  <c:v>0.78125</c:v>
                </c:pt>
                <c:pt idx="8">
                  <c:v>0.79166666666666652</c:v>
                </c:pt>
                <c:pt idx="9">
                  <c:v>0.8020833333333337</c:v>
                </c:pt>
                <c:pt idx="10">
                  <c:v>0.8125</c:v>
                </c:pt>
                <c:pt idx="11">
                  <c:v>0.82291666666666652</c:v>
                </c:pt>
                <c:pt idx="12">
                  <c:v>0.8333333333333337</c:v>
                </c:pt>
                <c:pt idx="13">
                  <c:v>0.84375000000000044</c:v>
                </c:pt>
                <c:pt idx="14">
                  <c:v>0.85416666666666652</c:v>
                </c:pt>
                <c:pt idx="15">
                  <c:v>0.8645833333333337</c:v>
                </c:pt>
                <c:pt idx="16">
                  <c:v>0.87500000000000044</c:v>
                </c:pt>
                <c:pt idx="17">
                  <c:v>0.88541666666666607</c:v>
                </c:pt>
                <c:pt idx="18">
                  <c:v>0.8958333333333337</c:v>
                </c:pt>
                <c:pt idx="19">
                  <c:v>0.90625</c:v>
                </c:pt>
                <c:pt idx="20">
                  <c:v>0.91666666666666652</c:v>
                </c:pt>
                <c:pt idx="21">
                  <c:v>0.9270833333333337</c:v>
                </c:pt>
                <c:pt idx="22">
                  <c:v>0.9375</c:v>
                </c:pt>
                <c:pt idx="23">
                  <c:v>0.94791666666666652</c:v>
                </c:pt>
                <c:pt idx="24">
                  <c:v>0.9583333333333337</c:v>
                </c:pt>
              </c:numCache>
            </c:numRef>
          </c:cat>
          <c:val>
            <c:numRef>
              <c:f>'Prožnost PILOTNA'!$E$105:$E$129</c:f>
              <c:numCache>
                <c:formatCode>General</c:formatCode>
                <c:ptCount val="25"/>
                <c:pt idx="9" formatCode="#,##0.00">
                  <c:v>-250</c:v>
                </c:pt>
                <c:pt idx="10" formatCode="#,##0.00">
                  <c:v>-250</c:v>
                </c:pt>
                <c:pt idx="11" formatCode="#,##0.00">
                  <c:v>-250</c:v>
                </c:pt>
                <c:pt idx="12" formatCode="#,##0.00">
                  <c:v>-250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AA-4BA2-8E14-5A3D1B7C0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334720"/>
        <c:axId val="110336256"/>
      </c:areaChart>
      <c:lineChart>
        <c:grouping val="standard"/>
        <c:varyColors val="0"/>
        <c:ser>
          <c:idx val="1"/>
          <c:order val="0"/>
          <c:tx>
            <c:strRef>
              <c:f>'Prožnost PILOTNA'!$C$104</c:f>
              <c:strCache>
                <c:ptCount val="1"/>
                <c:pt idx="0">
                  <c:v>OC. PROŽ (T+1)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'Prožnost PILOTNA'!$A$105:$A$129</c:f>
              <c:numCache>
                <c:formatCode>h:mm</c:formatCode>
                <c:ptCount val="25"/>
                <c:pt idx="0">
                  <c:v>0.7083333333333337</c:v>
                </c:pt>
                <c:pt idx="1">
                  <c:v>0.71875000000000044</c:v>
                </c:pt>
                <c:pt idx="2">
                  <c:v>0.72916666666666652</c:v>
                </c:pt>
                <c:pt idx="3">
                  <c:v>0.7395833333333337</c:v>
                </c:pt>
                <c:pt idx="4">
                  <c:v>0.75000000000000044</c:v>
                </c:pt>
                <c:pt idx="5">
                  <c:v>0.76041666666666652</c:v>
                </c:pt>
                <c:pt idx="6">
                  <c:v>0.77083333333333404</c:v>
                </c:pt>
                <c:pt idx="7">
                  <c:v>0.78125</c:v>
                </c:pt>
                <c:pt idx="8">
                  <c:v>0.79166666666666652</c:v>
                </c:pt>
                <c:pt idx="9">
                  <c:v>0.8020833333333337</c:v>
                </c:pt>
                <c:pt idx="10">
                  <c:v>0.8125</c:v>
                </c:pt>
                <c:pt idx="11">
                  <c:v>0.82291666666666652</c:v>
                </c:pt>
                <c:pt idx="12">
                  <c:v>0.8333333333333337</c:v>
                </c:pt>
                <c:pt idx="13">
                  <c:v>0.84375000000000044</c:v>
                </c:pt>
                <c:pt idx="14">
                  <c:v>0.85416666666666652</c:v>
                </c:pt>
                <c:pt idx="15">
                  <c:v>0.8645833333333337</c:v>
                </c:pt>
                <c:pt idx="16">
                  <c:v>0.87500000000000044</c:v>
                </c:pt>
                <c:pt idx="17">
                  <c:v>0.88541666666666607</c:v>
                </c:pt>
                <c:pt idx="18">
                  <c:v>0.8958333333333337</c:v>
                </c:pt>
                <c:pt idx="19">
                  <c:v>0.90625</c:v>
                </c:pt>
                <c:pt idx="20">
                  <c:v>0.91666666666666652</c:v>
                </c:pt>
                <c:pt idx="21">
                  <c:v>0.9270833333333337</c:v>
                </c:pt>
                <c:pt idx="22">
                  <c:v>0.9375</c:v>
                </c:pt>
                <c:pt idx="23">
                  <c:v>0.94791666666666652</c:v>
                </c:pt>
                <c:pt idx="24">
                  <c:v>0.9583333333333337</c:v>
                </c:pt>
              </c:numCache>
            </c:numRef>
          </c:cat>
          <c:val>
            <c:numRef>
              <c:f>'Prožnost PILOTNA'!$C$105:$C$129</c:f>
              <c:numCache>
                <c:formatCode>#,##0.00</c:formatCode>
                <c:ptCount val="25"/>
                <c:pt idx="0">
                  <c:v>-40.154158199999983</c:v>
                </c:pt>
                <c:pt idx="1">
                  <c:v>22.06896549999999</c:v>
                </c:pt>
                <c:pt idx="2">
                  <c:v>-19.659229299999989</c:v>
                </c:pt>
                <c:pt idx="3">
                  <c:v>-22.012170400000073</c:v>
                </c:pt>
                <c:pt idx="4">
                  <c:v>68.543610599999965</c:v>
                </c:pt>
                <c:pt idx="5">
                  <c:v>54.839756599999987</c:v>
                </c:pt>
                <c:pt idx="6">
                  <c:v>25.33874239999998</c:v>
                </c:pt>
                <c:pt idx="7">
                  <c:v>52.227180500000031</c:v>
                </c:pt>
                <c:pt idx="8">
                  <c:v>106.58012169999996</c:v>
                </c:pt>
                <c:pt idx="9">
                  <c:v>170.19878300000005</c:v>
                </c:pt>
                <c:pt idx="10">
                  <c:v>158.80730220000001</c:v>
                </c:pt>
                <c:pt idx="11">
                  <c:v>168.29208919999996</c:v>
                </c:pt>
                <c:pt idx="12">
                  <c:v>124.12981739999989</c:v>
                </c:pt>
                <c:pt idx="13">
                  <c:v>-19.918864099999951</c:v>
                </c:pt>
                <c:pt idx="14">
                  <c:v>16.146044599999982</c:v>
                </c:pt>
                <c:pt idx="15">
                  <c:v>-15.732251499999961</c:v>
                </c:pt>
                <c:pt idx="16">
                  <c:v>-39.586206899999979</c:v>
                </c:pt>
                <c:pt idx="17">
                  <c:v>-47.18052739999996</c:v>
                </c:pt>
                <c:pt idx="18">
                  <c:v>-66.093306200000029</c:v>
                </c:pt>
                <c:pt idx="19">
                  <c:v>-35.334685599999915</c:v>
                </c:pt>
                <c:pt idx="20">
                  <c:v>-19.821501000000026</c:v>
                </c:pt>
                <c:pt idx="21">
                  <c:v>-3.4969574000000399</c:v>
                </c:pt>
                <c:pt idx="22">
                  <c:v>-36</c:v>
                </c:pt>
                <c:pt idx="23">
                  <c:v>-31.391480699999988</c:v>
                </c:pt>
                <c:pt idx="24">
                  <c:v>35.845841799999995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BAA-4BA2-8E14-5A3D1B7C0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334720"/>
        <c:axId val="110336256"/>
      </c:lineChart>
      <c:catAx>
        <c:axId val="110334720"/>
        <c:scaling>
          <c:orientation val="minMax"/>
        </c:scaling>
        <c:delete val="0"/>
        <c:axPos val="b"/>
        <c:numFmt formatCode="h:mm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sl-SI"/>
          </a:p>
        </c:txPr>
        <c:crossAx val="110336256"/>
        <c:crosses val="autoZero"/>
        <c:auto val="1"/>
        <c:lblAlgn val="ctr"/>
        <c:lblOffset val="100"/>
        <c:noMultiLvlLbl val="0"/>
      </c:catAx>
      <c:valAx>
        <c:axId val="110336256"/>
        <c:scaling>
          <c:orientation val="minMax"/>
          <c:max val="200"/>
          <c:min val="-25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sl-SI"/>
          </a:p>
        </c:txPr>
        <c:crossAx val="110334720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overlay val="0"/>
      <c:txPr>
        <a:bodyPr/>
        <a:lstStyle/>
        <a:p>
          <a:pPr>
            <a:defRPr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defRPr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t" anchorCtr="0" compatLnSpc="1">
            <a:prstTxWarp prst="textNoShape">
              <a:avLst/>
            </a:prstTxWarp>
          </a:bodyPr>
          <a:lstStyle>
            <a:lvl1pPr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97" y="1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t" anchorCtr="0" compatLnSpc="1">
            <a:prstTxWarp prst="textNoShape">
              <a:avLst/>
            </a:prstTxWarp>
          </a:bodyPr>
          <a:lstStyle>
            <a:lvl1pPr algn="r"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1647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b" anchorCtr="0" compatLnSpc="1">
            <a:prstTxWarp prst="textNoShape">
              <a:avLst/>
            </a:prstTxWarp>
          </a:bodyPr>
          <a:lstStyle>
            <a:lvl1pPr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97" y="9431647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b" anchorCtr="0" compatLnSpc="1">
            <a:prstTxWarp prst="textNoShape">
              <a:avLst/>
            </a:prstTxWarp>
          </a:bodyPr>
          <a:lstStyle>
            <a:lvl1pPr algn="r"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A5D56C6-1466-4197-A781-A36DD91E1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84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t" anchorCtr="0" compatLnSpc="1">
            <a:prstTxWarp prst="textNoShape">
              <a:avLst/>
            </a:prstTxWarp>
          </a:bodyPr>
          <a:lstStyle>
            <a:lvl1pPr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97" y="1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t" anchorCtr="0" compatLnSpc="1">
            <a:prstTxWarp prst="textNoShape">
              <a:avLst/>
            </a:prstTxWarp>
          </a:bodyPr>
          <a:lstStyle>
            <a:lvl1pPr algn="r"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19" y="4715036"/>
            <a:ext cx="4986639" cy="446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1647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b" anchorCtr="0" compatLnSpc="1">
            <a:prstTxWarp prst="textNoShape">
              <a:avLst/>
            </a:prstTxWarp>
          </a:bodyPr>
          <a:lstStyle>
            <a:lvl1pPr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97" y="9431647"/>
            <a:ext cx="2946078" cy="49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14" tIns="45558" rIns="91114" bIns="45558" numCol="1" anchor="b" anchorCtr="0" compatLnSpc="1">
            <a:prstTxWarp prst="textNoShape">
              <a:avLst/>
            </a:prstTxWarp>
          </a:bodyPr>
          <a:lstStyle>
            <a:lvl1pPr algn="r" defTabSz="911199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A86F343-9964-4A27-83A7-35C5AF566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12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36869" indent="-283411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33644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587102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40559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494017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47474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00932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54390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fld id="{BE99913E-89DC-4F11-9411-4DA6A91FEF8F}" type="slidenum">
              <a:rPr lang="en-US" altLang="sl-SI" sz="120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US" altLang="sl-SI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36869" indent="-283411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33644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587102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40559" indent="-226729" defTabSz="908490"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494017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47474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00932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54390" indent="-226729" defTabSz="90849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fld id="{BE99913E-89DC-4F11-9411-4DA6A91FEF8F}" type="slidenum">
              <a:rPr lang="en-US" altLang="sl-SI" sz="1200">
                <a:solidFill>
                  <a:schemeClr val="tx1"/>
                </a:solidFill>
                <a:latin typeface="Times New Roman" pitchFamily="18" charset="0"/>
              </a:rPr>
              <a:pPr/>
              <a:t>13</a:t>
            </a:fld>
            <a:endParaRPr lang="en-US" altLang="sl-SI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55942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/>
              <a:t>Uredite slog podnaslova matrice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F2DFF1F2-8E4E-4BCD-A555-8AC78375A29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B76E-01CD-4FB5-8637-FAFB4B4CA66D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158794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1A0CFBA1-8F78-417D-8152-8867DBE3239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3B787-BE77-4F9F-BFB9-19C16E30CABA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307426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10350" y="762000"/>
            <a:ext cx="2000250" cy="5334000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848350" cy="5334000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B4FFA5EA-D97A-476D-955F-8DBD3DB54B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726E4-86EA-45B8-8AC3-6C21A1274FCC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420731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71BF02DF-12F5-4B04-967E-24DD93AAF99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C857-EC42-4F9B-AC86-FFF6C4BA31F5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429302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93DA62AB-26CA-468A-8FCC-AEA612426C5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8FC4C-BCAF-4764-BEA7-21A98566D0AF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144061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86300" y="16764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878DB2AD-E754-430D-A889-0034747DCB1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6918A-76ED-4CE4-85BC-712C45416D6D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207409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D7C8AE84-B0A9-450E-92AC-1211F82FAE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0353E-E05F-4E6F-93BF-78D9D7211B1B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41994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C3E0AA6E-F0D2-464A-8D18-CFCBAA58E26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B7883-F649-454F-9423-0EFF2D801B56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21172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0E5A54BF-A3F3-4BAC-B292-6FA602700CF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E429E-2BA1-4259-871A-C7F18F64A782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150647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611537EF-C286-4F23-AE24-223048F2583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372A8-8B90-473F-8895-6C9C0EA38324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148528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								Str.</a:t>
            </a:r>
            <a:fld id="{373B4D0D-BEA9-4B81-90D5-AFAAE84B267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101D3-11C9-49E8-BD68-CAD59A10A31B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58136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8001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534150"/>
            <a:ext cx="79946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DINCE-Bold" pitchFamily="2" charset="-18"/>
              </a:defRPr>
            </a:lvl1pPr>
          </a:lstStyle>
          <a:p>
            <a:pPr>
              <a:defRPr/>
            </a:pPr>
            <a:r>
              <a:rPr lang="sl-SI"/>
              <a:t>								Str.</a:t>
            </a:r>
            <a:fld id="{5F7E24F8-EDF1-400B-9FFB-23697287CA6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7000" y="127000"/>
            <a:ext cx="1244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latin typeface="DINCE-Bold" pitchFamily="2" charset="-18"/>
              </a:defRPr>
            </a:lvl1pPr>
          </a:lstStyle>
          <a:p>
            <a:pPr>
              <a:defRPr/>
            </a:pPr>
            <a:fld id="{768F14DF-FE23-469E-B19D-1FD8FE36DD2F}" type="slidenum">
              <a:rPr lang="en-US"/>
              <a:pPr>
                <a:defRPr/>
              </a:pPr>
              <a:t>‹#›</a:t>
            </a:fld>
            <a:endParaRPr lang="en-US" sz="14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CE-Light" pitchFamily="2" charset="-18"/>
        </a:defRPr>
      </a:lvl9pPr>
    </p:titleStyle>
    <p:bodyStyle>
      <a:lvl1pPr marL="192088" indent="-19208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77850" indent="-1952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949325" indent="-180975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339850" indent="-19208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19263" indent="-1889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176463" indent="-1889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33663" indent="-1889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090863" indent="-1889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48063" indent="-1889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1066800" y="48768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endParaRPr lang="sl-SI" altLang="sl-SI"/>
          </a:p>
        </p:txBody>
      </p:sp>
      <p:pic>
        <p:nvPicPr>
          <p:cNvPr id="2051" name="Picture 9" descr="ELCelj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12043"/>
            <a:ext cx="5353050" cy="1228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925513" y="2492375"/>
            <a:ext cx="7635875" cy="792609"/>
          </a:xfrm>
          <a:noFill/>
        </p:spPr>
        <p:txBody>
          <a:bodyPr anchor="t"/>
          <a:lstStyle/>
          <a:p>
            <a:pPr algn="ctr"/>
            <a:r>
              <a:rPr lang="sl-SI" altLang="sl-SI" sz="3800" b="1" dirty="0">
                <a:latin typeface="DINCE-Medium" pitchFamily="2" charset="-18"/>
              </a:rPr>
              <a:t>Poročilo o poteku projekta Flex4Grid v družbi Elektro Celje</a:t>
            </a:r>
            <a:br>
              <a:rPr lang="sl-SI" altLang="sl-SI" sz="3800" b="1" dirty="0">
                <a:latin typeface="DINCE-Medium" pitchFamily="2" charset="-18"/>
              </a:rPr>
            </a:br>
            <a:br>
              <a:rPr lang="sl-SI" altLang="sl-SI" sz="3800" b="1" dirty="0">
                <a:latin typeface="DINCE-Medium" pitchFamily="2" charset="-18"/>
              </a:rPr>
            </a:br>
            <a:r>
              <a:rPr lang="sl-SI" altLang="sl-SI" sz="2400" b="1" dirty="0">
                <a:latin typeface="DINCE-Medium" pitchFamily="2" charset="-18"/>
              </a:rPr>
              <a:t>Kristijan Koželj, Damjan Bobek in Anton Kos</a:t>
            </a:r>
            <a:endParaRPr lang="en-US" altLang="sl-SI" sz="2400" b="1" dirty="0">
              <a:latin typeface="DINCE-Medium" pitchFamily="2" charset="-18"/>
            </a:endParaRPr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949325" y="6270625"/>
            <a:ext cx="76549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42950" indent="-28575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430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6002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574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pPr algn="r"/>
            <a:r>
              <a:rPr lang="sl-SI" altLang="sl-SI" sz="2400" dirty="0">
                <a:latin typeface="DINCE-Bold" pitchFamily="2" charset="-18"/>
              </a:rPr>
              <a:t>Maribor, 19.11.2018</a:t>
            </a:r>
            <a:endParaRPr lang="en-US" altLang="sl-SI" sz="2400" dirty="0">
              <a:latin typeface="DINCE-Bold" pitchFamily="2" charset="-18"/>
            </a:endParaRPr>
          </a:p>
        </p:txBody>
      </p:sp>
      <p:pic>
        <p:nvPicPr>
          <p:cNvPr id="2054" name="Slik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129306"/>
            <a:ext cx="3354387" cy="178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922A9339-D443-4953-B9E5-CC3AD293C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27" y="5157192"/>
            <a:ext cx="2693621" cy="980788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F026D11C-4EF2-4658-82D3-1E4C9466B1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t="15118" b="16457"/>
          <a:stretch/>
        </p:blipFill>
        <p:spPr>
          <a:xfrm>
            <a:off x="7396620" y="5145088"/>
            <a:ext cx="1431053" cy="979200"/>
          </a:xfrm>
          <a:prstGeom prst="rect">
            <a:avLst/>
          </a:prstGeom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54B6A411-757A-4405-9D2C-7CE0593CE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565" y="3068439"/>
            <a:ext cx="7635875" cy="79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pPr algn="ctr"/>
            <a:endParaRPr lang="sl-SI" altLang="sl-SI" sz="2000" b="1" kern="0" dirty="0">
              <a:latin typeface="DINCE-Medium" pitchFamily="2" charset="-18"/>
            </a:endParaRPr>
          </a:p>
          <a:p>
            <a:pPr algn="ctr"/>
            <a:br>
              <a:rPr lang="sl-SI" altLang="sl-SI" sz="3800" b="1" kern="0" dirty="0">
                <a:latin typeface="DINCE-Medium" pitchFamily="2" charset="-18"/>
              </a:rPr>
            </a:br>
            <a:br>
              <a:rPr lang="sl-SI" altLang="sl-SI" sz="3800" b="1" kern="0" dirty="0">
                <a:latin typeface="DINCE-Medium" pitchFamily="2" charset="-18"/>
              </a:rPr>
            </a:br>
            <a:endParaRPr lang="en-US" altLang="sl-SI" sz="3800" b="1" kern="0" dirty="0">
              <a:latin typeface="DINCE-Medium" pitchFamily="2" charset="-1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Ocena rezultatov projekta Flex4Grid – primerjava metod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latin typeface="DINCE-Medium" pitchFamily="2" charset="-18"/>
              </a:rPr>
              <a:t>Primerjava povprečne porabe pilotne skupine s kontrolno skupino (11 KKT dogodkov) – </a:t>
            </a:r>
            <a:r>
              <a:rPr lang="sl-SI" sz="2400" dirty="0">
                <a:solidFill>
                  <a:srgbClr val="FF0000"/>
                </a:solidFill>
                <a:latin typeface="DINCE-Medium" pitchFamily="2" charset="-18"/>
              </a:rPr>
              <a:t>10,9%, 100W</a:t>
            </a: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endParaRPr lang="sl-SI" sz="24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latin typeface="DINCE-Medium" pitchFamily="2" charset="-18"/>
              </a:rPr>
              <a:t>Primerjava povprečne porabe pilotne skupine med dnevi (23 KKT dogodkov) – </a:t>
            </a:r>
            <a:r>
              <a:rPr lang="sl-SI" sz="2400" dirty="0">
                <a:solidFill>
                  <a:srgbClr val="FF0000"/>
                </a:solidFill>
                <a:latin typeface="DINCE-Medium" pitchFamily="2" charset="-18"/>
              </a:rPr>
              <a:t>8,4%, 67,2W</a:t>
            </a: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25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Projekt Flex4Grid - težave: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435231"/>
            <a:ext cx="8001000" cy="4683125"/>
          </a:xfrm>
        </p:spPr>
        <p:txBody>
          <a:bodyPr/>
          <a:lstStyle/>
          <a:p>
            <a:pPr marL="992187" lvl="0" indent="-457200">
              <a:buFont typeface="Arial" panose="020B0604020202020204" pitchFamily="34" charset="0"/>
              <a:buChar char="•"/>
              <a:defRPr/>
            </a:pPr>
            <a:endParaRPr lang="sl-SI" sz="2800" dirty="0">
              <a:latin typeface="DINCE-Medium" pitchFamily="2" charset="-18"/>
            </a:endParaRPr>
          </a:p>
          <a:p>
            <a:pPr marL="992187" lvl="0" indent="-4572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Težave s PLC komunikacijo (12 MM – 1,6%)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Postopno zmanjšanje odzivnosti ob 2 urnih KKT dogodkih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Neodzivnost ob ekstremnih vremenskih razmerah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275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EU projekti v RO 2019 - 2021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435231"/>
            <a:ext cx="8001000" cy="4683125"/>
          </a:xfrm>
        </p:spPr>
        <p:txBody>
          <a:bodyPr/>
          <a:lstStyle/>
          <a:p>
            <a:pPr marL="992187" lvl="0" indent="-457200">
              <a:buFont typeface="Arial" panose="020B0604020202020204" pitchFamily="34" charset="0"/>
              <a:buChar char="•"/>
              <a:defRPr/>
            </a:pPr>
            <a:endParaRPr lang="sl-SI" sz="2800" dirty="0">
              <a:latin typeface="DINCE-Medium" pitchFamily="2" charset="-18"/>
            </a:endParaRPr>
          </a:p>
          <a:p>
            <a:pPr marL="992187" lvl="0" indent="-4572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BEBIG (</a:t>
            </a:r>
            <a:r>
              <a:rPr lang="sl-SI" sz="2800" dirty="0" err="1">
                <a:latin typeface="DINCE-Medium" pitchFamily="2" charset="-18"/>
              </a:rPr>
              <a:t>Atos</a:t>
            </a:r>
            <a:r>
              <a:rPr lang="sl-SI" sz="2800" dirty="0">
                <a:latin typeface="DINCE-Medium" pitchFamily="2" charset="-18"/>
              </a:rPr>
              <a:t> </a:t>
            </a:r>
            <a:r>
              <a:rPr lang="sl-SI" sz="2800" dirty="0" err="1">
                <a:latin typeface="DINCE-Medium" pitchFamily="2" charset="-18"/>
              </a:rPr>
              <a:t>Spain</a:t>
            </a:r>
            <a:r>
              <a:rPr lang="sl-SI" sz="2800" dirty="0">
                <a:latin typeface="DINCE-Medium" pitchFamily="2" charset="-18"/>
              </a:rPr>
              <a:t>) – 30 Mil. EUR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 err="1">
                <a:latin typeface="DINCE-Medium" pitchFamily="2" charset="-18"/>
              </a:rPr>
              <a:t>iSN</a:t>
            </a:r>
            <a:r>
              <a:rPr lang="sl-SI" sz="2800" dirty="0">
                <a:latin typeface="DINCE-Medium" pitchFamily="2" charset="-18"/>
              </a:rPr>
              <a:t> (</a:t>
            </a:r>
            <a:r>
              <a:rPr lang="en-US" sz="2800" dirty="0">
                <a:latin typeface="DINCE-Medium" pitchFamily="2" charset="-18"/>
              </a:rPr>
              <a:t>Nat</a:t>
            </a:r>
            <a:r>
              <a:rPr lang="sl-SI" sz="2800" dirty="0">
                <a:latin typeface="DINCE-Medium" pitchFamily="2" charset="-18"/>
              </a:rPr>
              <a:t>.</a:t>
            </a:r>
            <a:r>
              <a:rPr lang="en-US" sz="2800" dirty="0">
                <a:latin typeface="DINCE-Medium" pitchFamily="2" charset="-18"/>
              </a:rPr>
              <a:t> </a:t>
            </a:r>
            <a:r>
              <a:rPr lang="en-US" sz="2800" dirty="0" err="1">
                <a:latin typeface="DINCE-Medium" pitchFamily="2" charset="-18"/>
              </a:rPr>
              <a:t>Kapodistrian</a:t>
            </a:r>
            <a:r>
              <a:rPr lang="en-US" sz="2800" dirty="0">
                <a:latin typeface="DINCE-Medium" pitchFamily="2" charset="-18"/>
              </a:rPr>
              <a:t> University of Athens</a:t>
            </a:r>
            <a:r>
              <a:rPr lang="sl-SI" sz="2800" dirty="0">
                <a:latin typeface="DINCE-Medium" pitchFamily="2" charset="-18"/>
              </a:rPr>
              <a:t>) – 3 Mil. EUR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992187" lvl="0" indent="-4572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COMPILE (Petrol, </a:t>
            </a:r>
            <a:r>
              <a:rPr lang="sl-SI" sz="2800" dirty="0" err="1">
                <a:latin typeface="DINCE-Medium" pitchFamily="2" charset="-18"/>
              </a:rPr>
              <a:t>d.d</a:t>
            </a:r>
            <a:r>
              <a:rPr lang="sl-SI" sz="2800" dirty="0">
                <a:latin typeface="DINCE-Medium" pitchFamily="2" charset="-18"/>
              </a:rPr>
              <a:t>.) - 3 Mil. EUR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47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1066800" y="48768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endParaRPr lang="sl-SI" altLang="sl-SI"/>
          </a:p>
        </p:txBody>
      </p:sp>
      <p:pic>
        <p:nvPicPr>
          <p:cNvPr id="2051" name="Picture 9" descr="ELCelj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12043"/>
            <a:ext cx="5353050" cy="1228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925513" y="2492375"/>
            <a:ext cx="7635875" cy="792609"/>
          </a:xfrm>
          <a:noFill/>
        </p:spPr>
        <p:txBody>
          <a:bodyPr anchor="t"/>
          <a:lstStyle/>
          <a:p>
            <a:pPr algn="ctr"/>
            <a:r>
              <a:rPr lang="sl-SI" altLang="sl-SI" sz="3800" b="1" dirty="0">
                <a:latin typeface="DINCE-Medium" pitchFamily="2" charset="-18"/>
              </a:rPr>
              <a:t>Hvala za pozornost!</a:t>
            </a:r>
            <a:br>
              <a:rPr lang="sl-SI" altLang="sl-SI" sz="3800" b="1" dirty="0">
                <a:latin typeface="DINCE-Medium" pitchFamily="2" charset="-18"/>
              </a:rPr>
            </a:br>
            <a:br>
              <a:rPr lang="sl-SI" altLang="sl-SI" sz="3800" b="1" dirty="0">
                <a:latin typeface="DINCE-Medium" pitchFamily="2" charset="-18"/>
              </a:rPr>
            </a:br>
            <a:endParaRPr lang="en-US" altLang="sl-SI" sz="3800" b="1" dirty="0">
              <a:latin typeface="DINCE-Medium" pitchFamily="2" charset="-18"/>
            </a:endParaRPr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949325" y="6270625"/>
            <a:ext cx="76549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1pPr>
            <a:lvl2pPr marL="742950" indent="-28575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marL="11430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marL="16002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marL="2057400" indent="-228600"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13438" algn="l"/>
              </a:tabLs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pPr algn="r"/>
            <a:endParaRPr lang="en-US" altLang="sl-SI" sz="2400" dirty="0">
              <a:latin typeface="DINCE-Bold" pitchFamily="2" charset="-18"/>
            </a:endParaRPr>
          </a:p>
        </p:txBody>
      </p:sp>
      <p:pic>
        <p:nvPicPr>
          <p:cNvPr id="2054" name="Slik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129306"/>
            <a:ext cx="3354387" cy="178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922A9339-D443-4953-B9E5-CC3AD293C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27" y="5157192"/>
            <a:ext cx="2693621" cy="980788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F026D11C-4EF2-4658-82D3-1E4C9466B1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t="15118" b="16457"/>
          <a:stretch/>
        </p:blipFill>
        <p:spPr>
          <a:xfrm>
            <a:off x="7396620" y="5145088"/>
            <a:ext cx="1431053" cy="979200"/>
          </a:xfrm>
          <a:prstGeom prst="rect">
            <a:avLst/>
          </a:prstGeom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54B6A411-757A-4405-9D2C-7CE0593CE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565" y="3068439"/>
            <a:ext cx="7635875" cy="79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DINCE-Light" pitchFamily="2" charset="-18"/>
              </a:defRPr>
            </a:lvl9pPr>
          </a:lstStyle>
          <a:p>
            <a:pPr algn="ctr"/>
            <a:endParaRPr lang="sl-SI" altLang="sl-SI" sz="2000" b="1" kern="0" dirty="0">
              <a:latin typeface="DINCE-Medium" pitchFamily="2" charset="-18"/>
            </a:endParaRPr>
          </a:p>
          <a:p>
            <a:pPr algn="ctr"/>
            <a:br>
              <a:rPr lang="sl-SI" altLang="sl-SI" sz="3800" b="1" kern="0" dirty="0">
                <a:latin typeface="DINCE-Medium" pitchFamily="2" charset="-18"/>
              </a:rPr>
            </a:br>
            <a:br>
              <a:rPr lang="sl-SI" altLang="sl-SI" sz="3800" b="1" kern="0" dirty="0">
                <a:latin typeface="DINCE-Medium" pitchFamily="2" charset="-18"/>
              </a:rPr>
            </a:br>
            <a:endParaRPr lang="en-US" altLang="sl-SI" sz="3800" b="1" kern="0" dirty="0">
              <a:latin typeface="DINCE-Medium" pitchFamily="2" charset="-18"/>
            </a:endParaRPr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24F687CB-3CAD-4F7D-91E9-D5D4D4FCE513}"/>
              </a:ext>
            </a:extLst>
          </p:cNvPr>
          <p:cNvSpPr txBox="1"/>
          <p:nvPr/>
        </p:nvSpPr>
        <p:spPr>
          <a:xfrm>
            <a:off x="1066800" y="3284984"/>
            <a:ext cx="7609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srgbClr val="003A9D"/>
                </a:solidFill>
              </a:rPr>
              <a:t>kristijan.kozelj@elektro-celje.si,</a:t>
            </a:r>
          </a:p>
          <a:p>
            <a:pPr algn="ctr"/>
            <a:r>
              <a:rPr lang="sl-SI" sz="2800" dirty="0">
                <a:solidFill>
                  <a:srgbClr val="003A9D"/>
                </a:solidFill>
              </a:rPr>
              <a:t>damjan.bobek@elektro-celje.si,</a:t>
            </a:r>
          </a:p>
          <a:p>
            <a:pPr algn="ctr"/>
            <a:r>
              <a:rPr lang="sl-SI" sz="2800" dirty="0"/>
              <a:t>anton.kos@elektro-celje.si</a:t>
            </a:r>
          </a:p>
        </p:txBody>
      </p:sp>
    </p:spTree>
    <p:extLst>
      <p:ext uri="{BB962C8B-B14F-4D97-AF65-F5344CB8AC3E}">
        <p14:creationId xmlns:p14="http://schemas.microsoft.com/office/powerpoint/2010/main" val="159630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Projekt Flex4Grid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42910" y="150017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r>
              <a:rPr lang="sl-SI" sz="2400" dirty="0">
                <a:latin typeface="DINCE-Medium" pitchFamily="2" charset="-18"/>
              </a:rPr>
              <a:t>PROJEKT SE OSREDOTOČA NA RAZVOJ ODPRTEGA TEHNOLOŠKEGA SISTEMA </a:t>
            </a:r>
            <a:r>
              <a:rPr lang="sl-SI" sz="2400" dirty="0">
                <a:latin typeface="DINCE-Black" panose="02000503030000020004" pitchFamily="2" charset="-18"/>
              </a:rPr>
              <a:t>ZA UPRAVLJANJE PODATKOV</a:t>
            </a:r>
            <a:r>
              <a:rPr lang="sl-SI" sz="2400" dirty="0">
                <a:latin typeface="DINCE-Medium" pitchFamily="2" charset="-18"/>
              </a:rPr>
              <a:t> IN ZAGOTAVLJANJE STORITEV, KI BODO OMOGOČALE UPRAVLJANJE </a:t>
            </a:r>
            <a:r>
              <a:rPr lang="sl-SI" sz="2400" dirty="0">
                <a:latin typeface="DINCE-Black" panose="02000503030000020004" pitchFamily="2" charset="-18"/>
              </a:rPr>
              <a:t>PROŽNOSTI – FLEKSIBILNOSTI</a:t>
            </a:r>
            <a:r>
              <a:rPr lang="sl-SI" sz="2400" dirty="0">
                <a:latin typeface="DINCE-Medium" pitchFamily="2" charset="-18"/>
              </a:rPr>
              <a:t> UPORABNIKOV DISTRIBUCIJSKEGA OMREŽJA, TAKO PRI PORABI, KAKOR TUDI PRI PROIZVODNJI ELEKTRIČNE ENERGIJE.</a:t>
            </a:r>
          </a:p>
          <a:p>
            <a:pPr marL="534987" lvl="0" indent="0" algn="just">
              <a:buNone/>
              <a:defRPr/>
            </a:pPr>
            <a:r>
              <a:rPr lang="sl-SI" sz="2400" dirty="0">
                <a:latin typeface="DINCE-Light" panose="02000404020000020003" pitchFamily="2" charset="-18"/>
              </a:rPr>
              <a:t>Prožnost uporabnika pomeni, da je sposoben prilagajati porabo ali proizvodnjo potrebam drugih deležnikov v sistemu in bi bil lahko za svoje </a:t>
            </a:r>
            <a:r>
              <a:rPr lang="sl-SI" sz="2400" b="1" dirty="0">
                <a:solidFill>
                  <a:srgbClr val="FF0000"/>
                </a:solidFill>
                <a:latin typeface="DINCE-Bold" panose="02000503030000020004" pitchFamily="2" charset="-18"/>
              </a:rPr>
              <a:t>prilagajanje nagrajen</a:t>
            </a:r>
            <a:r>
              <a:rPr lang="sl-SI" sz="2400" dirty="0">
                <a:latin typeface="DINCE-Light" panose="02000404020000020003" pitchFamily="2" charset="-18"/>
              </a:rPr>
              <a:t>.</a:t>
            </a: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28288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Pilotna kritična konična tarifa – zakonska podlaga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r>
              <a:rPr lang="sl-SI" sz="2400" dirty="0">
                <a:latin typeface="DINCE-Medium" pitchFamily="2" charset="-18"/>
              </a:rPr>
              <a:t>PILOTNA KRITIČNA KONIČNA TARIFA PO 123. ČLENU AKTA O METODOLOGIJI ZA DOLOČITEV REGULATIVNEGA OKVIRA IN METODOLOGIJI ZA OBRAČUNAVANJE OMREŽNINE ZA ELEKTROOPERATERJE </a:t>
            </a:r>
            <a:r>
              <a:rPr lang="sl-SI" sz="2400" dirty="0">
                <a:latin typeface="DINCE-Light" panose="02000404020000020003" pitchFamily="2" charset="-18"/>
              </a:rPr>
              <a:t>(Uradni list RS, 66/15, 105/15, 61/16)</a:t>
            </a: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0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Projekt Flex4Grid - trenutno: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435231"/>
            <a:ext cx="8001000" cy="4683125"/>
          </a:xfrm>
        </p:spPr>
        <p:txBody>
          <a:bodyPr/>
          <a:lstStyle/>
          <a:p>
            <a:pPr marL="992187" lvl="0" indent="-4572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V okviru Evropske komisije se je projekt zaključil 31.3.2018</a:t>
            </a: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Zaradi zakonske zahteve (50 KKT ur), bo dinamično </a:t>
            </a:r>
            <a:r>
              <a:rPr lang="sl-SI" sz="2800" dirty="0" err="1">
                <a:latin typeface="DINCE-Medium" pitchFamily="2" charset="-18"/>
              </a:rPr>
              <a:t>tarifiranje</a:t>
            </a:r>
            <a:r>
              <a:rPr lang="sl-SI" sz="2800" dirty="0">
                <a:latin typeface="DINCE-Medium" pitchFamily="2" charset="-18"/>
              </a:rPr>
              <a:t> potekalo do 31.12.2018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Trenutno sodeluje še 761 odjemalcev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800" dirty="0">
                <a:latin typeface="DINCE-Medium" pitchFamily="2" charset="-18"/>
              </a:rPr>
              <a:t>1 KKT dogodek na teden (1 ali 2 uri)</a:t>
            </a:r>
          </a:p>
          <a:p>
            <a:pPr marL="534987" lvl="0" indent="0">
              <a:buNone/>
              <a:defRPr/>
            </a:pPr>
            <a:endParaRPr lang="sl-SI" sz="28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0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Ocena rezultatov projekta Flex4Grid - metode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latin typeface="DINCE-Medium" pitchFamily="2" charset="-18"/>
              </a:rPr>
              <a:t>Primerjava povprečne porabe pilotne skupine s kontrolno skupino</a:t>
            </a: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endParaRPr lang="sl-SI" sz="2400" dirty="0">
              <a:latin typeface="DINCE-Medium" pitchFamily="2" charset="-18"/>
            </a:endParaRPr>
          </a:p>
          <a:p>
            <a:pPr marL="877887" lvl="0" indent="-342900"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latin typeface="DINCE-Medium" pitchFamily="2" charset="-18"/>
              </a:rPr>
              <a:t>Primerjava povprečne porabe pilotne skupine med dnevi </a:t>
            </a: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0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Primerjava povprečne porabe pilotne skupine s kontrolno skupino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DC537A3E-403D-48A0-849B-3EB63EC4A96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6" t="5389" r="6252" b="1238"/>
          <a:stretch/>
        </p:blipFill>
        <p:spPr bwMode="auto">
          <a:xfrm>
            <a:off x="1619672" y="1556791"/>
            <a:ext cx="6048672" cy="4431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223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Primerjava povprečne porabe pilotne skupine med dnevi 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  <p:sp>
        <p:nvSpPr>
          <p:cNvPr id="9" name="PoljeZBesedilom 8">
            <a:extLst>
              <a:ext uri="{FF2B5EF4-FFF2-40B4-BE49-F238E27FC236}">
                <a16:creationId xmlns:a16="http://schemas.microsoft.com/office/drawing/2014/main" id="{3BCEDB2A-9840-4D22-A066-A72582793854}"/>
              </a:ext>
            </a:extLst>
          </p:cNvPr>
          <p:cNvSpPr txBox="1"/>
          <p:nvPr/>
        </p:nvSpPr>
        <p:spPr>
          <a:xfrm>
            <a:off x="4034036" y="2467688"/>
            <a:ext cx="2698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800" dirty="0">
                <a:latin typeface="DINCE-Black" panose="02000503030000020004" pitchFamily="2" charset="-18"/>
              </a:rPr>
              <a:t>  </a:t>
            </a:r>
          </a:p>
        </p:txBody>
      </p:sp>
      <p:graphicFrame>
        <p:nvGraphicFramePr>
          <p:cNvPr id="12" name="Grafikon 11">
            <a:extLst>
              <a:ext uri="{FF2B5EF4-FFF2-40B4-BE49-F238E27FC236}">
                <a16:creationId xmlns:a16="http://schemas.microsoft.com/office/drawing/2014/main" id="{A2C94E6B-7A73-47BB-BE82-257BBADF19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9463480"/>
              </p:ext>
            </p:extLst>
          </p:nvPr>
        </p:nvGraphicFramePr>
        <p:xfrm>
          <a:off x="1485900" y="1631405"/>
          <a:ext cx="6974532" cy="435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444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Primerjava povprečne porabe pilotne skupine med dnevi 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  <p:sp>
        <p:nvSpPr>
          <p:cNvPr id="9" name="PoljeZBesedilom 8">
            <a:extLst>
              <a:ext uri="{FF2B5EF4-FFF2-40B4-BE49-F238E27FC236}">
                <a16:creationId xmlns:a16="http://schemas.microsoft.com/office/drawing/2014/main" id="{3BCEDB2A-9840-4D22-A066-A72582793854}"/>
              </a:ext>
            </a:extLst>
          </p:cNvPr>
          <p:cNvSpPr txBox="1"/>
          <p:nvPr/>
        </p:nvSpPr>
        <p:spPr>
          <a:xfrm>
            <a:off x="4034036" y="2467688"/>
            <a:ext cx="2698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800" dirty="0">
                <a:latin typeface="DINCE-Black" panose="02000503030000020004" pitchFamily="2" charset="-18"/>
              </a:rPr>
              <a:t>  </a:t>
            </a:r>
          </a:p>
        </p:txBody>
      </p:sp>
      <p:graphicFrame>
        <p:nvGraphicFramePr>
          <p:cNvPr id="10" name="Grafikon 9">
            <a:extLst>
              <a:ext uri="{FF2B5EF4-FFF2-40B4-BE49-F238E27FC236}">
                <a16:creationId xmlns:a16="http://schemas.microsoft.com/office/drawing/2014/main" id="{839C8C5E-0E02-4004-B315-D22AB38374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4223808"/>
              </p:ext>
            </p:extLst>
          </p:nvPr>
        </p:nvGraphicFramePr>
        <p:xfrm>
          <a:off x="1509911" y="1697261"/>
          <a:ext cx="6665393" cy="4290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2144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79438"/>
          </a:xfrm>
          <a:noFill/>
        </p:spPr>
        <p:txBody>
          <a:bodyPr/>
          <a:lstStyle/>
          <a:p>
            <a:r>
              <a:rPr lang="sl-SI" altLang="sl-SI" sz="2800" b="1" dirty="0">
                <a:latin typeface="DINCE-Black" pitchFamily="2" charset="-18"/>
              </a:rPr>
              <a:t>Primerjava povprečne porabe pilotne skupine med dnevi 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844824"/>
            <a:ext cx="8001000" cy="4683125"/>
          </a:xfrm>
        </p:spPr>
        <p:txBody>
          <a:bodyPr/>
          <a:lstStyle/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  <a:p>
            <a:pPr marL="534987" lvl="0" indent="0">
              <a:buNone/>
              <a:defRPr/>
            </a:pPr>
            <a:endParaRPr lang="sl-SI" sz="2400" dirty="0">
              <a:latin typeface="DINCE-Medium" pitchFamily="2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F4B6DD5-EDE6-456B-A5ED-3652D8F8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27" y="6201368"/>
            <a:ext cx="1483048" cy="54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5F244A7-624D-42DC-ACB8-5864D5262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5118" b="16457"/>
          <a:stretch/>
        </p:blipFill>
        <p:spPr>
          <a:xfrm>
            <a:off x="8175304" y="6201368"/>
            <a:ext cx="789184" cy="540000"/>
          </a:xfrm>
          <a:prstGeom prst="rect">
            <a:avLst/>
          </a:prstGeom>
        </p:spPr>
      </p:pic>
      <p:sp>
        <p:nvSpPr>
          <p:cNvPr id="9" name="PoljeZBesedilom 8">
            <a:extLst>
              <a:ext uri="{FF2B5EF4-FFF2-40B4-BE49-F238E27FC236}">
                <a16:creationId xmlns:a16="http://schemas.microsoft.com/office/drawing/2014/main" id="{3BCEDB2A-9840-4D22-A066-A72582793854}"/>
              </a:ext>
            </a:extLst>
          </p:cNvPr>
          <p:cNvSpPr txBox="1"/>
          <p:nvPr/>
        </p:nvSpPr>
        <p:spPr>
          <a:xfrm>
            <a:off x="4034036" y="2467688"/>
            <a:ext cx="2698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800" dirty="0">
                <a:latin typeface="DINCE-Black" panose="02000503030000020004" pitchFamily="2" charset="-18"/>
              </a:rPr>
              <a:t>  </a:t>
            </a:r>
          </a:p>
        </p:txBody>
      </p:sp>
      <p:graphicFrame>
        <p:nvGraphicFramePr>
          <p:cNvPr id="8" name="Grafikon 7">
            <a:extLst>
              <a:ext uri="{FF2B5EF4-FFF2-40B4-BE49-F238E27FC236}">
                <a16:creationId xmlns:a16="http://schemas.microsoft.com/office/drawing/2014/main" id="{BF15A429-7758-4A8B-A678-4BA077AF23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2999217"/>
              </p:ext>
            </p:extLst>
          </p:nvPr>
        </p:nvGraphicFramePr>
        <p:xfrm>
          <a:off x="1342975" y="1638299"/>
          <a:ext cx="6973441" cy="434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14348820"/>
      </p:ext>
    </p:extLst>
  </p:cSld>
  <p:clrMapOvr>
    <a:masterClrMapping/>
  </p:clrMapOvr>
</p:sld>
</file>

<file path=ppt/theme/theme1.xml><?xml version="1.0" encoding="utf-8"?>
<a:theme xmlns:a="http://schemas.openxmlformats.org/drawingml/2006/main" name="Privzeti načrt">
  <a:themeElements>
    <a:clrScheme name="Privzeti načrt 8">
      <a:dk1>
        <a:srgbClr val="003A9D"/>
      </a:dk1>
      <a:lt1>
        <a:srgbClr val="FFFFFF"/>
      </a:lt1>
      <a:dk2>
        <a:srgbClr val="003A9D"/>
      </a:dk2>
      <a:lt2>
        <a:srgbClr val="808080"/>
      </a:lt2>
      <a:accent1>
        <a:srgbClr val="00CC99"/>
      </a:accent1>
      <a:accent2>
        <a:srgbClr val="003A9D"/>
      </a:accent2>
      <a:accent3>
        <a:srgbClr val="FFFFFF"/>
      </a:accent3>
      <a:accent4>
        <a:srgbClr val="003085"/>
      </a:accent4>
      <a:accent5>
        <a:srgbClr val="AAE2CA"/>
      </a:accent5>
      <a:accent6>
        <a:srgbClr val="00348E"/>
      </a:accent6>
      <a:hlink>
        <a:srgbClr val="CCCCFF"/>
      </a:hlink>
      <a:folHlink>
        <a:srgbClr val="B2B2B2"/>
      </a:folHlink>
    </a:clrScheme>
    <a:fontScheme name="Privzeti načrt">
      <a:majorFont>
        <a:latin typeface="DINCE-Light"/>
        <a:ea typeface=""/>
        <a:cs typeface=""/>
      </a:majorFont>
      <a:minorFont>
        <a:latin typeface="DINCE-Ligh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685800" marR="0" indent="-68580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DINCE-Light" pitchFamily="2" charset="-1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685800" marR="0" indent="-68580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DINCE-Light" pitchFamily="2" charset="-18"/>
          </a:defRPr>
        </a:defPPr>
      </a:lstStyle>
    </a:lnDef>
  </a:objectDefaults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A9D"/>
        </a:dk1>
        <a:lt1>
          <a:srgbClr val="FFFFFF"/>
        </a:lt1>
        <a:dk2>
          <a:srgbClr val="003A9D"/>
        </a:dk2>
        <a:lt2>
          <a:srgbClr val="808080"/>
        </a:lt2>
        <a:accent1>
          <a:srgbClr val="00CC99"/>
        </a:accent1>
        <a:accent2>
          <a:srgbClr val="003A9D"/>
        </a:accent2>
        <a:accent3>
          <a:srgbClr val="FFFFFF"/>
        </a:accent3>
        <a:accent4>
          <a:srgbClr val="003085"/>
        </a:accent4>
        <a:accent5>
          <a:srgbClr val="AAE2CA"/>
        </a:accent5>
        <a:accent6>
          <a:srgbClr val="00348E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tentTypeId xmlns="http://schemas.microsoft.com/sharepoint/v3">0x0101004D44F2E03593AB4B8E615A3DFE1039A3</ContentTypeId>
    <TemplateUrl xmlns="http://schemas.microsoft.com/sharepoint/v3" xsi:nil="true"/>
    <_SourceUrl xmlns="http://schemas.microsoft.com/sharepoint/v3" xsi:nil="true"/>
    <xd_ProgID xmlns="http://schemas.microsoft.com/sharepoint/v3" xsi:nil="true"/>
    <Order xmlns="http://schemas.microsoft.com/sharepoint/v3" xsi:nil="true"/>
    <_SharedFileIndex xmlns="http://schemas.microsoft.com/sharepoint/v3" xsi:nil="true"/>
    <MetaInfo xmlns="http://schemas.microsoft.com/sharepoint/v3" xsi:nil="true"/>
    <Datum_x0020_sestanka xmlns="5D4C6C59-2331-4DCF-BEC6-4328A3F59FF4">2017-09-17T22:00:00+00:00</Datum_x0020_sestanka>
    <_dlc_DocId xmlns="046e2733-df68-4ab0-8699-e2b11303ace7">SR3VP2KPW45N-178-90</_dlc_DocId>
    <_dlc_DocIdUrl xmlns="046e2733-df68-4ab0-8699-e2b11303ace7">
      <Url>http://ec/svk/_layouts/15/DocIdRedir.aspx?ID=SR3VP2KPW45N-178-90</Url>
      <Description>SR3VP2KPW45N-178-90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44F2E03593AB4B8E615A3DFE1039A3" ma:contentTypeVersion="1" ma:contentTypeDescription="Ustvari nov dokument." ma:contentTypeScope="" ma:versionID="b225cac11d3fb775a46e359bfcc8ef1f">
  <xsd:schema xmlns:xsd="http://www.w3.org/2001/XMLSchema" xmlns:xs="http://www.w3.org/2001/XMLSchema" xmlns:p="http://schemas.microsoft.com/office/2006/metadata/properties" xmlns:ns1="http://schemas.microsoft.com/sharepoint/v3" xmlns:ns2="5D4C6C59-2331-4DCF-BEC6-4328A3F59FF4" xmlns:ns3="046e2733-df68-4ab0-8699-e2b11303ace7" targetNamespace="http://schemas.microsoft.com/office/2006/metadata/properties" ma:root="true" ma:fieldsID="772e844cb874cf997682028bc2b2bae9" ns1:_="" ns2:_="" ns3:_="">
    <xsd:import namespace="http://schemas.microsoft.com/sharepoint/v3"/>
    <xsd:import namespace="5D4C6C59-2331-4DCF-BEC6-4328A3F59FF4"/>
    <xsd:import namespace="046e2733-df68-4ab0-8699-e2b11303ace7"/>
    <xsd:element name="properties">
      <xsd:complexType>
        <xsd:sequence>
          <xsd:element name="documentManagement">
            <xsd:complexType>
              <xsd:all>
                <xsd:element ref="ns2:Datum_x0020_sestanka" minOccurs="0"/>
                <xsd:element ref="ns1:_ModerationComments" minOccurs="0"/>
                <xsd:element ref="ns1:File_x0020_Type" minOccurs="0"/>
                <xsd:element ref="ns1:HTML_x0020_File_x0020_Type" minOccurs="0"/>
                <xsd:element ref="ns1:_SourceUrl" minOccurs="0"/>
                <xsd:element ref="ns1:_SharedFileIndex" minOccurs="0"/>
                <xsd:element ref="ns1:ContentTypeId" minOccurs="0"/>
                <xsd:element ref="ns1:TemplateUrl" minOccurs="0"/>
                <xsd:element ref="ns1:xd_ProgID" minOccurs="0"/>
                <xsd:element ref="ns1:xd_Signature" minOccurs="0"/>
                <xsd:element ref="ns1:ID" minOccurs="0"/>
                <xsd:element ref="ns1:Author" minOccurs="0"/>
                <xsd:element ref="ns1:Editor" minOccurs="0"/>
                <xsd:element ref="ns1:_HasCopyDestinations" minOccurs="0"/>
                <xsd:element ref="ns1:_CopySource" minOccurs="0"/>
                <xsd:element ref="ns1:_ModerationStatus" minOccurs="0"/>
                <xsd:element ref="ns1:FileRef" minOccurs="0"/>
                <xsd:element ref="ns1:FileDirRef" minOccurs="0"/>
                <xsd:element ref="ns1:Last_x0020_Modified" minOccurs="0"/>
                <xsd:element ref="ns1:Created_x0020_Date" minOccurs="0"/>
                <xsd:element ref="ns1:File_x0020_Size" minOccurs="0"/>
                <xsd:element ref="ns1:FSObjType" minOccurs="0"/>
                <xsd:element ref="ns1:SortBehavior" minOccurs="0"/>
                <xsd:element ref="ns1:CheckedOutUserId" minOccurs="0"/>
                <xsd:element ref="ns1:IsCheckedoutToLocal" minOccurs="0"/>
                <xsd:element ref="ns1:CheckoutUser" minOccurs="0"/>
                <xsd:element ref="ns1:UniqueId" minOccurs="0"/>
                <xsd:element ref="ns1:SyncClientId" minOccurs="0"/>
                <xsd:element ref="ns1:ProgId" minOccurs="0"/>
                <xsd:element ref="ns1:ScopeId" minOccurs="0"/>
                <xsd:element ref="ns1:VirusStatus" minOccurs="0"/>
                <xsd:element ref="ns1:CheckedOutTitle" minOccurs="0"/>
                <xsd:element ref="ns1:_CheckinComment" minOccurs="0"/>
                <xsd:element ref="ns1:MetaInfo" minOccurs="0"/>
                <xsd:element ref="ns1:_Level" minOccurs="0"/>
                <xsd:element ref="ns1:_IsCurrentVersion" minOccurs="0"/>
                <xsd:element ref="ns1:ItemChildCount" minOccurs="0"/>
                <xsd:element ref="ns1:FolderChildCount" minOccurs="0"/>
                <xsd:element ref="ns1:owshiddenversion" minOccurs="0"/>
                <xsd:element ref="ns1:_UIVersion" minOccurs="0"/>
                <xsd:element ref="ns1:_UIVersionString" minOccurs="0"/>
                <xsd:element ref="ns1:InstanceID" minOccurs="0"/>
                <xsd:element ref="ns1:Order" minOccurs="0"/>
                <xsd:element ref="ns1:GUID" minOccurs="0"/>
                <xsd:element ref="ns1:WorkflowVersion" minOccurs="0"/>
                <xsd:element ref="ns1:WorkflowInstanceID" minOccurs="0"/>
                <xsd:element ref="ns1:ParentVersionString" minOccurs="0"/>
                <xsd:element ref="ns1:ParentLeafName" minOccurs="0"/>
                <xsd:element ref="ns1:DocConcurrencyNumber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ModerationComments" ma:index="3" nillable="true" ma:displayName="Pripombe potrjevalca" ma:hidden="true" ma:internalName="_ModerationComments" ma:readOnly="true">
      <xsd:simpleType>
        <xsd:restriction base="dms:Note"/>
      </xsd:simpleType>
    </xsd:element>
    <xsd:element name="File_x0020_Type" ma:index="6" nillable="true" ma:displayName="Vrsta datoteke" ma:hidden="true" ma:internalName="File_x0020_Type" ma:readOnly="true">
      <xsd:simpleType>
        <xsd:restriction base="dms:Text"/>
      </xsd:simpleType>
    </xsd:element>
    <xsd:element name="HTML_x0020_File_x0020_Type" ma:index="7" nillable="true" ma:displayName="Vrsta datoteke HTML" ma:hidden="true" ma:internalName="HTML_x0020_File_x0020_Type" ma:readOnly="true">
      <xsd:simpleType>
        <xsd:restriction base="dms:Text"/>
      </xsd:simpleType>
    </xsd:element>
    <xsd:element name="_SourceUrl" ma:index="8" nillable="true" ma:displayName="URL vira" ma:hidden="true" ma:internalName="_SourceUrl">
      <xsd:simpleType>
        <xsd:restriction base="dms:Text"/>
      </xsd:simpleType>
    </xsd:element>
    <xsd:element name="_SharedFileIndex" ma:index="9" nillable="true" ma:displayName="Kazalo datoteke v skupni rabi" ma:hidden="true" ma:internalName="_SharedFileIndex">
      <xsd:simpleType>
        <xsd:restriction base="dms:Text"/>
      </xsd:simpleType>
    </xsd:element>
    <xsd:element name="ContentTypeId" ma:index="10" nillable="true" ma:displayName="ID vrste vsebine" ma:hidden="true" ma:internalName="ContentTypeId" ma:readOnly="true">
      <xsd:simpleType>
        <xsd:restriction base="dms:Unknown"/>
      </xsd:simpleType>
    </xsd:element>
    <xsd:element name="TemplateUrl" ma:index="11" nillable="true" ma:displayName="Povezava predloge" ma:hidden="true" ma:internalName="TemplateUrl">
      <xsd:simpleType>
        <xsd:restriction base="dms:Text"/>
      </xsd:simpleType>
    </xsd:element>
    <xsd:element name="xd_ProgID" ma:index="12" nillable="true" ma:displayName="Povezava z datoteko HTML" ma:hidden="true" ma:internalName="xd_ProgID">
      <xsd:simpleType>
        <xsd:restriction base="dms:Text"/>
      </xsd:simpleType>
    </xsd:element>
    <xsd:element name="xd_Signature" ma:index="13" nillable="true" ma:displayName="Je podpisan" ma:hidden="true" ma:internalName="xd_Signature" ma:readOnly="true">
      <xsd:simpleType>
        <xsd:restriction base="dms:Boolean"/>
      </xsd:simpleType>
    </xsd:element>
    <xsd:element name="ID" ma:index="14" nillable="true" ma:displayName="ID" ma:internalName="ID" ma:readOnly="true">
      <xsd:simpleType>
        <xsd:restriction base="dms:Unknown"/>
      </xsd:simpleType>
    </xsd:element>
    <xsd:element name="Author" ma:index="17" nillable="true" ma:displayName="Ustvaril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" ma:index="19" nillable="true" ma:displayName="Spremenil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HasCopyDestinations" ma:index="20" nillable="true" ma:displayName="Ima cilje kopiranja" ma:hidden="true" ma:internalName="_HasCopyDestinations" ma:readOnly="true">
      <xsd:simpleType>
        <xsd:restriction base="dms:Boolean"/>
      </xsd:simpleType>
    </xsd:element>
    <xsd:element name="_CopySource" ma:index="21" nillable="true" ma:displayName="Kopiraj vir" ma:internalName="_CopySource" ma:readOnly="true">
      <xsd:simpleType>
        <xsd:restriction base="dms:Text"/>
      </xsd:simpleType>
    </xsd:element>
    <xsd:element name="_ModerationStatus" ma:index="22" nillable="true" ma:displayName="Stanje odobritve" ma:default="0" ma:hidden="true" ma:internalName="_ModerationStatus" ma:readOnly="true">
      <xsd:simpleType>
        <xsd:restriction base="dms:Unknown"/>
      </xsd:simpleType>
    </xsd:element>
    <xsd:element name="FileRef" ma:index="23" nillable="true" ma:displayName="Pot URL" ma:hidden="true" ma:list="Docs" ma:internalName="FileRef" ma:readOnly="true" ma:showField="FullUrl">
      <xsd:simpleType>
        <xsd:restriction base="dms:Lookup"/>
      </xsd:simpleType>
    </xsd:element>
    <xsd:element name="FileDirRef" ma:index="24" nillable="true" ma:displayName="Pot" ma:hidden="true" ma:list="Docs" ma:internalName="FileDirRef" ma:readOnly="true" ma:showField="DirName">
      <xsd:simpleType>
        <xsd:restriction base="dms:Lookup"/>
      </xsd:simpleType>
    </xsd:element>
    <xsd:element name="Last_x0020_Modified" ma:index="25" nillable="true" ma:displayName="Spremenjeno" ma:format="TRUE" ma:hidden="true" ma:list="Docs" ma:internalName="Last_x0020_Modified" ma:readOnly="true" ma:showField="TimeLastModified">
      <xsd:simpleType>
        <xsd:restriction base="dms:Lookup"/>
      </xsd:simpleType>
    </xsd:element>
    <xsd:element name="Created_x0020_Date" ma:index="26" nillable="true" ma:displayName="Ustvarjeno" ma:format="TRUE" ma:hidden="true" ma:list="Docs" ma:internalName="Created_x0020_Date" ma:readOnly="true" ma:showField="TimeCreated">
      <xsd:simpleType>
        <xsd:restriction base="dms:Lookup"/>
      </xsd:simpleType>
    </xsd:element>
    <xsd:element name="File_x0020_Size" ma:index="27" nillable="true" ma:displayName="Velikost datoteke" ma:format="TRUE" ma:hidden="true" ma:list="Docs" ma:internalName="File_x0020_Size" ma:readOnly="true" ma:showField="SizeInKB">
      <xsd:simpleType>
        <xsd:restriction base="dms:Lookup"/>
      </xsd:simpleType>
    </xsd:element>
    <xsd:element name="FSObjType" ma:index="28" nillable="true" ma:displayName="Vrsta elementa" ma:hidden="true" ma:list="Docs" ma:internalName="FSObjType" ma:readOnly="true" ma:showField="FSType">
      <xsd:simpleType>
        <xsd:restriction base="dms:Lookup"/>
      </xsd:simpleType>
    </xsd:element>
    <xsd:element name="SortBehavior" ma:index="29" nillable="true" ma:displayName="Vrsta razvrščanja" ma:hidden="true" ma:list="Docs" ma:internalName="SortBehavior" ma:readOnly="true" ma:showField="SortBehavior">
      <xsd:simpleType>
        <xsd:restriction base="dms:Lookup"/>
      </xsd:simpleType>
    </xsd:element>
    <xsd:element name="CheckedOutUserId" ma:index="31" nillable="true" ma:displayName="ID uporabnika, ki je rezerviral element" ma:hidden="true" ma:list="Docs" ma:internalName="CheckedOutUserId" ma:readOnly="true" ma:showField="CheckoutUserId">
      <xsd:simpleType>
        <xsd:restriction base="dms:Lookup"/>
      </xsd:simpleType>
    </xsd:element>
    <xsd:element name="IsCheckedoutToLocal" ma:index="32" nillable="true" ma:displayName="Je rezerviran lokalno" ma:hidden="true" ma:list="Docs" ma:internalName="IsCheckedoutToLocal" ma:readOnly="true" ma:showField="IsCheckoutToLocal">
      <xsd:simpleType>
        <xsd:restriction base="dms:Lookup"/>
      </xsd:simpleType>
    </xsd:element>
    <xsd:element name="CheckoutUser" ma:index="33" nillable="true" ma:displayName="Rezervirano za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UniqueId" ma:index="34" nillable="true" ma:displayName="Enolični ID" ma:hidden="true" ma:list="Docs" ma:internalName="UniqueId" ma:readOnly="true" ma:showField="UniqueId">
      <xsd:simpleType>
        <xsd:restriction base="dms:Lookup"/>
      </xsd:simpleType>
    </xsd:element>
    <xsd:element name="SyncClientId" ma:index="35" nillable="true" ma:displayName="ID odjemalca" ma:hidden="true" ma:list="Docs" ma:internalName="SyncClientId" ma:readOnly="true" ma:showField="SyncClientId">
      <xsd:simpleType>
        <xsd:restriction base="dms:Lookup"/>
      </xsd:simpleType>
    </xsd:element>
    <xsd:element name="ProgId" ma:index="36" nillable="true" ma:displayName="ProgId" ma:hidden="true" ma:list="Docs" ma:internalName="ProgId" ma:readOnly="true" ma:showField="ProgId">
      <xsd:simpleType>
        <xsd:restriction base="dms:Lookup"/>
      </xsd:simpleType>
    </xsd:element>
    <xsd:element name="ScopeId" ma:index="37" nillable="true" ma:displayName="ScopeId" ma:hidden="true" ma:list="Docs" ma:internalName="ScopeId" ma:readOnly="true" ma:showField="ScopeId">
      <xsd:simpleType>
        <xsd:restriction base="dms:Lookup"/>
      </xsd:simpleType>
    </xsd:element>
    <xsd:element name="VirusStatus" ma:index="38" nillable="true" ma:displayName="Stanje virusa" ma:format="TRUE" ma:hidden="true" ma:list="Docs" ma:internalName="VirusStatus" ma:readOnly="true" ma:showField="Size">
      <xsd:simpleType>
        <xsd:restriction base="dms:Lookup"/>
      </xsd:simpleType>
    </xsd:element>
    <xsd:element name="CheckedOutTitle" ma:index="39" nillable="true" ma:displayName="Rezervirano za" ma:format="TRUE" ma:hidden="true" ma:list="Docs" ma:internalName="CheckedOutTitle" ma:readOnly="true" ma:showField="CheckedOutTitle">
      <xsd:simpleType>
        <xsd:restriction base="dms:Lookup"/>
      </xsd:simpleType>
    </xsd:element>
    <xsd:element name="_CheckinComment" ma:index="40" nillable="true" ma:displayName="Sprosti pripombo" ma:format="TRUE" ma:list="Docs" ma:internalName="_CheckinComment" ma:readOnly="true" ma:showField="CheckinComment">
      <xsd:simpleType>
        <xsd:restriction base="dms:Lookup"/>
      </xsd:simpleType>
    </xsd:element>
    <xsd:element name="MetaInfo" ma:index="53" nillable="true" ma:displayName="Vreča lastnosti" ma:hidden="true" ma:list="Docs" ma:internalName="MetaInfo" ma:showField="MetaInfo">
      <xsd:simpleType>
        <xsd:restriction base="dms:Lookup"/>
      </xsd:simpleType>
    </xsd:element>
    <xsd:element name="_Level" ma:index="54" nillable="true" ma:displayName="Raven" ma:hidden="true" ma:internalName="_Level" ma:readOnly="true">
      <xsd:simpleType>
        <xsd:restriction base="dms:Unknown"/>
      </xsd:simpleType>
    </xsd:element>
    <xsd:element name="_IsCurrentVersion" ma:index="55" nillable="true" ma:displayName="Je trenutna različica" ma:hidden="true" ma:internalName="_IsCurrentVersion" ma:readOnly="true">
      <xsd:simpleType>
        <xsd:restriction base="dms:Boolean"/>
      </xsd:simpleType>
    </xsd:element>
    <xsd:element name="ItemChildCount" ma:index="56" nillable="true" ma:displayName="Število podrejenih elementov" ma:hidden="true" ma:list="Docs" ma:internalName="ItemChildCount" ma:readOnly="true" ma:showField="ItemChildCount">
      <xsd:simpleType>
        <xsd:restriction base="dms:Lookup"/>
      </xsd:simpleType>
    </xsd:element>
    <xsd:element name="FolderChildCount" ma:index="57" nillable="true" ma:displayName="Število podrejenih map" ma:hidden="true" ma:list="Docs" ma:internalName="FolderChildCount" ma:readOnly="true" ma:showField="FolderChildCount">
      <xsd:simpleType>
        <xsd:restriction base="dms:Lookup"/>
      </xsd:simpleType>
    </xsd:element>
    <xsd:element name="owshiddenversion" ma:index="61" nillable="true" ma:displayName="owshiddenversion" ma:hidden="true" ma:internalName="owshiddenversion" ma:readOnly="true">
      <xsd:simpleType>
        <xsd:restriction base="dms:Unknown"/>
      </xsd:simpleType>
    </xsd:element>
    <xsd:element name="_UIVersion" ma:index="62" nillable="true" ma:displayName="Različica UI" ma:hidden="true" ma:internalName="_UIVersion" ma:readOnly="true">
      <xsd:simpleType>
        <xsd:restriction base="dms:Unknown"/>
      </xsd:simpleType>
    </xsd:element>
    <xsd:element name="_UIVersionString" ma:index="63" nillable="true" ma:displayName="Različica" ma:internalName="_UIVersionString" ma:readOnly="true">
      <xsd:simpleType>
        <xsd:restriction base="dms:Text"/>
      </xsd:simpleType>
    </xsd:element>
    <xsd:element name="InstanceID" ma:index="64" nillable="true" ma:displayName="ID primerka" ma:hidden="true" ma:internalName="InstanceID" ma:readOnly="true">
      <xsd:simpleType>
        <xsd:restriction base="dms:Unknown"/>
      </xsd:simpleType>
    </xsd:element>
    <xsd:element name="Order" ma:index="65" nillable="true" ma:displayName="Vrstni red" ma:hidden="true" ma:internalName="Order">
      <xsd:simpleType>
        <xsd:restriction base="dms:Number"/>
      </xsd:simpleType>
    </xsd:element>
    <xsd:element name="GUID" ma:index="66" nillable="true" ma:displayName="GUID" ma:hidden="true" ma:internalName="GUID" ma:readOnly="true">
      <xsd:simpleType>
        <xsd:restriction base="dms:Unknown"/>
      </xsd:simpleType>
    </xsd:element>
    <xsd:element name="WorkflowVersion" ma:index="67" nillable="true" ma:displayName="Različica poteka dela" ma:hidden="true" ma:internalName="WorkflowVersion" ma:readOnly="true">
      <xsd:simpleType>
        <xsd:restriction base="dms:Unknown"/>
      </xsd:simpleType>
    </xsd:element>
    <xsd:element name="WorkflowInstanceID" ma:index="68" nillable="true" ma:displayName="ID primerka poteka dela" ma:hidden="true" ma:internalName="WorkflowInstanceID" ma:readOnly="true">
      <xsd:simpleType>
        <xsd:restriction base="dms:Unknown"/>
      </xsd:simpleType>
    </xsd:element>
    <xsd:element name="ParentVersionString" ma:index="69" nillable="true" ma:displayName="Različica vira (pretvorjen dokument)" ma:hidden="true" ma:list="Docs" ma:internalName="ParentVersionString" ma:readOnly="true" ma:showField="ParentVersionString">
      <xsd:simpleType>
        <xsd:restriction base="dms:Lookup"/>
      </xsd:simpleType>
    </xsd:element>
    <xsd:element name="ParentLeafName" ma:index="70" nillable="true" ma:displayName="Ime vira (pretvorjen dokument)" ma:hidden="true" ma:list="Docs" ma:internalName="ParentLeafName" ma:readOnly="true" ma:showField="ParentLeafName">
      <xsd:simpleType>
        <xsd:restriction base="dms:Lookup"/>
      </xsd:simpleType>
    </xsd:element>
    <xsd:element name="DocConcurrencyNumber" ma:index="71" nillable="true" ma:displayName="Številka hkratnosti dokumentov" ma:hidden="true" ma:list="Docs" ma:internalName="DocConcurrencyNumber" ma:readOnly="true" ma:showField="DocConcurrencyNumbe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C6C59-2331-4DCF-BEC6-4328A3F59FF4" elementFormDefault="qualified">
    <xsd:import namespace="http://schemas.microsoft.com/office/2006/documentManagement/types"/>
    <xsd:import namespace="http://schemas.microsoft.com/office/infopath/2007/PartnerControls"/>
    <xsd:element name="Datum_x0020_sestanka" ma:index="2" nillable="true" ma:displayName="Datum sestanka" ma:format="DateOnly" ma:internalName="Datum_x0020_sestank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e2733-df68-4ab0-8699-e2b11303ace7" elementFormDefault="qualified">
    <xsd:import namespace="http://schemas.microsoft.com/office/2006/documentManagement/types"/>
    <xsd:import namespace="http://schemas.microsoft.com/office/infopath/2007/PartnerControls"/>
    <xsd:element name="_dlc_DocId" ma:index="74" nillable="true" ma:displayName="Vrednost ID-ja dokumenta" ma:description="Vrednost ID-ja dokumenta, dodeljenega temu elementu." ma:internalName="_dlc_DocId" ma:readOnly="true">
      <xsd:simpleType>
        <xsd:restriction base="dms:Text"/>
      </xsd:simpleType>
    </xsd:element>
    <xsd:element name="_dlc_DocIdUrl" ma:index="75" nillable="true" ma:displayName="ID dokumenta" ma:description="Trajna povezava do tega dokumenta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7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Vrsta vsebine"/>
        <xsd:element ref="dc:title" minOccurs="0" maxOccurs="1" ma:index="1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3EA01-A43C-4890-A135-5988B3999FE8}">
  <ds:schemaRefs>
    <ds:schemaRef ds:uri="http://schemas.microsoft.com/office/2006/metadata/properties"/>
    <ds:schemaRef ds:uri="5D4C6C59-2331-4DCF-BEC6-4328A3F59FF4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046e2733-df68-4ab0-8699-e2b11303ace7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F70112E-9B1D-46E6-914C-33EE288FC5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D4C6C59-2331-4DCF-BEC6-4328A3F59FF4"/>
    <ds:schemaRef ds:uri="046e2733-df68-4ab0-8699-e2b11303ac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A0E212-AFF2-4301-BD98-78E96393660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E2B1335-9740-42A6-91CE-09B164CFF2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15084</TotalTime>
  <Words>354</Words>
  <Application>Microsoft Office PowerPoint</Application>
  <PresentationFormat>Diaprojekcija na zaslonu (4:3)</PresentationFormat>
  <Paragraphs>66</Paragraphs>
  <Slides>13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20" baseType="lpstr">
      <vt:lpstr>Arial</vt:lpstr>
      <vt:lpstr>DINCE-Black</vt:lpstr>
      <vt:lpstr>DINCE-Bold</vt:lpstr>
      <vt:lpstr>DINCE-Light</vt:lpstr>
      <vt:lpstr>DINCE-Medium</vt:lpstr>
      <vt:lpstr>Times New Roman</vt:lpstr>
      <vt:lpstr>Privzeti načrt</vt:lpstr>
      <vt:lpstr>Poročilo o poteku projekta Flex4Grid v družbi Elektro Celje  Kristijan Koželj, Damjan Bobek in Anton Kos</vt:lpstr>
      <vt:lpstr>Projekt Flex4Grid</vt:lpstr>
      <vt:lpstr>Pilotna kritična konična tarifa – zakonska podlaga</vt:lpstr>
      <vt:lpstr>Projekt Flex4Grid - trenutno:</vt:lpstr>
      <vt:lpstr>Ocena rezultatov projekta Flex4Grid - metode</vt:lpstr>
      <vt:lpstr>Primerjava povprečne porabe pilotne skupine s kontrolno skupino</vt:lpstr>
      <vt:lpstr>Primerjava povprečne porabe pilotne skupine med dnevi </vt:lpstr>
      <vt:lpstr>Primerjava povprečne porabe pilotne skupine med dnevi </vt:lpstr>
      <vt:lpstr>Primerjava povprečne porabe pilotne skupine med dnevi </vt:lpstr>
      <vt:lpstr>Ocena rezultatov projekta Flex4Grid – primerjava metod</vt:lpstr>
      <vt:lpstr>Projekt Flex4Grid - težave:</vt:lpstr>
      <vt:lpstr>EU projekti v RO 2019 - 2021</vt:lpstr>
      <vt:lpstr>Hvala za pozornost!  </vt:lpstr>
    </vt:vector>
  </TitlesOfParts>
  <Company>sdfjhedflihlkdshgdsf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Priloga 1_OSV_prezentacija_18_9_2017</dc:title>
  <dc:creator>avtor1owjfowej</dc:creator>
  <cp:lastModifiedBy>Kos Anton</cp:lastModifiedBy>
  <cp:revision>723</cp:revision>
  <cp:lastPrinted>2015-04-08T08:39:18Z</cp:lastPrinted>
  <dcterms:created xsi:type="dcterms:W3CDTF">2007-07-16T09:17:17Z</dcterms:created>
  <dcterms:modified xsi:type="dcterms:W3CDTF">2018-11-14T12:20:54Z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9aa600d3-0d26-41d8-a774-7cff139dd4f2</vt:lpwstr>
  </property>
</Properties>
</file>