
<file path=[Content_Types].xml><?xml version="1.0" encoding="utf-8"?>
<Types xmlns="http://schemas.openxmlformats.org/package/2006/content-types">
  <Default Extension="png" ContentType="image/png"/>
  <Default Extension="864cf17d49140ebc87f5d67ed5a92761" ContentType="image/png"/>
  <Default Extension="1baf72b2490b22a5aa649983e0a570e6" ContentType="image/png"/>
  <Default Extension="jpeg" ContentType="image/jpeg"/>
  <Default Extension="0f3565f474bca2daf50c7988bc5fa479" ContentType="image/png"/>
  <Default Extension="rels" ContentType="application/vnd.openxmlformats-package.relationships+xml"/>
  <Default Extension="xml" ContentType="application/xml"/>
  <Default Extension="cc5ea08a97fc23b5868582bf7ca7ec22" ContentType="image/png"/>
  <Default Extension="2810e3308c4588d1e62396b0779fa9c5" ContentType="image/png"/>
  <Default Extension="10689ee17e5d205a9abb4f00a58c2e4f" ContentType="image/png"/>
  <Default Extension="9c5d3c5cccb1e28f2af71d115299ddf7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5" r:id="rId5"/>
    <p:sldId id="308" r:id="rId6"/>
    <p:sldId id="276" r:id="rId7"/>
    <p:sldId id="282" r:id="rId8"/>
    <p:sldId id="287" r:id="rId9"/>
    <p:sldId id="298" r:id="rId10"/>
    <p:sldId id="280" r:id="rId11"/>
    <p:sldId id="278" r:id="rId12"/>
    <p:sldId id="300" r:id="rId13"/>
    <p:sldId id="303" r:id="rId14"/>
    <p:sldId id="309" r:id="rId15"/>
    <p:sldId id="310" r:id="rId16"/>
    <p:sldId id="311" r:id="rId17"/>
    <p:sldId id="312" r:id="rId18"/>
    <p:sldId id="306" r:id="rId19"/>
  </p:sldIdLst>
  <p:sldSz cx="12192000" cy="6858000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7" name="Naslov 1"/>
          <p:cNvSpPr txBox="1">
            <a:spLocks/>
          </p:cNvSpPr>
          <p:nvPr userDrawn="1"/>
        </p:nvSpPr>
        <p:spPr>
          <a:xfrm>
            <a:off x="6516049" y="6368378"/>
            <a:ext cx="5111711" cy="3938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l-SI" sz="1600" b="1" dirty="0" smtClean="0">
                <a:solidFill>
                  <a:schemeClr val="bg1">
                    <a:lumMod val="50000"/>
                  </a:schemeClr>
                </a:solidFill>
              </a:rPr>
              <a:t>www.premakni-porabo.si</a:t>
            </a:r>
            <a:endParaRPr lang="sl-SI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39" y="313267"/>
            <a:ext cx="1513055" cy="74922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373" y="519563"/>
            <a:ext cx="2742730" cy="34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46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3580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34542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887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4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17069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490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713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151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1051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721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41A21-A684-42E7-AC57-E7594989B637}" type="datetimeFigureOut">
              <a:rPr lang="sl-SI" smtClean="0"/>
              <a:t>16.11.2018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CF87C-5900-49D5-BFAC-9C9E918A15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1059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2810e3308c4588d1e62396b0779fa9c5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cc5ea08a97fc23b5868582bf7ca7ec22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9c5d3c5cccb1e28f2af71d115299ddf7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10689ee17e5d205a9abb4f00a58c2e4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itja.presern@elektro-maribor.si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0f3565f474bca2daf50c7988bc5fa479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864cf17d49140ebc87f5d67ed5a92761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1baf72b2490b22a5aa649983e0a570e6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09" y="358667"/>
            <a:ext cx="10178255" cy="50400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536" y="5163467"/>
            <a:ext cx="6095529" cy="77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63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3333004" y="1166153"/>
            <a:ext cx="5708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Ali so se doseženi prihranki ujemali z vašimi pričakovanji? </a:t>
            </a:r>
            <a:endParaRPr lang="sl-SI" dirty="0"/>
          </a:p>
        </p:txBody>
      </p:sp>
      <p:pic>
        <p:nvPicPr>
          <p:cNvPr id="3" name="Chart" descr="Ali so se doseženi prihranki ujemali z vašimi pričakovanji? (n = 356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168" y="1853392"/>
            <a:ext cx="7620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20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3131127" y="9944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Katero izmed zgoraj navedenih naprav ste izključili ali zamaknili vključitev najbolj pogosto? </a:t>
            </a:r>
            <a:endParaRPr lang="sl-SI" dirty="0"/>
          </a:p>
        </p:txBody>
      </p:sp>
      <p:pic>
        <p:nvPicPr>
          <p:cNvPr id="3" name="Chart" descr="Katero izmed zgoraj navedenih naprav ste izključili ali zamaknili vključitev najbolj pogosto? (n = 286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350" y="1570759"/>
            <a:ext cx="7620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0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90553" y="10276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Ali bi tudi v prihodnje želeli sodelovati v aktivnostih projektov, kateri testirajo nove tehnologije in storitve?</a:t>
            </a:r>
            <a:endParaRPr lang="sl-SI" dirty="0"/>
          </a:p>
        </p:txBody>
      </p:sp>
      <p:pic>
        <p:nvPicPr>
          <p:cNvPr id="3" name="Chart" descr="Ali bi tudi v prihodnje želeli sodelovati v aktivnostih projektov, kateri testirajo nove tehnologije in storitve? (n = 382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535" y="1961457"/>
            <a:ext cx="7620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0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1105593" y="1105284"/>
            <a:ext cx="94598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Ali bi na podlagi vaše izkušnje s projektom Premakni porabo priporočili, da se vsem odjemalcem omogoči sodelovanje v podobnih programih?</a:t>
            </a:r>
            <a:endParaRPr lang="sl-SI" dirty="0"/>
          </a:p>
        </p:txBody>
      </p:sp>
      <p:pic>
        <p:nvPicPr>
          <p:cNvPr id="3" name="Chart" descr="Ali bi na podlagi vaše izkušnje s projektom Premakni porabo priporočili, da se vsem odjemalcem omogoči sodelovanje v podobnih programih? (n = 382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533" y="1986396"/>
            <a:ext cx="7620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1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81890" y="1138844"/>
            <a:ext cx="10174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PREMAKNI PORABO II V NOVEM REGULATIVNEM OBDOBJU 2019 – 2021 (135. in 136. člen) </a:t>
            </a:r>
            <a:endParaRPr lang="sl-SI" b="1" dirty="0"/>
          </a:p>
        </p:txBody>
      </p:sp>
      <p:sp>
        <p:nvSpPr>
          <p:cNvPr id="5" name="Pravokotnik 4"/>
          <p:cNvSpPr/>
          <p:nvPr/>
        </p:nvSpPr>
        <p:spPr>
          <a:xfrm>
            <a:off x="581890" y="1508176"/>
            <a:ext cx="10640292" cy="5426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Območje izvajanja projekta ostaja RTP Breg. </a:t>
            </a: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projekt želimo vključiti vse zainteresirane dobavitelje </a:t>
            </a:r>
            <a:r>
              <a:rPr lang="sl-SI" b="1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kateri bodo lahko koristili že postavljeno infrastrukturo (DR center Hitachi). </a:t>
            </a: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oločiti je potrebno pravila </a:t>
            </a: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glede prioritet aktivacij EM, ELES, 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DOBAVITELJ, pravila sodelovanja v projektu. </a:t>
            </a: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Vsi deležniki morajo opredeliti število letnih 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aktivacij…</a:t>
            </a:r>
            <a:r>
              <a:rPr lang="sl-SI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itd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sl-SI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Predvidene vloge sodelujočih v projektu:</a:t>
            </a:r>
            <a:endParaRPr lang="sl-SI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ELES </a:t>
            </a: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uporabnik 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storitve (izravnava sistema).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SODO </a:t>
            </a: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komunikacija z 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dobavitelji (</a:t>
            </a: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javno povabilo z pogoji prijave, ki so še v pripravi</a:t>
            </a: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prijava projekta na AGEN. </a:t>
            </a:r>
            <a:endParaRPr lang="sl-SI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– priprava projekta, uporabnik storitve (PKKT, NKKT), komunikacija z uporabniki.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DOBAVITELJI </a:t>
            </a:r>
            <a:r>
              <a:rPr lang="sl-SI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uporabniki </a:t>
            </a: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storitev (dinamično tarifiranje na področju </a:t>
            </a:r>
            <a:r>
              <a:rPr lang="sl-SI" b="1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komunikacija z uporabniki.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4a. Dobavitelj, </a:t>
            </a:r>
            <a:r>
              <a:rPr lang="sl-SI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 sodeluje v projektu (OM, SIST.STORITVE, ENERGIJA</a:t>
            </a: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s svojimi napravami za krmiljenje ali brez.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4b. Dobavitelj, ki </a:t>
            </a:r>
            <a:r>
              <a:rPr lang="sl-SI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sodeluje v projektu (OM, SIST.STORITVE</a:t>
            </a:r>
            <a:r>
              <a:rPr 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s svojimi napravami za krmiljenje ali brez.</a:t>
            </a:r>
            <a:endParaRPr lang="sl-SI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l-SI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l-SI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3631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12383"/>
              </p:ext>
            </p:extLst>
          </p:nvPr>
        </p:nvGraphicFramePr>
        <p:xfrm>
          <a:off x="1070783" y="1132821"/>
          <a:ext cx="9124950" cy="1114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6180">
                  <a:extLst>
                    <a:ext uri="{9D8B030D-6E8A-4147-A177-3AD203B41FA5}">
                      <a16:colId xmlns:a16="http://schemas.microsoft.com/office/drawing/2014/main" val="3065529189"/>
                    </a:ext>
                  </a:extLst>
                </a:gridCol>
                <a:gridCol w="1153554">
                  <a:extLst>
                    <a:ext uri="{9D8B030D-6E8A-4147-A177-3AD203B41FA5}">
                      <a16:colId xmlns:a16="http://schemas.microsoft.com/office/drawing/2014/main" val="3022131298"/>
                    </a:ext>
                  </a:extLst>
                </a:gridCol>
                <a:gridCol w="1090246">
                  <a:extLst>
                    <a:ext uri="{9D8B030D-6E8A-4147-A177-3AD203B41FA5}">
                      <a16:colId xmlns:a16="http://schemas.microsoft.com/office/drawing/2014/main" val="2003158522"/>
                    </a:ext>
                  </a:extLst>
                </a:gridCol>
                <a:gridCol w="1153554">
                  <a:extLst>
                    <a:ext uri="{9D8B030D-6E8A-4147-A177-3AD203B41FA5}">
                      <a16:colId xmlns:a16="http://schemas.microsoft.com/office/drawing/2014/main" val="708690880"/>
                    </a:ext>
                  </a:extLst>
                </a:gridCol>
                <a:gridCol w="949628">
                  <a:extLst>
                    <a:ext uri="{9D8B030D-6E8A-4147-A177-3AD203B41FA5}">
                      <a16:colId xmlns:a16="http://schemas.microsoft.com/office/drawing/2014/main" val="1038015190"/>
                    </a:ext>
                  </a:extLst>
                </a:gridCol>
                <a:gridCol w="1207732">
                  <a:extLst>
                    <a:ext uri="{9D8B030D-6E8A-4147-A177-3AD203B41FA5}">
                      <a16:colId xmlns:a16="http://schemas.microsoft.com/office/drawing/2014/main" val="1333084052"/>
                    </a:ext>
                  </a:extLst>
                </a:gridCol>
                <a:gridCol w="1207732">
                  <a:extLst>
                    <a:ext uri="{9D8B030D-6E8A-4147-A177-3AD203B41FA5}">
                      <a16:colId xmlns:a16="http://schemas.microsoft.com/office/drawing/2014/main" val="4189676523"/>
                    </a:ext>
                  </a:extLst>
                </a:gridCol>
                <a:gridCol w="956324">
                  <a:extLst>
                    <a:ext uri="{9D8B030D-6E8A-4147-A177-3AD203B41FA5}">
                      <a16:colId xmlns:a16="http://schemas.microsoft.com/office/drawing/2014/main" val="4178809955"/>
                    </a:ext>
                  </a:extLst>
                </a:gridCol>
              </a:tblGrid>
              <a:tr h="14732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odjemna skupina</a:t>
                      </a:r>
                      <a:endParaRPr lang="sl-SI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tarifne postavke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161455"/>
                  </a:ext>
                </a:extLst>
              </a:tr>
              <a:tr h="28575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napetostni nivo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vrsta odjema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obračunska moč (EUR/kW/mesec)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prevzeta delovna energija (EUR/kWh)</a:t>
                      </a:r>
                      <a:endParaRPr lang="sl-SI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379480"/>
                  </a:ext>
                </a:extLst>
              </a:tr>
              <a:tr h="147320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PKKT</a:t>
                      </a:r>
                      <a:endParaRPr lang="sl-SI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NKKT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VT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MT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ET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4970552"/>
                  </a:ext>
                </a:extLst>
              </a:tr>
              <a:tr h="21780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NN</a:t>
                      </a:r>
                      <a:endParaRPr lang="sl-SI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brez merjenja moči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7594652"/>
                  </a:ext>
                </a:extLst>
              </a:tr>
              <a:tr h="142240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gospodinjstvo</a:t>
                      </a:r>
                      <a:endParaRPr lang="sl-SI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 </a:t>
                      </a:r>
                      <a:endParaRPr lang="sl-SI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4551551"/>
                  </a:ext>
                </a:extLst>
              </a:tr>
            </a:tbl>
          </a:graphicData>
        </a:graphic>
      </p:graphicFrame>
      <p:sp>
        <p:nvSpPr>
          <p:cNvPr id="6" name="PoljeZBesedilom 5"/>
          <p:cNvSpPr txBox="1"/>
          <p:nvPr/>
        </p:nvSpPr>
        <p:spPr>
          <a:xfrm>
            <a:off x="2726575" y="415636"/>
            <a:ext cx="54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 smtClean="0"/>
              <a:t>135. člen OM akta (PKKT IN NKKT - EM)</a:t>
            </a:r>
            <a:endParaRPr lang="sl-SI" b="1" dirty="0"/>
          </a:p>
        </p:txBody>
      </p:sp>
      <p:sp>
        <p:nvSpPr>
          <p:cNvPr id="7" name="Pravokotnik 6"/>
          <p:cNvSpPr/>
          <p:nvPr/>
        </p:nvSpPr>
        <p:spPr>
          <a:xfrm>
            <a:off x="216130" y="2342204"/>
            <a:ext cx="11454938" cy="417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PKKT</a:t>
            </a:r>
            <a:r>
              <a:rPr lang="sl-SI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    tarifna postavka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 času konične obremenitve omrežja (pozitivna kritična konična tarifna postavka), ki lahko nastopi v času višje dnevne tarifne postavke (VT), nižje dnevne tarifne postavke (MT) ali enotne dnevne tarifne postavke (ET);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NKKT</a:t>
            </a:r>
            <a:r>
              <a:rPr lang="sl-SI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   tarifna postavka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 času presežka proizvodnje (negativna kritična konična tarifna postavka), ki lahko nastopi v času višje dnevne tarifne postavke (VT), nižje dnevne tarifne postavke (MT) ali enotne dnevne tarifne postavke (ET) na primer v času konične proizvodnje iz razpršenih virov energije (praviloma med 11.00 in 16.00) ali v času minimalnega odjema, ki se s strani odjemalcev lahko izkorišča tudi za nočno polnjenje električnih vozil (med 0.00 in 4.00).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Kritična konična tarifa je </a:t>
            </a:r>
            <a:r>
              <a:rPr lang="sl-SI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namenjena znižanju porabe končnih odjemalcev v času kritične konične obremenitve omrežja oziroma povečanju porabe končnih odjemalcev v času kritične neto proizvodnje omrežja s ciljem zagotoviti največjo možno razbremenitev omrežja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Čas nastopa pozitivne ali negativne kritične tarifne postavke določi distribucijski operater na podlagi napovedovanja obratovalnega stanja ob upoštevanju </a:t>
            </a:r>
            <a:r>
              <a:rPr lang="sl-SI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okoljskih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dejavnikov oziroma razpoložljivosti energije iz razpršenih virov energije.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Distribucijski operater mora o nastopu ter času trajanja PKKT oziroma NKKT na učinkovit način obvestiti vsakega končnega odjemalca in </a:t>
            </a:r>
            <a:r>
              <a:rPr lang="sl-SI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agregatorja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oziroma drugo pooblaščeno osebo (če končni odjemalec v projektu sodeluje prek njih), in sicer: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        končnega odjemalca, čigar bremena niso samodejno krmiljena, mora obvestiti z direktnim obveščanjem najmanj 24 ur vnaprej pred aktivacijo ukrepa;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     </a:t>
            </a:r>
            <a:r>
              <a:rPr lang="sl-SI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končnemu odjemalcu, čigar bremena so samodejno krmiljena (neposredno ali posredno prek lokalnega sistema za upravljanje z energijo), posreduje zahtevo za prilagoditev odjema skladno s tehničnimi zahtevami uporabljene tehnologije ter operativnimi zahtevami posameznega ukrepa.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Distribucijski operater, agregator ali druga pooblaščeno oseba mora o aktivacijah na učinkovit način obvestiti tudi vse odgovorne bilančnih skupin na ravni posameznega prevzemno-predajnega </a:t>
            </a:r>
            <a:r>
              <a:rPr lang="sl-SI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mesta. Informacije 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nastopu in trajanju aktivacije mora </a:t>
            </a:r>
            <a:r>
              <a:rPr lang="sl-SI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elektrooperater</a:t>
            </a:r>
            <a:r>
              <a:rPr lang="sl-SI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končnim odjemalcem zagotavljati istočasno tudi na spletnih straneh.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Število ur PKKT v koledarskem letu je minimalno 30 in maksimalno 100. Maksimalno možno število ur NKKT v koledarskem letu pa je omejeno na 3650.</a:t>
            </a:r>
            <a:endParaRPr lang="sl-SI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l-SI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Elektrooperater</a:t>
            </a:r>
            <a:r>
              <a:rPr lang="sl-SI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mora končnega odjemalca, ki je na podlagi soglasja vključen v pilotni projekt, obvestiti o pričetku in trajanju obračuna omrežnine po pilotni tarifi in mu v tem obdobju zagotavljati razčlenjen obračun omrežnine po vseh tarifnih postavkah. Minimalno obdobje obračuna omrežnine po pilotni tarifi je eno leto.</a:t>
            </a:r>
          </a:p>
        </p:txBody>
      </p:sp>
    </p:spTree>
    <p:extLst>
      <p:ext uri="{BB962C8B-B14F-4D97-AF65-F5344CB8AC3E}">
        <p14:creationId xmlns:p14="http://schemas.microsoft.com/office/powerpoint/2010/main" val="239096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jeZBesedilom 5"/>
          <p:cNvSpPr txBox="1"/>
          <p:nvPr/>
        </p:nvSpPr>
        <p:spPr>
          <a:xfrm>
            <a:off x="2726575" y="415636"/>
            <a:ext cx="54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 smtClean="0"/>
              <a:t>136. člen OM akta (SISTEMSKE STORITVE - ELES)</a:t>
            </a:r>
            <a:endParaRPr lang="sl-SI" b="1" dirty="0"/>
          </a:p>
        </p:txBody>
      </p:sp>
      <p:sp>
        <p:nvSpPr>
          <p:cNvPr id="2" name="Pravokotnik 1"/>
          <p:cNvSpPr/>
          <p:nvPr/>
        </p:nvSpPr>
        <p:spPr>
          <a:xfrm>
            <a:off x="529243" y="1318874"/>
            <a:ext cx="10551621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l-SI" dirty="0"/>
              <a:t>Prilagajanje odjema se izvaja </a:t>
            </a:r>
            <a:r>
              <a:rPr lang="sl-SI" b="1" dirty="0"/>
              <a:t>izključno s samodejnim krmiljenjem bremen </a:t>
            </a:r>
            <a:r>
              <a:rPr lang="sl-SI" dirty="0"/>
              <a:t>(neposredno ali posredno prek lokalnega sistema za upravljanje z energijo) s strani sistemskega operaterja oziroma </a:t>
            </a:r>
            <a:r>
              <a:rPr lang="sl-SI" dirty="0" err="1"/>
              <a:t>agregatorja</a:t>
            </a:r>
            <a:r>
              <a:rPr lang="sl-SI" dirty="0"/>
              <a:t>, ki aktivnim odjemalcem posreduje zahtevo za prilagoditev odjema v realnem času ali blizu realnega časa skladno s tehničnimi zahtevami uporabljene tehnologije ter zahtevami izvajane sistemske storitve.</a:t>
            </a:r>
          </a:p>
          <a:p>
            <a:pPr algn="just"/>
            <a:endParaRPr lang="sl-SI" dirty="0" smtClean="0"/>
          </a:p>
          <a:p>
            <a:pPr algn="just"/>
            <a:r>
              <a:rPr lang="sl-SI" dirty="0" smtClean="0"/>
              <a:t>Aktivnemu </a:t>
            </a:r>
            <a:r>
              <a:rPr lang="sl-SI" dirty="0"/>
              <a:t>odjemalcu pripada </a:t>
            </a:r>
            <a:r>
              <a:rPr lang="sl-SI" b="1" dirty="0"/>
              <a:t>nadomestilo za prožnost</a:t>
            </a:r>
            <a:r>
              <a:rPr lang="sl-SI" dirty="0"/>
              <a:t>, ki se lahko izplača na mesečni ali letni ravni. Nadomestilo mora biti odvisno od odzivnosti odjemalca ter proporcionalno koristim, ki so bile z njegovo pomočjo dosežene v omrežju. Skupna vrednost vseh izplačanih nadomestil na letni ravni </a:t>
            </a:r>
            <a:r>
              <a:rPr lang="sl-SI" b="1" dirty="0"/>
              <a:t>ne sme presegati 20 eurov na aktivnega </a:t>
            </a:r>
            <a:r>
              <a:rPr lang="sl-SI" b="1" dirty="0" smtClean="0"/>
              <a:t>odjemalca.</a:t>
            </a:r>
            <a:endParaRPr lang="sl-SI" dirty="0" smtClean="0">
              <a:ea typeface="Times New Roman" panose="02020603050405020304" pitchFamily="18" charset="0"/>
            </a:endParaRPr>
          </a:p>
          <a:p>
            <a:pPr indent="648335" algn="just">
              <a:spcBef>
                <a:spcPts val="1200"/>
              </a:spcBef>
              <a:spcAft>
                <a:spcPts val="0"/>
              </a:spcAft>
            </a:pPr>
            <a:endParaRPr lang="sl-SI" dirty="0">
              <a:ea typeface="Times New Roman" panose="02020603050405020304" pitchFamily="18" charset="0"/>
            </a:endParaRPr>
          </a:p>
          <a:p>
            <a:pPr indent="648335" algn="just">
              <a:spcBef>
                <a:spcPts val="1200"/>
              </a:spcBef>
              <a:spcAft>
                <a:spcPts val="0"/>
              </a:spcAft>
            </a:pPr>
            <a:endParaRPr lang="sl-SI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03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1130532" y="1238597"/>
            <a:ext cx="95180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5400" dirty="0" smtClean="0"/>
              <a:t>Vprašanja ?</a:t>
            </a:r>
          </a:p>
          <a:p>
            <a:pPr algn="ctr"/>
            <a:endParaRPr lang="sl-SI" sz="5400" dirty="0"/>
          </a:p>
          <a:p>
            <a:pPr algn="ctr"/>
            <a:r>
              <a:rPr lang="sl-SI" sz="5400" dirty="0" smtClean="0"/>
              <a:t>Odzivi, predlogi: </a:t>
            </a:r>
            <a:r>
              <a:rPr lang="sl-SI" sz="5400" dirty="0" smtClean="0">
                <a:hlinkClick r:id="rId2"/>
              </a:rPr>
              <a:t>mitja.presern@elektro-maribor.si</a:t>
            </a:r>
            <a:endParaRPr lang="sl-SI" sz="5400" dirty="0" smtClean="0"/>
          </a:p>
          <a:p>
            <a:pPr algn="ctr"/>
            <a:endParaRPr lang="sl-SI" sz="5400" dirty="0" smtClean="0"/>
          </a:p>
          <a:p>
            <a:pPr algn="ctr"/>
            <a:r>
              <a:rPr lang="sl-SI" sz="5400" dirty="0" smtClean="0"/>
              <a:t>Hvala!</a:t>
            </a:r>
            <a:endParaRPr lang="sl-SI" sz="5400" dirty="0"/>
          </a:p>
        </p:txBody>
      </p:sp>
    </p:spTree>
    <p:extLst>
      <p:ext uri="{BB962C8B-B14F-4D97-AF65-F5344CB8AC3E}">
        <p14:creationId xmlns:p14="http://schemas.microsoft.com/office/powerpoint/2010/main" val="263056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3" y="1802186"/>
            <a:ext cx="5029195" cy="249032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814" y="3983732"/>
            <a:ext cx="3025738" cy="38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5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9" b="9616"/>
          <a:stretch/>
        </p:blipFill>
        <p:spPr>
          <a:xfrm>
            <a:off x="0" y="1641376"/>
            <a:ext cx="12192000" cy="46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9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490451" y="1280160"/>
            <a:ext cx="112055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sl-SI" dirty="0"/>
          </a:p>
        </p:txBody>
      </p:sp>
      <p:sp>
        <p:nvSpPr>
          <p:cNvPr id="6" name="Pravokotnik 5"/>
          <p:cNvSpPr/>
          <p:nvPr/>
        </p:nvSpPr>
        <p:spPr>
          <a:xfrm>
            <a:off x="430933" y="1464826"/>
            <a:ext cx="1143831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SPLOŠNO O PROJEKTU</a:t>
            </a:r>
          </a:p>
          <a:p>
            <a:pPr algn="just">
              <a:spcAft>
                <a:spcPts val="0"/>
              </a:spcAft>
            </a:pPr>
            <a:endParaRPr lang="sl-SI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Projekt </a:t>
            </a:r>
            <a:r>
              <a:rPr lang="sl-SI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„PREMAKNI PORABO“ </a:t>
            </a:r>
            <a:r>
              <a:rPr lang="sl-SI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poteka 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v sodelovanju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Elesa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, kot sistemskega operaterja slovenskega prenosnega omrežja, in japonske agencije za napredne energetske in industrijske tehnologije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NEDO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. Za uvajanje najnovejših tehnoloških rešitev bosta poskrbela japonsko podjetje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Hitachi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 in slovensko podjetje </a:t>
            </a:r>
            <a:r>
              <a:rPr lang="sl-SI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Solvera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Lynx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ter druga slovenska podjetja, ponudniki tehnoloških rešitev in raziskovalne organizacije, kot je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Elektroinštitut Milan Vidmar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l-SI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sl-SI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b="1" dirty="0"/>
              <a:t>PREMAKNI PORABO</a:t>
            </a:r>
            <a:r>
              <a:rPr lang="sl-SI" dirty="0"/>
              <a:t> je del širšega, 3-letnega slovensko–japonskega projekta pametnih omrežij in pametnih skupnosti (</a:t>
            </a:r>
            <a:r>
              <a:rPr lang="sl-SI" b="1" dirty="0"/>
              <a:t>Projekt NEDO</a:t>
            </a:r>
            <a:r>
              <a:rPr lang="sl-SI" dirty="0"/>
              <a:t>), v katerem so osnovni partnerji NEDO in njegov pooblaščeni izvajalec Hitachi ter družba ELES. </a:t>
            </a:r>
            <a:endParaRPr lang="sl-SI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sl-SI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Ključno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vlogo kot partner pri izvajanju </a:t>
            </a:r>
            <a:r>
              <a:rPr lang="sl-SI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projekta „PREMAKNI PORABO“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ima Elektro Maribor, kot izvajalec nalog sistemskega operaterja distribucijskega omrežja. 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V lokalnem okolju sodelujeta tehnološko podjetje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TECES in LEA – lokalna energetska agentura spodnje Podravje</a:t>
            </a:r>
            <a:r>
              <a:rPr lang="sl-SI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sl-SI" dirty="0"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spcAft>
                <a:spcPts val="0"/>
              </a:spcAft>
            </a:pPr>
            <a:endParaRPr lang="sl-SI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73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276436" y="1083164"/>
            <a:ext cx="114798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l-SI" dirty="0"/>
              <a:t>Odzivi uporabnikov vključenih v projekt Premakni porabo so zelo spodbudni, saj kažejo, da je projekt že dosegel svoj namen. Uporaba naprednih tehnologij se v projektu kaže kot uspešna, uporabniki so zadovoljni, odlični pa so tudi obeti za prihodnost, saj je velika večina uporabnikov pripravljena sodelovati v podobnih projektih tudi v bodoče. </a:t>
            </a:r>
          </a:p>
          <a:p>
            <a:pPr algn="just"/>
            <a:endParaRPr lang="sl-SI" dirty="0" smtClean="0"/>
          </a:p>
          <a:p>
            <a:pPr algn="just"/>
            <a:r>
              <a:rPr lang="sl-SI" dirty="0" smtClean="0"/>
              <a:t>Na </a:t>
            </a:r>
            <a:r>
              <a:rPr lang="sl-SI" dirty="0"/>
              <a:t>anketo je do sedaj odgovorila skoraj polovica uporabnikov (400), ki so bili vključeni v projekt. </a:t>
            </a:r>
            <a:endParaRPr lang="sl-SI" dirty="0" smtClean="0"/>
          </a:p>
          <a:p>
            <a:pPr algn="just"/>
            <a:endParaRPr lang="sl-SI" dirty="0"/>
          </a:p>
          <a:p>
            <a:pPr lvl="0"/>
            <a:r>
              <a:rPr lang="sl-SI" b="1" dirty="0"/>
              <a:t>Š</a:t>
            </a:r>
            <a:r>
              <a:rPr lang="sl-SI" b="1" dirty="0" smtClean="0"/>
              <a:t>tevilo </a:t>
            </a:r>
            <a:r>
              <a:rPr lang="sl-SI" b="1" dirty="0"/>
              <a:t>aktivnih odjemalcev po posameznih vrstah </a:t>
            </a:r>
            <a:r>
              <a:rPr lang="sl-SI" b="1" dirty="0" smtClean="0"/>
              <a:t>aktivacije (KKT in izravnava sistema):</a:t>
            </a:r>
            <a:endParaRPr lang="sl-SI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/>
              <a:t>pošiljanje sporočil</a:t>
            </a:r>
            <a:r>
              <a:rPr lang="sl-SI" dirty="0"/>
              <a:t> – 730 (Skupina A) oz. tudi 50 B in 50 C.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Direktno krmiljenje  - HEMS </a:t>
            </a:r>
            <a:r>
              <a:rPr lang="sl-SI" dirty="0"/>
              <a:t>–</a:t>
            </a:r>
            <a:r>
              <a:rPr lang="sl-SI" b="1" dirty="0"/>
              <a:t> </a:t>
            </a:r>
            <a:r>
              <a:rPr lang="sl-SI" dirty="0"/>
              <a:t>50 (Skupina C)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/>
              <a:t>D</a:t>
            </a:r>
            <a:r>
              <a:rPr lang="sl-SI" b="1" dirty="0" smtClean="0"/>
              <a:t>irektno krmiljenje - DLC </a:t>
            </a:r>
            <a:r>
              <a:rPr lang="sl-SI" dirty="0"/>
              <a:t>– 50 (Skupina B)</a:t>
            </a:r>
          </a:p>
          <a:p>
            <a:pPr lvl="0"/>
            <a:endParaRPr lang="sl-SI" dirty="0" smtClean="0"/>
          </a:p>
          <a:p>
            <a:pPr lvl="0"/>
            <a:r>
              <a:rPr lang="sl-SI" b="1" dirty="0" smtClean="0"/>
              <a:t>Do </a:t>
            </a:r>
            <a:r>
              <a:rPr lang="sl-SI" b="1" dirty="0" smtClean="0"/>
              <a:t>16.11.2018 </a:t>
            </a:r>
            <a:r>
              <a:rPr lang="sl-SI" b="1" dirty="0"/>
              <a:t>smo izvedli </a:t>
            </a:r>
            <a:r>
              <a:rPr lang="sl-SI" b="1" dirty="0" smtClean="0"/>
              <a:t>44</a:t>
            </a:r>
            <a:r>
              <a:rPr lang="sl-SI" b="1" dirty="0" smtClean="0"/>
              <a:t> </a:t>
            </a:r>
            <a:r>
              <a:rPr lang="sl-SI" b="1" dirty="0"/>
              <a:t>od skupno 50 aktivacij </a:t>
            </a:r>
            <a:r>
              <a:rPr lang="sl-SI" b="1" dirty="0" smtClean="0"/>
              <a:t>KKT. </a:t>
            </a:r>
            <a:r>
              <a:rPr lang="sl-SI" dirty="0"/>
              <a:t>Vse aktivacije KKT so trajale 60 minut. </a:t>
            </a:r>
            <a:endParaRPr lang="sl-SI" dirty="0" smtClean="0"/>
          </a:p>
          <a:p>
            <a:endParaRPr lang="sl-SI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l-SI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l-SI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86835"/>
              </p:ext>
            </p:extLst>
          </p:nvPr>
        </p:nvGraphicFramePr>
        <p:xfrm>
          <a:off x="2645833" y="4501806"/>
          <a:ext cx="4952999" cy="832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6982">
                  <a:extLst>
                    <a:ext uri="{9D8B030D-6E8A-4147-A177-3AD203B41FA5}">
                      <a16:colId xmlns:a16="http://schemas.microsoft.com/office/drawing/2014/main" val="2914507650"/>
                    </a:ext>
                  </a:extLst>
                </a:gridCol>
                <a:gridCol w="450499">
                  <a:extLst>
                    <a:ext uri="{9D8B030D-6E8A-4147-A177-3AD203B41FA5}">
                      <a16:colId xmlns:a16="http://schemas.microsoft.com/office/drawing/2014/main" val="112017191"/>
                    </a:ext>
                  </a:extLst>
                </a:gridCol>
                <a:gridCol w="450499">
                  <a:extLst>
                    <a:ext uri="{9D8B030D-6E8A-4147-A177-3AD203B41FA5}">
                      <a16:colId xmlns:a16="http://schemas.microsoft.com/office/drawing/2014/main" val="806742201"/>
                    </a:ext>
                  </a:extLst>
                </a:gridCol>
                <a:gridCol w="450499">
                  <a:extLst>
                    <a:ext uri="{9D8B030D-6E8A-4147-A177-3AD203B41FA5}">
                      <a16:colId xmlns:a16="http://schemas.microsoft.com/office/drawing/2014/main" val="2539795129"/>
                    </a:ext>
                  </a:extLst>
                </a:gridCol>
                <a:gridCol w="1794520">
                  <a:extLst>
                    <a:ext uri="{9D8B030D-6E8A-4147-A177-3AD203B41FA5}">
                      <a16:colId xmlns:a16="http://schemas.microsoft.com/office/drawing/2014/main" val="2575844894"/>
                    </a:ext>
                  </a:extLst>
                </a:gridCol>
              </a:tblGrid>
              <a:tr h="16192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vrsta odjema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Skupina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povprečen prihranek skupaj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0422452"/>
                  </a:ext>
                </a:extLst>
              </a:tr>
              <a:tr h="16192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A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B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C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7732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Brez merjenja moči s KKT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8,35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52,89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 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11,56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5180042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Gospodinjstvo s KKT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9,75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16,27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19,48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10,77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9119197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povprečen prihranek skupaj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9,53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22,87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19,48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10,89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5447156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13588" y="5327068"/>
            <a:ext cx="62905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Tabela : Povprečen prihranek v EUR glede na skupino in vrsto odjema (10 od 12 mesecev izvajanja projekta)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109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vokotnik 5"/>
          <p:cNvSpPr/>
          <p:nvPr/>
        </p:nvSpPr>
        <p:spPr>
          <a:xfrm>
            <a:off x="396240" y="1156708"/>
            <a:ext cx="11183390" cy="1666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Iz analize diagramov porabe uporabnikov vključenih v projekt je razvidno, da se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skupna obremenitev uporabnikov vključenih v projekt v času aktivacije KKT zniža za 30 % in več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l-SI" b="1" dirty="0">
                <a:ea typeface="Calibri" panose="020F0502020204030204" pitchFamily="34" charset="0"/>
                <a:cs typeface="Times New Roman" panose="02020603050405020304" pitchFamily="18" charset="0"/>
              </a:rPr>
              <a:t>Pomembno je predvsem, da z aktivacijo KKT v sistemu ne povzročimo nastanka nove konice v času pred ali po nastopu KKT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l-SI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Slika </a:t>
            </a:r>
            <a:r>
              <a:rPr lang="sl-SI" dirty="0">
                <a:ea typeface="Calibri" panose="020F0502020204030204" pitchFamily="34" charset="0"/>
                <a:cs typeface="Times New Roman" panose="02020603050405020304" pitchFamily="18" charset="0"/>
              </a:rPr>
              <a:t>prikazuje potek dnevne obremenitve na dan aktivacij (07.02.2018 in 21.02.2018) v primerjavi s kontrolnim dnem (14.02.2018) brez aktivacije. Gre za agregirane podatke vseh uporabnikov, vključenih v </a:t>
            </a:r>
            <a:r>
              <a:rPr lang="sl-SI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projekt.</a:t>
            </a:r>
            <a:endParaRPr lang="sl-SI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Slika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375" y="2823062"/>
            <a:ext cx="6685972" cy="39175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28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jeZBesedilom 4"/>
          <p:cNvSpPr txBox="1"/>
          <p:nvPr/>
        </p:nvSpPr>
        <p:spPr>
          <a:xfrm>
            <a:off x="1046016" y="4472247"/>
            <a:ext cx="10166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Povprečna starost uporabnika, ki je nosilec merilnega mesta je 61 let. 72 % uporabnikov je bilo moškega spola, 28 % ženskega. Največ uporabnikov (40 %) ima V. stopnjo izobrazbe.  </a:t>
            </a:r>
            <a:endParaRPr lang="sl-SI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110" y="1339339"/>
            <a:ext cx="9870279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16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914996" y="114403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Kaj vas je motiviralo/prepričalo, da ste pristopili k projektu PREMAKNI PORABO?</a:t>
            </a:r>
            <a:endParaRPr lang="sl-SI" dirty="0"/>
          </a:p>
        </p:txBody>
      </p:sp>
      <p:pic>
        <p:nvPicPr>
          <p:cNvPr id="3" name="Chart" descr="Kaj vas je motiviralo/prepričalo, da ste pristopili k projektu PREMAKNI PORABO? (n = 394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721" y="2094461"/>
            <a:ext cx="7620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474421" y="1127406"/>
            <a:ext cx="7775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Ali prilagajate porabo v času nastopa kritične konične tarife (KKT)? </a:t>
            </a:r>
            <a:endParaRPr lang="sl-SI" dirty="0"/>
          </a:p>
        </p:txBody>
      </p:sp>
      <p:pic>
        <p:nvPicPr>
          <p:cNvPr id="3" name="Chart" descr="Ali prilagajate porabo v času nastopa kritične konične tarife (KKT)? (n = 400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033" y="1720388"/>
            <a:ext cx="7620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3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948247" y="107753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l-SI" b="1" dirty="0">
                <a:solidFill>
                  <a:srgbClr val="000000"/>
                </a:solidFill>
              </a:rPr>
              <a:t>Ali prilagajate porabo v času aktivacij za potrebe izravnave sistema? </a:t>
            </a:r>
            <a:endParaRPr lang="sl-SI" dirty="0"/>
          </a:p>
        </p:txBody>
      </p:sp>
      <p:pic>
        <p:nvPicPr>
          <p:cNvPr id="3" name="Chart" descr="Ali prilagajate porabo v času aktivacij za potrebe izravnave sistema? (n = 397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596" y="1853392"/>
            <a:ext cx="7620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9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912</Words>
  <Application>Microsoft Office PowerPoint</Application>
  <PresentationFormat>Širokozaslonsko</PresentationFormat>
  <Paragraphs>105</Paragraphs>
  <Slides>18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Verdana</vt:lpstr>
      <vt:lpstr>Officeova tema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RebekaCreativeLab</dc:creator>
  <cp:lastModifiedBy>Prešern Mitja</cp:lastModifiedBy>
  <cp:revision>91</cp:revision>
  <cp:lastPrinted>2017-10-17T08:49:31Z</cp:lastPrinted>
  <dcterms:created xsi:type="dcterms:W3CDTF">2017-10-06T06:55:13Z</dcterms:created>
  <dcterms:modified xsi:type="dcterms:W3CDTF">2018-11-16T11:39:44Z</dcterms:modified>
</cp:coreProperties>
</file>