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handoutMasterIdLst>
    <p:handoutMasterId r:id="rId10"/>
  </p:handoutMasterIdLst>
  <p:sldIdLst>
    <p:sldId id="640" r:id="rId2"/>
    <p:sldId id="668" r:id="rId3"/>
    <p:sldId id="678" r:id="rId4"/>
    <p:sldId id="682" r:id="rId5"/>
    <p:sldId id="679" r:id="rId6"/>
    <p:sldId id="681" r:id="rId7"/>
    <p:sldId id="670" r:id="rId8"/>
  </p:sldIdLst>
  <p:sldSz cx="9144000" cy="6858000" type="screen4x3"/>
  <p:notesSz cx="6797675" cy="9926638"/>
  <p:defaultTextStyle>
    <a:defPPr>
      <a:defRPr lang="sl-SI"/>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ladimir Mauko" initials="VM"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47C8"/>
    <a:srgbClr val="0B11F3"/>
    <a:srgbClr val="EDFD17"/>
    <a:srgbClr val="E6F5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66" autoAdjust="0"/>
    <p:restoredTop sz="94650" autoAdjust="0"/>
  </p:normalViewPr>
  <p:slideViewPr>
    <p:cSldViewPr>
      <p:cViewPr varScale="1">
        <p:scale>
          <a:sx n="130" d="100"/>
          <a:sy n="130" d="100"/>
        </p:scale>
        <p:origin x="1422" y="13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55" d="100"/>
          <a:sy n="55" d="100"/>
        </p:scale>
        <p:origin x="-2658"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4" y="4"/>
            <a:ext cx="2946400" cy="496809"/>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sl-SI"/>
          </a:p>
        </p:txBody>
      </p:sp>
      <p:sp>
        <p:nvSpPr>
          <p:cNvPr id="3" name="Ograda datuma 2"/>
          <p:cNvSpPr>
            <a:spLocks noGrp="1"/>
          </p:cNvSpPr>
          <p:nvPr>
            <p:ph type="dt" sz="quarter" idx="1"/>
          </p:nvPr>
        </p:nvSpPr>
        <p:spPr>
          <a:xfrm>
            <a:off x="3849688" y="4"/>
            <a:ext cx="2946400" cy="496809"/>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D7A2B0DC-7E30-4F23-A842-46E273995B07}" type="datetimeFigureOut">
              <a:rPr lang="sl-SI"/>
              <a:pPr>
                <a:defRPr/>
              </a:pPr>
              <a:t>19.11.2018</a:t>
            </a:fld>
            <a:endParaRPr lang="sl-SI"/>
          </a:p>
        </p:txBody>
      </p:sp>
      <p:sp>
        <p:nvSpPr>
          <p:cNvPr id="4" name="Ograda noge 3"/>
          <p:cNvSpPr>
            <a:spLocks noGrp="1"/>
          </p:cNvSpPr>
          <p:nvPr>
            <p:ph type="ftr" sz="quarter" idx="2"/>
          </p:nvPr>
        </p:nvSpPr>
        <p:spPr>
          <a:xfrm>
            <a:off x="4" y="9428245"/>
            <a:ext cx="2946400" cy="496809"/>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sl-SI"/>
          </a:p>
        </p:txBody>
      </p:sp>
      <p:sp>
        <p:nvSpPr>
          <p:cNvPr id="5" name="Ograda številke diapozitiva 4"/>
          <p:cNvSpPr>
            <a:spLocks noGrp="1"/>
          </p:cNvSpPr>
          <p:nvPr>
            <p:ph type="sldNum" sz="quarter" idx="3"/>
          </p:nvPr>
        </p:nvSpPr>
        <p:spPr>
          <a:xfrm>
            <a:off x="3849688" y="9428245"/>
            <a:ext cx="2946400" cy="496809"/>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62DD4E3-6495-4EBD-8771-3C588C7AF465}" type="slidenum">
              <a:rPr lang="sl-SI"/>
              <a:pPr>
                <a:defRPr/>
              </a:pPr>
              <a:t>‹#›</a:t>
            </a:fld>
            <a:endParaRPr lang="sl-SI"/>
          </a:p>
        </p:txBody>
      </p:sp>
    </p:spTree>
    <p:extLst>
      <p:ext uri="{BB962C8B-B14F-4D97-AF65-F5344CB8AC3E}">
        <p14:creationId xmlns:p14="http://schemas.microsoft.com/office/powerpoint/2010/main" val="730926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4" y="4"/>
            <a:ext cx="2946400" cy="496809"/>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sl-SI"/>
          </a:p>
        </p:txBody>
      </p:sp>
      <p:sp>
        <p:nvSpPr>
          <p:cNvPr id="3" name="Ograda datuma 2"/>
          <p:cNvSpPr>
            <a:spLocks noGrp="1"/>
          </p:cNvSpPr>
          <p:nvPr>
            <p:ph type="dt" idx="1"/>
          </p:nvPr>
        </p:nvSpPr>
        <p:spPr>
          <a:xfrm>
            <a:off x="3849688" y="4"/>
            <a:ext cx="2946400" cy="496809"/>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5CFCC669-2182-4E67-A1CC-ECBD53FF4BEB}" type="datetimeFigureOut">
              <a:rPr lang="sl-SI"/>
              <a:pPr>
                <a:defRPr/>
              </a:pPr>
              <a:t>19.11.2018</a:t>
            </a:fld>
            <a:endParaRPr lang="sl-SI"/>
          </a:p>
        </p:txBody>
      </p:sp>
      <p:sp>
        <p:nvSpPr>
          <p:cNvPr id="4" name="Ograda stranske slike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1440" tIns="45720" rIns="91440" bIns="45720" rtlCol="0" anchor="ctr"/>
          <a:lstStyle/>
          <a:p>
            <a:pPr lvl="0"/>
            <a:endParaRPr lang="sl-SI" noProof="0"/>
          </a:p>
        </p:txBody>
      </p:sp>
      <p:sp>
        <p:nvSpPr>
          <p:cNvPr id="5" name="Ograda opomb 4"/>
          <p:cNvSpPr>
            <a:spLocks noGrp="1"/>
          </p:cNvSpPr>
          <p:nvPr>
            <p:ph type="body" sz="quarter" idx="3"/>
          </p:nvPr>
        </p:nvSpPr>
        <p:spPr>
          <a:xfrm>
            <a:off x="679455" y="4715715"/>
            <a:ext cx="5438775" cy="4466511"/>
          </a:xfrm>
          <a:prstGeom prst="rect">
            <a:avLst/>
          </a:prstGeom>
        </p:spPr>
        <p:txBody>
          <a:bodyPr vert="horz" lIns="91440" tIns="45720" rIns="91440" bIns="45720" rtlCol="0">
            <a:normAutofit/>
          </a:bodyPr>
          <a:lstStyle/>
          <a:p>
            <a:pPr lvl="0"/>
            <a:r>
              <a:rPr lang="sl-SI" noProof="0" smtClean="0"/>
              <a:t>Kliknite, če želite urediti sloge besedila matrice</a:t>
            </a:r>
          </a:p>
          <a:p>
            <a:pPr lvl="1"/>
            <a:r>
              <a:rPr lang="sl-SI" noProof="0" smtClean="0"/>
              <a:t>Druga raven</a:t>
            </a:r>
          </a:p>
          <a:p>
            <a:pPr lvl="2"/>
            <a:r>
              <a:rPr lang="sl-SI" noProof="0" smtClean="0"/>
              <a:t>Tretja raven</a:t>
            </a:r>
          </a:p>
          <a:p>
            <a:pPr lvl="3"/>
            <a:r>
              <a:rPr lang="sl-SI" noProof="0" smtClean="0"/>
              <a:t>Četrta raven</a:t>
            </a:r>
          </a:p>
          <a:p>
            <a:pPr lvl="4"/>
            <a:r>
              <a:rPr lang="sl-SI" noProof="0" smtClean="0"/>
              <a:t>Peta raven</a:t>
            </a:r>
            <a:endParaRPr lang="sl-SI" noProof="0"/>
          </a:p>
        </p:txBody>
      </p:sp>
      <p:sp>
        <p:nvSpPr>
          <p:cNvPr id="6" name="Ograda noge 5"/>
          <p:cNvSpPr>
            <a:spLocks noGrp="1"/>
          </p:cNvSpPr>
          <p:nvPr>
            <p:ph type="ftr" sz="quarter" idx="4"/>
          </p:nvPr>
        </p:nvSpPr>
        <p:spPr>
          <a:xfrm>
            <a:off x="4" y="9428245"/>
            <a:ext cx="2946400" cy="496809"/>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sl-SI"/>
          </a:p>
        </p:txBody>
      </p:sp>
      <p:sp>
        <p:nvSpPr>
          <p:cNvPr id="7" name="Ograda številke diapozitiva 6"/>
          <p:cNvSpPr>
            <a:spLocks noGrp="1"/>
          </p:cNvSpPr>
          <p:nvPr>
            <p:ph type="sldNum" sz="quarter" idx="5"/>
          </p:nvPr>
        </p:nvSpPr>
        <p:spPr>
          <a:xfrm>
            <a:off x="3849688" y="9428245"/>
            <a:ext cx="2946400" cy="496809"/>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25247D5E-C784-4136-8262-7F6DBF58B4AA}" type="slidenum">
              <a:rPr lang="sl-SI"/>
              <a:pPr>
                <a:defRPr/>
              </a:pPr>
              <a:t>‹#›</a:t>
            </a:fld>
            <a:endParaRPr lang="sl-SI"/>
          </a:p>
        </p:txBody>
      </p:sp>
    </p:spTree>
    <p:extLst>
      <p:ext uri="{BB962C8B-B14F-4D97-AF65-F5344CB8AC3E}">
        <p14:creationId xmlns:p14="http://schemas.microsoft.com/office/powerpoint/2010/main" val="1055788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1</a:t>
            </a:fld>
            <a:endParaRPr lang="sl-SI"/>
          </a:p>
        </p:txBody>
      </p:sp>
    </p:spTree>
    <p:extLst>
      <p:ext uri="{BB962C8B-B14F-4D97-AF65-F5344CB8AC3E}">
        <p14:creationId xmlns:p14="http://schemas.microsoft.com/office/powerpoint/2010/main" val="2617656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2</a:t>
            </a:fld>
            <a:endParaRPr lang="sl-SI"/>
          </a:p>
        </p:txBody>
      </p:sp>
    </p:spTree>
    <p:extLst>
      <p:ext uri="{BB962C8B-B14F-4D97-AF65-F5344CB8AC3E}">
        <p14:creationId xmlns:p14="http://schemas.microsoft.com/office/powerpoint/2010/main" val="4121157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solidFill>
                  <a:prstClr val="black"/>
                </a:solidFill>
              </a:rPr>
              <a:pPr>
                <a:defRPr/>
              </a:pPr>
              <a:t>3</a:t>
            </a:fld>
            <a:endParaRPr lang="sl-SI">
              <a:solidFill>
                <a:prstClr val="black"/>
              </a:solidFill>
            </a:endParaRPr>
          </a:p>
        </p:txBody>
      </p:sp>
    </p:spTree>
    <p:extLst>
      <p:ext uri="{BB962C8B-B14F-4D97-AF65-F5344CB8AC3E}">
        <p14:creationId xmlns:p14="http://schemas.microsoft.com/office/powerpoint/2010/main" val="789724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solidFill>
                  <a:prstClr val="black"/>
                </a:solidFill>
              </a:rPr>
              <a:pPr>
                <a:defRPr/>
              </a:pPr>
              <a:t>4</a:t>
            </a:fld>
            <a:endParaRPr lang="sl-SI">
              <a:solidFill>
                <a:prstClr val="black"/>
              </a:solidFill>
            </a:endParaRPr>
          </a:p>
        </p:txBody>
      </p:sp>
    </p:spTree>
    <p:extLst>
      <p:ext uri="{BB962C8B-B14F-4D97-AF65-F5344CB8AC3E}">
        <p14:creationId xmlns:p14="http://schemas.microsoft.com/office/powerpoint/2010/main" val="3248695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solidFill>
                  <a:prstClr val="black"/>
                </a:solidFill>
              </a:rPr>
              <a:pPr>
                <a:defRPr/>
              </a:pPr>
              <a:t>5</a:t>
            </a:fld>
            <a:endParaRPr lang="sl-SI">
              <a:solidFill>
                <a:prstClr val="black"/>
              </a:solidFill>
            </a:endParaRPr>
          </a:p>
        </p:txBody>
      </p:sp>
    </p:spTree>
    <p:extLst>
      <p:ext uri="{BB962C8B-B14F-4D97-AF65-F5344CB8AC3E}">
        <p14:creationId xmlns:p14="http://schemas.microsoft.com/office/powerpoint/2010/main" val="125337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solidFill>
                  <a:prstClr val="black"/>
                </a:solidFill>
              </a:rPr>
              <a:pPr>
                <a:defRPr/>
              </a:pPr>
              <a:t>6</a:t>
            </a:fld>
            <a:endParaRPr lang="sl-SI">
              <a:solidFill>
                <a:prstClr val="black"/>
              </a:solidFill>
            </a:endParaRPr>
          </a:p>
        </p:txBody>
      </p:sp>
    </p:spTree>
    <p:extLst>
      <p:ext uri="{BB962C8B-B14F-4D97-AF65-F5344CB8AC3E}">
        <p14:creationId xmlns:p14="http://schemas.microsoft.com/office/powerpoint/2010/main" val="3282353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7</a:t>
            </a:fld>
            <a:endParaRPr lang="sl-SI"/>
          </a:p>
        </p:txBody>
      </p:sp>
    </p:spTree>
    <p:extLst>
      <p:ext uri="{BB962C8B-B14F-4D97-AF65-F5344CB8AC3E}">
        <p14:creationId xmlns:p14="http://schemas.microsoft.com/office/powerpoint/2010/main" val="1298747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sl-SI"/>
          </a:p>
        </p:txBody>
      </p:sp>
      <p:sp>
        <p:nvSpPr>
          <p:cNvPr id="4" name="Ograda datuma 3"/>
          <p:cNvSpPr>
            <a:spLocks noGrp="1"/>
          </p:cNvSpPr>
          <p:nvPr>
            <p:ph type="dt" sz="half" idx="10"/>
          </p:nvPr>
        </p:nvSpPr>
        <p:spPr/>
        <p:txBody>
          <a:bodyPr/>
          <a:lstStyle>
            <a:lvl1pPr>
              <a:defRPr/>
            </a:lvl1pPr>
          </a:lstStyle>
          <a:p>
            <a:pPr>
              <a:defRPr/>
            </a:pPr>
            <a:fld id="{265E3BC3-4D46-4303-80D7-EA218B9B699C}" type="datetime1">
              <a:rPr lang="sl-SI"/>
              <a:pPr>
                <a:defRPr/>
              </a:pPr>
              <a:t>19.11.2018</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19D76722-D577-4D50-AE64-A7422B063467}" type="slidenum">
              <a:rPr lang="sl-SI"/>
              <a:pPr>
                <a:defRPr/>
              </a:pPr>
              <a:t>‹#›</a:t>
            </a:fld>
            <a:endParaRPr lang="sl-S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5D9AB2C4-FA31-4432-8544-FF7A81FA46FD}" type="datetime1">
              <a:rPr lang="sl-SI"/>
              <a:pPr>
                <a:defRPr/>
              </a:pPr>
              <a:t>19.11.2018</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A2B6A5A3-D5CA-49BF-ACB6-8EB1D07EBDAF}" type="slidenum">
              <a:rPr lang="sl-SI"/>
              <a:pPr>
                <a:defRPr/>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E88E713C-5976-4DC6-87DF-E2F38A7C699E}" type="datetime1">
              <a:rPr lang="sl-SI"/>
              <a:pPr>
                <a:defRPr/>
              </a:pPr>
              <a:t>19.11.2018</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5042F6B2-750C-454E-8EDA-428D9980B48E}" type="slidenum">
              <a:rPr lang="sl-SI"/>
              <a:pPr>
                <a:defRPr/>
              </a:pPr>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9460C247-AAE5-458B-A1CD-8424C4AF727E}" type="datetime1">
              <a:rPr lang="sl-SI"/>
              <a:pPr>
                <a:defRPr/>
              </a:pPr>
              <a:t>19.11.2018</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985FA2F6-86E3-49DC-AF99-43C5058C050F}" type="slidenum">
              <a:rPr lang="sl-SI"/>
              <a:pPr>
                <a:defRPr/>
              </a:pPr>
              <a:t>‹#›</a:t>
            </a:fld>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Ograda datuma 3"/>
          <p:cNvSpPr>
            <a:spLocks noGrp="1"/>
          </p:cNvSpPr>
          <p:nvPr>
            <p:ph type="dt" sz="half" idx="10"/>
          </p:nvPr>
        </p:nvSpPr>
        <p:spPr/>
        <p:txBody>
          <a:bodyPr/>
          <a:lstStyle>
            <a:lvl1pPr>
              <a:defRPr/>
            </a:lvl1pPr>
          </a:lstStyle>
          <a:p>
            <a:pPr>
              <a:defRPr/>
            </a:pPr>
            <a:fld id="{FE6EB146-9474-4651-A5AE-509D5AC17C42}" type="datetime1">
              <a:rPr lang="sl-SI"/>
              <a:pPr>
                <a:defRPr/>
              </a:pPr>
              <a:t>19.11.2018</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7862668E-1C7D-4E25-B2E5-FC3EB81CE3C2}" type="slidenum">
              <a:rPr lang="sl-SI"/>
              <a:pPr>
                <a:defRPr/>
              </a:pPr>
              <a:t>‹#›</a:t>
            </a:fld>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3"/>
          <p:cNvSpPr>
            <a:spLocks noGrp="1"/>
          </p:cNvSpPr>
          <p:nvPr>
            <p:ph type="dt" sz="half" idx="10"/>
          </p:nvPr>
        </p:nvSpPr>
        <p:spPr/>
        <p:txBody>
          <a:bodyPr/>
          <a:lstStyle>
            <a:lvl1pPr>
              <a:defRPr/>
            </a:lvl1pPr>
          </a:lstStyle>
          <a:p>
            <a:pPr>
              <a:defRPr/>
            </a:pPr>
            <a:fld id="{83AFF62F-B630-4862-8A98-4266B8A3ADDF}" type="datetime1">
              <a:rPr lang="sl-SI"/>
              <a:pPr>
                <a:defRPr/>
              </a:pPr>
              <a:t>19.11.2018</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A7E434B7-0A08-473B-A590-190CD8F0F952}" type="slidenum">
              <a:rPr lang="sl-SI"/>
              <a:pPr>
                <a:defRPr/>
              </a:pPr>
              <a:t>‹#›</a:t>
            </a:fld>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3"/>
          <p:cNvSpPr>
            <a:spLocks noGrp="1"/>
          </p:cNvSpPr>
          <p:nvPr>
            <p:ph type="dt" sz="half" idx="10"/>
          </p:nvPr>
        </p:nvSpPr>
        <p:spPr/>
        <p:txBody>
          <a:bodyPr/>
          <a:lstStyle>
            <a:lvl1pPr>
              <a:defRPr/>
            </a:lvl1pPr>
          </a:lstStyle>
          <a:p>
            <a:pPr>
              <a:defRPr/>
            </a:pPr>
            <a:fld id="{C8663A50-193B-4199-9F1F-04D6F6BBD356}" type="datetime1">
              <a:rPr lang="sl-SI"/>
              <a:pPr>
                <a:defRPr/>
              </a:pPr>
              <a:t>19.11.2018</a:t>
            </a:fld>
            <a:endParaRPr lang="sl-SI"/>
          </a:p>
        </p:txBody>
      </p:sp>
      <p:sp>
        <p:nvSpPr>
          <p:cNvPr id="8" name="Ograda noge 4"/>
          <p:cNvSpPr>
            <a:spLocks noGrp="1"/>
          </p:cNvSpPr>
          <p:nvPr>
            <p:ph type="ftr" sz="quarter" idx="11"/>
          </p:nvPr>
        </p:nvSpPr>
        <p:spPr/>
        <p:txBody>
          <a:bodyPr/>
          <a:lstStyle>
            <a:lvl1pPr>
              <a:defRPr/>
            </a:lvl1pPr>
          </a:lstStyle>
          <a:p>
            <a:pPr>
              <a:defRPr/>
            </a:pPr>
            <a:endParaRPr lang="sl-SI"/>
          </a:p>
        </p:txBody>
      </p:sp>
      <p:sp>
        <p:nvSpPr>
          <p:cNvPr id="9" name="Ograda številke diapozitiva 5"/>
          <p:cNvSpPr>
            <a:spLocks noGrp="1"/>
          </p:cNvSpPr>
          <p:nvPr>
            <p:ph type="sldNum" sz="quarter" idx="12"/>
          </p:nvPr>
        </p:nvSpPr>
        <p:spPr/>
        <p:txBody>
          <a:bodyPr/>
          <a:lstStyle>
            <a:lvl1pPr>
              <a:defRPr/>
            </a:lvl1pPr>
          </a:lstStyle>
          <a:p>
            <a:pPr>
              <a:defRPr/>
            </a:pPr>
            <a:fld id="{36B67B62-F817-4B03-BE69-4CF11BAE940F}" type="slidenum">
              <a:rPr lang="sl-SI"/>
              <a:pPr>
                <a:defRPr/>
              </a:pPr>
              <a:t>‹#›</a:t>
            </a:fld>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datuma 3"/>
          <p:cNvSpPr>
            <a:spLocks noGrp="1"/>
          </p:cNvSpPr>
          <p:nvPr>
            <p:ph type="dt" sz="half" idx="10"/>
          </p:nvPr>
        </p:nvSpPr>
        <p:spPr/>
        <p:txBody>
          <a:bodyPr/>
          <a:lstStyle>
            <a:lvl1pPr>
              <a:defRPr/>
            </a:lvl1pPr>
          </a:lstStyle>
          <a:p>
            <a:pPr>
              <a:defRPr/>
            </a:pPr>
            <a:fld id="{63901348-CC09-4F71-8A9D-3014DA6B7317}" type="datetime1">
              <a:rPr lang="sl-SI"/>
              <a:pPr>
                <a:defRPr/>
              </a:pPr>
              <a:t>19.11.2018</a:t>
            </a:fld>
            <a:endParaRPr lang="sl-SI"/>
          </a:p>
        </p:txBody>
      </p:sp>
      <p:sp>
        <p:nvSpPr>
          <p:cNvPr id="4" name="Ograda noge 4"/>
          <p:cNvSpPr>
            <a:spLocks noGrp="1"/>
          </p:cNvSpPr>
          <p:nvPr>
            <p:ph type="ftr" sz="quarter" idx="11"/>
          </p:nvPr>
        </p:nvSpPr>
        <p:spPr/>
        <p:txBody>
          <a:bodyPr/>
          <a:lstStyle>
            <a:lvl1pPr>
              <a:defRPr/>
            </a:lvl1pPr>
          </a:lstStyle>
          <a:p>
            <a:pPr>
              <a:defRPr/>
            </a:pPr>
            <a:endParaRPr lang="sl-SI"/>
          </a:p>
        </p:txBody>
      </p:sp>
      <p:sp>
        <p:nvSpPr>
          <p:cNvPr id="5" name="Ograda številke diapozitiva 5"/>
          <p:cNvSpPr>
            <a:spLocks noGrp="1"/>
          </p:cNvSpPr>
          <p:nvPr>
            <p:ph type="sldNum" sz="quarter" idx="12"/>
          </p:nvPr>
        </p:nvSpPr>
        <p:spPr/>
        <p:txBody>
          <a:bodyPr/>
          <a:lstStyle>
            <a:lvl1pPr>
              <a:defRPr/>
            </a:lvl1pPr>
          </a:lstStyle>
          <a:p>
            <a:pPr>
              <a:defRPr/>
            </a:pPr>
            <a:fld id="{0F2E2D98-00F4-434A-B155-FB397A80B963}" type="slidenum">
              <a:rPr lang="sl-SI"/>
              <a:pPr>
                <a:defRPr/>
              </a:pPr>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3"/>
          <p:cNvSpPr>
            <a:spLocks noGrp="1"/>
          </p:cNvSpPr>
          <p:nvPr>
            <p:ph type="dt" sz="half" idx="10"/>
          </p:nvPr>
        </p:nvSpPr>
        <p:spPr/>
        <p:txBody>
          <a:bodyPr/>
          <a:lstStyle>
            <a:lvl1pPr>
              <a:defRPr/>
            </a:lvl1pPr>
          </a:lstStyle>
          <a:p>
            <a:pPr>
              <a:defRPr/>
            </a:pPr>
            <a:fld id="{F1D5EF1B-88ED-4736-8623-60862203C92E}" type="datetime1">
              <a:rPr lang="sl-SI"/>
              <a:pPr>
                <a:defRPr/>
              </a:pPr>
              <a:t>19.11.2018</a:t>
            </a:fld>
            <a:endParaRPr lang="sl-SI"/>
          </a:p>
        </p:txBody>
      </p:sp>
      <p:sp>
        <p:nvSpPr>
          <p:cNvPr id="3" name="Ograda noge 4"/>
          <p:cNvSpPr>
            <a:spLocks noGrp="1"/>
          </p:cNvSpPr>
          <p:nvPr>
            <p:ph type="ftr" sz="quarter" idx="11"/>
          </p:nvPr>
        </p:nvSpPr>
        <p:spPr/>
        <p:txBody>
          <a:bodyPr/>
          <a:lstStyle>
            <a:lvl1pPr>
              <a:defRPr/>
            </a:lvl1pPr>
          </a:lstStyle>
          <a:p>
            <a:pPr>
              <a:defRPr/>
            </a:pPr>
            <a:endParaRPr lang="sl-SI"/>
          </a:p>
        </p:txBody>
      </p:sp>
      <p:sp>
        <p:nvSpPr>
          <p:cNvPr id="4" name="Ograda številke diapozitiva 5"/>
          <p:cNvSpPr>
            <a:spLocks noGrp="1"/>
          </p:cNvSpPr>
          <p:nvPr>
            <p:ph type="sldNum" sz="quarter" idx="12"/>
          </p:nvPr>
        </p:nvSpPr>
        <p:spPr/>
        <p:txBody>
          <a:bodyPr/>
          <a:lstStyle>
            <a:lvl1pPr>
              <a:defRPr/>
            </a:lvl1pPr>
          </a:lstStyle>
          <a:p>
            <a:pPr>
              <a:defRPr/>
            </a:pPr>
            <a:fld id="{B36E5FB7-C2A8-44EC-B975-D039A8684EFC}" type="slidenum">
              <a:rPr lang="sl-SI"/>
              <a:pPr>
                <a:defRPr/>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3"/>
          <p:cNvSpPr>
            <a:spLocks noGrp="1"/>
          </p:cNvSpPr>
          <p:nvPr>
            <p:ph type="dt" sz="half" idx="10"/>
          </p:nvPr>
        </p:nvSpPr>
        <p:spPr/>
        <p:txBody>
          <a:bodyPr/>
          <a:lstStyle>
            <a:lvl1pPr>
              <a:defRPr/>
            </a:lvl1pPr>
          </a:lstStyle>
          <a:p>
            <a:pPr>
              <a:defRPr/>
            </a:pPr>
            <a:fld id="{2D63DA19-577D-43DF-A046-264CE7BDD397}" type="datetime1">
              <a:rPr lang="sl-SI"/>
              <a:pPr>
                <a:defRPr/>
              </a:pPr>
              <a:t>19.11.2018</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3DEC9727-EAAD-4143-83EE-5C964F5E3D31}" type="slidenum">
              <a:rPr lang="sl-SI"/>
              <a:pPr>
                <a:defRPr/>
              </a:pPr>
              <a:t>‹#›</a:t>
            </a:fld>
            <a:endParaRPr lang="sl-S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l-SI" noProof="0" smtClean="0"/>
              <a:t>Kliknite ikono, če želite dodati sliko</a:t>
            </a:r>
            <a:endParaRPr lang="sl-SI" noProof="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3"/>
          <p:cNvSpPr>
            <a:spLocks noGrp="1"/>
          </p:cNvSpPr>
          <p:nvPr>
            <p:ph type="dt" sz="half" idx="10"/>
          </p:nvPr>
        </p:nvSpPr>
        <p:spPr/>
        <p:txBody>
          <a:bodyPr/>
          <a:lstStyle>
            <a:lvl1pPr>
              <a:defRPr/>
            </a:lvl1pPr>
          </a:lstStyle>
          <a:p>
            <a:pPr>
              <a:defRPr/>
            </a:pPr>
            <a:fld id="{4512F1BA-D58B-486A-BD1E-527367274D71}" type="datetime1">
              <a:rPr lang="sl-SI"/>
              <a:pPr>
                <a:defRPr/>
              </a:pPr>
              <a:t>19.11.2018</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DF76F33F-BD4F-4606-822E-97A5B31EC43E}" type="slidenum">
              <a:rPr lang="sl-SI"/>
              <a:pPr>
                <a:defRPr/>
              </a:pPr>
              <a:t>‹#›</a:t>
            </a:fld>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Ograda naslova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l-SI" smtClean="0"/>
              <a:t>Kliknite, če želite urediti slog naslova matrice</a:t>
            </a:r>
          </a:p>
        </p:txBody>
      </p:sp>
      <p:sp>
        <p:nvSpPr>
          <p:cNvPr id="1027" name="Ograda besedila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1655B71D-DA44-4AC1-98BA-9A1E05664201}" type="datetime1">
              <a:rPr lang="sl-SI"/>
              <a:pPr>
                <a:defRPr/>
              </a:pPr>
              <a:t>19.11.2018</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D7A1145C-82E6-4172-A0DF-8A78BD81D9C1}" type="slidenum">
              <a:rPr lang="sl-SI"/>
              <a:pPr>
                <a:defRPr/>
              </a:pPr>
              <a:t>‹#›</a:t>
            </a:fld>
            <a:endParaRPr lang="sl-S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sodo.si/za-dobavitelje/obrazci-perun-eis"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www.sodo.si/za-dobavitelje/obrazci-perun-eis"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sodo.si/za-dobavitelje/obrazci-perun-eis" TargetMode="Externa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www.sodo.si/za-dobavitelje/obrazci-perun-eis" TargetMode="Externa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sodo.si/za-dobavitelje/obrazci-perun-eis" TargetMode="Externa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Naslov 1"/>
          <p:cNvSpPr>
            <a:spLocks noGrp="1"/>
          </p:cNvSpPr>
          <p:nvPr>
            <p:ph type="ctrTitle"/>
          </p:nvPr>
        </p:nvSpPr>
        <p:spPr>
          <a:xfrm>
            <a:off x="681967" y="972019"/>
            <a:ext cx="7772400" cy="2334121"/>
          </a:xfrm>
        </p:spPr>
        <p:txBody>
          <a:bodyPr/>
          <a:lstStyle/>
          <a:p>
            <a:r>
              <a:rPr lang="sl-SI" sz="3200" b="1" dirty="0" smtClean="0">
                <a:solidFill>
                  <a:schemeClr val="tx1">
                    <a:lumMod val="50000"/>
                    <a:lumOff val="50000"/>
                  </a:schemeClr>
                </a:solidFill>
                <a:latin typeface="Tahoma" pitchFamily="34" charset="0"/>
                <a:cs typeface="Tahoma" pitchFamily="34" charset="0"/>
              </a:rPr>
              <a:t>Nov </a:t>
            </a:r>
            <a:r>
              <a:rPr lang="sl-SI" sz="3200" b="1" dirty="0" err="1" smtClean="0">
                <a:solidFill>
                  <a:schemeClr val="tx1">
                    <a:lumMod val="50000"/>
                    <a:lumOff val="50000"/>
                  </a:schemeClr>
                </a:solidFill>
                <a:latin typeface="Tahoma" pitchFamily="34" charset="0"/>
                <a:cs typeface="Tahoma" pitchFamily="34" charset="0"/>
              </a:rPr>
              <a:t>omrežninski</a:t>
            </a:r>
            <a:r>
              <a:rPr lang="sl-SI" sz="3200" b="1" dirty="0" smtClean="0">
                <a:solidFill>
                  <a:schemeClr val="tx1">
                    <a:lumMod val="50000"/>
                    <a:lumOff val="50000"/>
                  </a:schemeClr>
                </a:solidFill>
                <a:latin typeface="Tahoma" pitchFamily="34" charset="0"/>
                <a:cs typeface="Tahoma" pitchFamily="34" charset="0"/>
              </a:rPr>
              <a:t> akt</a:t>
            </a:r>
            <a:endParaRPr lang="sl-SI" sz="3200" b="1" dirty="0">
              <a:solidFill>
                <a:srgbClr val="002060"/>
              </a:solidFill>
            </a:endParaRPr>
          </a:p>
        </p:txBody>
      </p:sp>
      <p:sp>
        <p:nvSpPr>
          <p:cNvPr id="2054" name="Podnaslov 2"/>
          <p:cNvSpPr>
            <a:spLocks noGrp="1"/>
          </p:cNvSpPr>
          <p:nvPr>
            <p:ph type="subTitle" idx="1"/>
          </p:nvPr>
        </p:nvSpPr>
        <p:spPr>
          <a:xfrm>
            <a:off x="1331640" y="2756520"/>
            <a:ext cx="6343650" cy="1752600"/>
          </a:xfrm>
        </p:spPr>
        <p:txBody>
          <a:bodyPr/>
          <a:lstStyle/>
          <a:p>
            <a:pPr eaLnBrk="1" hangingPunct="1">
              <a:lnSpc>
                <a:spcPct val="80000"/>
              </a:lnSpc>
            </a:pPr>
            <a:r>
              <a:rPr lang="sl-SI" sz="1100" dirty="0" smtClean="0">
                <a:solidFill>
                  <a:srgbClr val="17375E"/>
                </a:solidFill>
              </a:rPr>
              <a:t> </a:t>
            </a:r>
            <a:endParaRPr lang="sl-SI" sz="2000" dirty="0" smtClean="0">
              <a:solidFill>
                <a:srgbClr val="002060"/>
              </a:solidFill>
              <a:latin typeface="Tahoma" pitchFamily="34" charset="0"/>
              <a:cs typeface="Tahoma" pitchFamily="34" charset="0"/>
            </a:endParaRPr>
          </a:p>
          <a:p>
            <a:pPr>
              <a:lnSpc>
                <a:spcPct val="80000"/>
              </a:lnSpc>
            </a:pPr>
            <a:endParaRPr lang="sl-SI" sz="2000" dirty="0" smtClean="0">
              <a:solidFill>
                <a:schemeClr val="tx1">
                  <a:lumMod val="50000"/>
                  <a:lumOff val="50000"/>
                </a:schemeClr>
              </a:solidFill>
              <a:latin typeface="Tahoma" pitchFamily="34" charset="0"/>
              <a:cs typeface="Tahoma" pitchFamily="34" charset="0"/>
            </a:endParaRPr>
          </a:p>
          <a:p>
            <a:pPr>
              <a:lnSpc>
                <a:spcPct val="80000"/>
              </a:lnSpc>
            </a:pPr>
            <a:endParaRPr lang="sl-SI" sz="2000" dirty="0" smtClean="0">
              <a:solidFill>
                <a:schemeClr val="tx1">
                  <a:lumMod val="50000"/>
                  <a:lumOff val="50000"/>
                </a:schemeClr>
              </a:solidFill>
              <a:latin typeface="Tahoma" pitchFamily="34" charset="0"/>
              <a:cs typeface="Tahoma" pitchFamily="34" charset="0"/>
            </a:endParaRPr>
          </a:p>
          <a:p>
            <a:pPr>
              <a:lnSpc>
                <a:spcPct val="80000"/>
              </a:lnSpc>
            </a:pPr>
            <a:r>
              <a:rPr lang="sl-SI" sz="2000" dirty="0" smtClean="0">
                <a:solidFill>
                  <a:schemeClr val="tx1">
                    <a:lumMod val="50000"/>
                    <a:lumOff val="50000"/>
                  </a:schemeClr>
                </a:solidFill>
                <a:latin typeface="Tahoma" pitchFamily="34" charset="0"/>
                <a:cs typeface="Tahoma" pitchFamily="34" charset="0"/>
              </a:rPr>
              <a:t>Maribor, 19. november 2018      </a:t>
            </a:r>
          </a:p>
          <a:p>
            <a:pPr eaLnBrk="1" hangingPunct="1">
              <a:lnSpc>
                <a:spcPct val="80000"/>
              </a:lnSpc>
            </a:pPr>
            <a:endParaRPr lang="sl-SI" sz="1800" b="1" dirty="0" smtClean="0">
              <a:solidFill>
                <a:srgbClr val="002060"/>
              </a:solidFill>
              <a:latin typeface="Tahoma" pitchFamily="34" charset="0"/>
              <a:cs typeface="Tahoma" pitchFamily="34" charset="0"/>
            </a:endParaRPr>
          </a:p>
        </p:txBody>
      </p:sp>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5" y="4517829"/>
            <a:ext cx="9151665" cy="2356264"/>
          </a:xfrm>
          <a:prstGeom prst="rect">
            <a:avLst/>
          </a:prstGeom>
        </p:spPr>
      </p:pic>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1"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143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1187624" y="764704"/>
            <a:ext cx="6552728" cy="1368152"/>
          </a:xfrm>
        </p:spPr>
        <p:txBody>
          <a:bodyPr/>
          <a:lstStyle/>
          <a:p>
            <a:pPr marL="0" indent="0">
              <a:lnSpc>
                <a:spcPct val="120000"/>
              </a:lnSpc>
            </a:pPr>
            <a:r>
              <a:rPr lang="sl-SI" sz="2400" b="1" dirty="0" smtClean="0">
                <a:solidFill>
                  <a:schemeClr val="tx1">
                    <a:lumMod val="50000"/>
                    <a:lumOff val="50000"/>
                  </a:schemeClr>
                </a:solidFill>
                <a:latin typeface="Tahoma" pitchFamily="34" charset="0"/>
                <a:cs typeface="Tahoma" pitchFamily="34" charset="0"/>
              </a:rPr>
              <a:t>Nov </a:t>
            </a:r>
            <a:r>
              <a:rPr lang="sl-SI" sz="2400" b="1" dirty="0" err="1" smtClean="0">
                <a:solidFill>
                  <a:schemeClr val="tx1">
                    <a:lumMod val="50000"/>
                    <a:lumOff val="50000"/>
                  </a:schemeClr>
                </a:solidFill>
                <a:latin typeface="Tahoma" pitchFamily="34" charset="0"/>
                <a:cs typeface="Tahoma" pitchFamily="34" charset="0"/>
              </a:rPr>
              <a:t>omrežninski</a:t>
            </a:r>
            <a:r>
              <a:rPr lang="sl-SI" sz="2400" b="1" dirty="0" smtClean="0">
                <a:solidFill>
                  <a:schemeClr val="tx1">
                    <a:lumMod val="50000"/>
                    <a:lumOff val="50000"/>
                  </a:schemeClr>
                </a:solidFill>
                <a:latin typeface="Tahoma" pitchFamily="34" charset="0"/>
                <a:cs typeface="Tahoma" pitchFamily="34" charset="0"/>
              </a:rPr>
              <a:t> akt</a:t>
            </a:r>
            <a:endParaRPr lang="sl-SI" sz="24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077" name="Ograda datuma 6"/>
          <p:cNvSpPr>
            <a:spLocks noGrp="1"/>
          </p:cNvSpPr>
          <p:nvPr>
            <p:ph type="dt" sz="half" idx="10"/>
          </p:nvPr>
        </p:nvSpPr>
        <p:spPr bwMode="auto">
          <a:xfrm>
            <a:off x="0" y="6309320"/>
            <a:ext cx="2133600" cy="365125"/>
          </a:xfrm>
          <a:noFill/>
          <a:ln>
            <a:miter lim="800000"/>
            <a:headEnd/>
            <a:tailEnd/>
          </a:ln>
        </p:spPr>
        <p:txBody>
          <a:bodyPr/>
          <a:lstStyle/>
          <a:p>
            <a:r>
              <a:rPr lang="sl-SI" dirty="0" smtClean="0">
                <a:solidFill>
                  <a:srgbClr val="002060"/>
                </a:solidFill>
              </a:rPr>
              <a:t>19. 11. 2018</a:t>
            </a:r>
          </a:p>
        </p:txBody>
      </p:sp>
      <p:sp>
        <p:nvSpPr>
          <p:cNvPr id="3078" name="Ograda številke diapozitiva 7"/>
          <p:cNvSpPr>
            <a:spLocks noGrp="1"/>
          </p:cNvSpPr>
          <p:nvPr>
            <p:ph type="sldNum" sz="quarter" idx="12"/>
          </p:nvPr>
        </p:nvSpPr>
        <p:spPr bwMode="auto">
          <a:noFill/>
          <a:ln>
            <a:miter lim="800000"/>
            <a:headEnd/>
            <a:tailEnd/>
          </a:ln>
        </p:spPr>
        <p:txBody>
          <a:bodyPr/>
          <a:lstStyle/>
          <a:p>
            <a:fld id="{A53A45D5-4B69-445D-B0BB-4A8FA9D20DD2}" type="slidenum">
              <a:rPr lang="sl-SI" smtClean="0"/>
              <a:pPr/>
              <a:t>2</a:t>
            </a:fld>
            <a:endParaRPr lang="sl-SI" dirty="0" smtClean="0"/>
          </a:p>
        </p:txBody>
      </p:sp>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idx="1"/>
          </p:nvPr>
        </p:nvSpPr>
        <p:spPr>
          <a:xfrm>
            <a:off x="755576" y="2060848"/>
            <a:ext cx="7200800" cy="3888432"/>
          </a:xfrm>
        </p:spPr>
        <p:txBody>
          <a:bodyPr/>
          <a:lstStyle/>
          <a:p>
            <a:pPr marL="457200" lvl="1" indent="0" algn="just">
              <a:spcBef>
                <a:spcPts val="0"/>
              </a:spcBef>
              <a:buNone/>
            </a:pPr>
            <a:r>
              <a:rPr lang="sl-SI" sz="1600" dirty="0" smtClean="0"/>
              <a:t>Nov Akt o metodologiji za določitev regulativnega okvira in metodologiji za obračunavanje </a:t>
            </a:r>
            <a:r>
              <a:rPr lang="sl-SI" sz="1600" dirty="0"/>
              <a:t>o</a:t>
            </a:r>
            <a:r>
              <a:rPr lang="sl-SI" sz="1600" dirty="0" smtClean="0"/>
              <a:t>mrežnine za </a:t>
            </a:r>
            <a:r>
              <a:rPr lang="sl-SI" sz="1600" dirty="0" err="1" smtClean="0"/>
              <a:t>elektrooperaterje</a:t>
            </a:r>
            <a:r>
              <a:rPr lang="sl-SI" sz="1600" dirty="0" smtClean="0"/>
              <a:t> (v nadaljevanju: </a:t>
            </a:r>
            <a:r>
              <a:rPr lang="sl-SI" sz="1600" dirty="0" err="1" smtClean="0"/>
              <a:t>omrežninski</a:t>
            </a:r>
            <a:r>
              <a:rPr lang="sl-SI" sz="1600" dirty="0" smtClean="0"/>
              <a:t> akt) zahteva določene prilagoditve informacijske podpore.</a:t>
            </a:r>
          </a:p>
          <a:p>
            <a:pPr marL="457200" lvl="1" indent="0" algn="just">
              <a:spcBef>
                <a:spcPts val="0"/>
              </a:spcBef>
              <a:buNone/>
            </a:pPr>
            <a:endParaRPr lang="sl-SI" sz="1600" dirty="0"/>
          </a:p>
          <a:p>
            <a:pPr marL="457200" lvl="1" indent="0" algn="just">
              <a:spcBef>
                <a:spcPts val="0"/>
              </a:spcBef>
              <a:buNone/>
            </a:pPr>
            <a:r>
              <a:rPr lang="sl-SI" sz="1600" dirty="0" smtClean="0"/>
              <a:t>V skladu s </a:t>
            </a:r>
            <a:r>
              <a:rPr lang="sl-SI" sz="1600" dirty="0"/>
              <a:t>131. </a:t>
            </a:r>
            <a:r>
              <a:rPr lang="sl-SI" sz="1600" dirty="0" smtClean="0"/>
              <a:t>členom se spremenijo šifre in nazivi tarifnih skupin za obračunavanje omrežnine. </a:t>
            </a:r>
          </a:p>
          <a:p>
            <a:pPr marL="457200" lvl="1" indent="0" algn="just">
              <a:spcBef>
                <a:spcPts val="0"/>
              </a:spcBef>
              <a:buNone/>
            </a:pPr>
            <a:endParaRPr lang="sl-SI" sz="1600" dirty="0"/>
          </a:p>
          <a:p>
            <a:pPr marL="457200" lvl="1" indent="0" algn="just">
              <a:spcBef>
                <a:spcPts val="0"/>
              </a:spcBef>
              <a:buNone/>
            </a:pPr>
            <a:r>
              <a:rPr lang="sl-SI" sz="1600" dirty="0" smtClean="0"/>
              <a:t>Ukinjajo se sezone, zato boste v procesu izmenjave obračunskih podatkov priloga a za obračunsko obdobje od januarja 2019 prejeli nove šifre za tarifne skupine za omrežnino. Obstoječe tarifne skupine za omrežnino se zaradi izvajanja popravkov za obdobje pred 1. 1. 2019 ne bodo ukinile.</a:t>
            </a:r>
          </a:p>
          <a:p>
            <a:pPr marL="457200" lvl="1" indent="0" algn="just">
              <a:spcBef>
                <a:spcPts val="0"/>
              </a:spcBef>
              <a:buNone/>
            </a:pPr>
            <a:endParaRPr lang="sl-SI" sz="1600" dirty="0"/>
          </a:p>
          <a:p>
            <a:pPr marL="457200" lvl="1" indent="0" algn="just">
              <a:spcBef>
                <a:spcPts val="0"/>
              </a:spcBef>
              <a:buNone/>
            </a:pPr>
            <a:r>
              <a:rPr lang="sl-SI" sz="1600" dirty="0" smtClean="0"/>
              <a:t>Z novim aktom se v skladu s 131. členom ukinja tudi pozicija cenika KT.</a:t>
            </a:r>
            <a:endParaRPr lang="sl-SI" sz="1600" dirty="0"/>
          </a:p>
          <a:p>
            <a:pPr marL="457200" lvl="1" indent="0" algn="just">
              <a:spcBef>
                <a:spcPts val="0"/>
              </a:spcBef>
              <a:buNone/>
            </a:pPr>
            <a:endParaRPr lang="sl-SI" sz="1600" dirty="0" smtClean="0"/>
          </a:p>
          <a:p>
            <a:pPr marL="457200" lvl="1" indent="0" algn="just">
              <a:spcBef>
                <a:spcPts val="0"/>
              </a:spcBef>
              <a:buNone/>
            </a:pPr>
            <a:endParaRPr lang="sl-SI" sz="1600" dirty="0"/>
          </a:p>
          <a:p>
            <a:pPr marL="457200" lvl="1" indent="0" algn="just">
              <a:spcBef>
                <a:spcPts val="0"/>
              </a:spcBef>
              <a:buNone/>
            </a:pPr>
            <a:endParaRPr lang="sl-SI" sz="1600" dirty="0" smtClean="0"/>
          </a:p>
          <a:p>
            <a:pPr marL="0" indent="0" algn="just">
              <a:buNone/>
            </a:pPr>
            <a:endParaRPr lang="sl-SI" sz="2000" dirty="0" smtClean="0"/>
          </a:p>
          <a:p>
            <a:pPr marL="0" indent="0" algn="just">
              <a:buNone/>
            </a:pPr>
            <a:endParaRPr lang="sl-SI" sz="2000" dirty="0"/>
          </a:p>
          <a:p>
            <a:pPr marL="0" indent="0" algn="just">
              <a:buNone/>
            </a:pPr>
            <a:endParaRPr lang="sl-SI" sz="2000" dirty="0" smtClean="0">
              <a:hlinkClick r:id="rId5"/>
            </a:endParaRPr>
          </a:p>
          <a:p>
            <a:pPr marL="0" indent="0" algn="just">
              <a:buNone/>
            </a:pPr>
            <a:endParaRPr lang="sl-SI" sz="2000" dirty="0"/>
          </a:p>
          <a:p>
            <a:pPr marL="0" indent="0" algn="just">
              <a:buNone/>
            </a:pPr>
            <a:endParaRPr lang="sl-SI" sz="3600" dirty="0" smtClean="0"/>
          </a:p>
        </p:txBody>
      </p:sp>
    </p:spTree>
    <p:extLst>
      <p:ext uri="{BB962C8B-B14F-4D97-AF65-F5344CB8AC3E}">
        <p14:creationId xmlns:p14="http://schemas.microsoft.com/office/powerpoint/2010/main" val="200572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1187624" y="764704"/>
            <a:ext cx="6552728" cy="1368152"/>
          </a:xfrm>
        </p:spPr>
        <p:txBody>
          <a:bodyPr/>
          <a:lstStyle/>
          <a:p>
            <a:pPr marL="0" indent="0">
              <a:lnSpc>
                <a:spcPct val="120000"/>
              </a:lnSpc>
            </a:pPr>
            <a:r>
              <a:rPr lang="sl-SI" sz="2400" b="1" dirty="0" smtClean="0">
                <a:solidFill>
                  <a:schemeClr val="tx1">
                    <a:lumMod val="50000"/>
                    <a:lumOff val="50000"/>
                  </a:schemeClr>
                </a:solidFill>
                <a:latin typeface="Tahoma" pitchFamily="34" charset="0"/>
                <a:cs typeface="Tahoma" pitchFamily="34" charset="0"/>
              </a:rPr>
              <a:t>Nov </a:t>
            </a:r>
            <a:r>
              <a:rPr lang="sl-SI" sz="2400" b="1" dirty="0" err="1">
                <a:solidFill>
                  <a:schemeClr val="tx1">
                    <a:lumMod val="50000"/>
                    <a:lumOff val="50000"/>
                  </a:schemeClr>
                </a:solidFill>
                <a:latin typeface="Tahoma" pitchFamily="34" charset="0"/>
                <a:cs typeface="Tahoma" pitchFamily="34" charset="0"/>
              </a:rPr>
              <a:t>omrežninski</a:t>
            </a:r>
            <a:r>
              <a:rPr lang="sl-SI" sz="2400" b="1" dirty="0">
                <a:solidFill>
                  <a:schemeClr val="tx1">
                    <a:lumMod val="50000"/>
                    <a:lumOff val="50000"/>
                  </a:schemeClr>
                </a:solidFill>
                <a:latin typeface="Tahoma" pitchFamily="34" charset="0"/>
                <a:cs typeface="Tahoma" pitchFamily="34" charset="0"/>
              </a:rPr>
              <a:t> akt</a:t>
            </a:r>
            <a:endParaRPr lang="sl-SI" sz="24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077" name="Ograda datuma 6"/>
          <p:cNvSpPr>
            <a:spLocks noGrp="1"/>
          </p:cNvSpPr>
          <p:nvPr>
            <p:ph type="dt" sz="half" idx="10"/>
          </p:nvPr>
        </p:nvSpPr>
        <p:spPr bwMode="auto">
          <a:xfrm>
            <a:off x="0" y="6309320"/>
            <a:ext cx="2133600" cy="365125"/>
          </a:xfrm>
          <a:noFill/>
          <a:ln>
            <a:miter lim="800000"/>
            <a:headEnd/>
            <a:tailEnd/>
          </a:ln>
        </p:spPr>
        <p:txBody>
          <a:bodyPr/>
          <a:lstStyle/>
          <a:p>
            <a:r>
              <a:rPr lang="sl-SI" dirty="0" smtClean="0">
                <a:solidFill>
                  <a:srgbClr val="002060"/>
                </a:solidFill>
              </a:rPr>
              <a:t>19. 11. 2018</a:t>
            </a:r>
          </a:p>
        </p:txBody>
      </p:sp>
      <p:sp>
        <p:nvSpPr>
          <p:cNvPr id="3078" name="Ograda številke diapozitiva 7"/>
          <p:cNvSpPr>
            <a:spLocks noGrp="1"/>
          </p:cNvSpPr>
          <p:nvPr>
            <p:ph type="sldNum" sz="quarter" idx="12"/>
          </p:nvPr>
        </p:nvSpPr>
        <p:spPr bwMode="auto">
          <a:noFill/>
          <a:ln>
            <a:miter lim="800000"/>
            <a:headEnd/>
            <a:tailEnd/>
          </a:ln>
        </p:spPr>
        <p:txBody>
          <a:bodyPr/>
          <a:lstStyle/>
          <a:p>
            <a:fld id="{A53A45D5-4B69-445D-B0BB-4A8FA9D20DD2}" type="slidenum">
              <a:rPr lang="sl-SI" smtClean="0"/>
              <a:pPr/>
              <a:t>3</a:t>
            </a:fld>
            <a:endParaRPr lang="sl-SI" dirty="0" smtClean="0"/>
          </a:p>
        </p:txBody>
      </p:sp>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idx="1"/>
          </p:nvPr>
        </p:nvSpPr>
        <p:spPr>
          <a:xfrm>
            <a:off x="827584" y="1916832"/>
            <a:ext cx="8136904" cy="4320480"/>
          </a:xfrm>
        </p:spPr>
        <p:txBody>
          <a:bodyPr/>
          <a:lstStyle/>
          <a:p>
            <a:pPr marL="457200" lvl="1" indent="0">
              <a:spcBef>
                <a:spcPts val="0"/>
              </a:spcBef>
              <a:buNone/>
            </a:pPr>
            <a:endParaRPr lang="sl-SI" sz="1600" dirty="0" smtClean="0"/>
          </a:p>
          <a:p>
            <a:pPr marL="457200" lvl="1" indent="0">
              <a:spcBef>
                <a:spcPts val="0"/>
              </a:spcBef>
              <a:buNone/>
            </a:pPr>
            <a:endParaRPr lang="sl-SI" sz="1600" dirty="0" smtClean="0"/>
          </a:p>
          <a:p>
            <a:pPr marL="457200" lvl="1" indent="0">
              <a:spcBef>
                <a:spcPts val="0"/>
              </a:spcBef>
              <a:buNone/>
            </a:pPr>
            <a:endParaRPr lang="sl-SI" sz="1600" dirty="0" smtClean="0"/>
          </a:p>
          <a:p>
            <a:pPr marL="457200" lvl="1" indent="0">
              <a:spcBef>
                <a:spcPts val="0"/>
              </a:spcBef>
              <a:buNone/>
            </a:pPr>
            <a:endParaRPr lang="sl-SI" sz="1600" dirty="0" smtClean="0"/>
          </a:p>
          <a:p>
            <a:pPr marL="0" indent="0">
              <a:buNone/>
            </a:pPr>
            <a:endParaRPr lang="sl-SI" sz="2000" dirty="0" smtClean="0"/>
          </a:p>
          <a:p>
            <a:pPr marL="0" indent="0">
              <a:buNone/>
            </a:pPr>
            <a:endParaRPr lang="sl-SI" sz="2000" dirty="0"/>
          </a:p>
          <a:p>
            <a:pPr marL="0" indent="0">
              <a:buNone/>
            </a:pPr>
            <a:endParaRPr lang="sl-SI" sz="2000" dirty="0" smtClean="0">
              <a:hlinkClick r:id="rId5"/>
            </a:endParaRPr>
          </a:p>
          <a:p>
            <a:pPr marL="0" indent="0">
              <a:buNone/>
            </a:pPr>
            <a:endParaRPr lang="sl-SI" sz="2000" dirty="0"/>
          </a:p>
          <a:p>
            <a:pPr marL="0" indent="0">
              <a:buNone/>
            </a:pPr>
            <a:endParaRPr lang="sl-SI" sz="3600" dirty="0" smtClean="0"/>
          </a:p>
        </p:txBody>
      </p:sp>
      <p:pic>
        <p:nvPicPr>
          <p:cNvPr id="11" name="Slika 10"/>
          <p:cNvPicPr>
            <a:picLocks noChangeAspect="1"/>
          </p:cNvPicPr>
          <p:nvPr/>
        </p:nvPicPr>
        <p:blipFill>
          <a:blip r:embed="rId6"/>
          <a:stretch>
            <a:fillRect/>
          </a:stretch>
        </p:blipFill>
        <p:spPr>
          <a:xfrm>
            <a:off x="1403648" y="2060848"/>
            <a:ext cx="6456011" cy="4248472"/>
          </a:xfrm>
          <a:prstGeom prst="rect">
            <a:avLst/>
          </a:prstGeom>
        </p:spPr>
      </p:pic>
    </p:spTree>
    <p:extLst>
      <p:ext uri="{BB962C8B-B14F-4D97-AF65-F5344CB8AC3E}">
        <p14:creationId xmlns:p14="http://schemas.microsoft.com/office/powerpoint/2010/main" val="1786555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1187624" y="764704"/>
            <a:ext cx="6552728" cy="1368152"/>
          </a:xfrm>
        </p:spPr>
        <p:txBody>
          <a:bodyPr/>
          <a:lstStyle/>
          <a:p>
            <a:pPr marL="0" indent="0">
              <a:lnSpc>
                <a:spcPct val="120000"/>
              </a:lnSpc>
            </a:pPr>
            <a:r>
              <a:rPr lang="sl-SI" sz="2400" b="1" dirty="0" smtClean="0">
                <a:solidFill>
                  <a:schemeClr val="tx1">
                    <a:lumMod val="50000"/>
                    <a:lumOff val="50000"/>
                  </a:schemeClr>
                </a:solidFill>
                <a:latin typeface="Tahoma" pitchFamily="34" charset="0"/>
                <a:cs typeface="Tahoma" pitchFamily="34" charset="0"/>
              </a:rPr>
              <a:t>Nov </a:t>
            </a:r>
            <a:r>
              <a:rPr lang="sl-SI" sz="2400" b="1" dirty="0" err="1">
                <a:solidFill>
                  <a:schemeClr val="tx1">
                    <a:lumMod val="50000"/>
                    <a:lumOff val="50000"/>
                  </a:schemeClr>
                </a:solidFill>
                <a:latin typeface="Tahoma" pitchFamily="34" charset="0"/>
                <a:cs typeface="Tahoma" pitchFamily="34" charset="0"/>
              </a:rPr>
              <a:t>omrežninski</a:t>
            </a:r>
            <a:r>
              <a:rPr lang="sl-SI" sz="2400" b="1" dirty="0">
                <a:solidFill>
                  <a:schemeClr val="tx1">
                    <a:lumMod val="50000"/>
                    <a:lumOff val="50000"/>
                  </a:schemeClr>
                </a:solidFill>
                <a:latin typeface="Tahoma" pitchFamily="34" charset="0"/>
                <a:cs typeface="Tahoma" pitchFamily="34" charset="0"/>
              </a:rPr>
              <a:t> akt</a:t>
            </a:r>
            <a:endParaRPr lang="sl-SI" sz="24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077" name="Ograda datuma 6"/>
          <p:cNvSpPr>
            <a:spLocks noGrp="1"/>
          </p:cNvSpPr>
          <p:nvPr>
            <p:ph type="dt" sz="half" idx="10"/>
          </p:nvPr>
        </p:nvSpPr>
        <p:spPr bwMode="auto">
          <a:xfrm>
            <a:off x="0" y="6309320"/>
            <a:ext cx="2133600" cy="365125"/>
          </a:xfrm>
          <a:noFill/>
          <a:ln>
            <a:miter lim="800000"/>
            <a:headEnd/>
            <a:tailEnd/>
          </a:ln>
        </p:spPr>
        <p:txBody>
          <a:bodyPr/>
          <a:lstStyle/>
          <a:p>
            <a:r>
              <a:rPr lang="sl-SI" dirty="0" smtClean="0">
                <a:solidFill>
                  <a:srgbClr val="002060"/>
                </a:solidFill>
              </a:rPr>
              <a:t>19. 11. 2018</a:t>
            </a:r>
          </a:p>
        </p:txBody>
      </p:sp>
      <p:sp>
        <p:nvSpPr>
          <p:cNvPr id="3078" name="Ograda številke diapozitiva 7"/>
          <p:cNvSpPr>
            <a:spLocks noGrp="1"/>
          </p:cNvSpPr>
          <p:nvPr>
            <p:ph type="sldNum" sz="quarter" idx="12"/>
          </p:nvPr>
        </p:nvSpPr>
        <p:spPr bwMode="auto">
          <a:noFill/>
          <a:ln>
            <a:miter lim="800000"/>
            <a:headEnd/>
            <a:tailEnd/>
          </a:ln>
        </p:spPr>
        <p:txBody>
          <a:bodyPr/>
          <a:lstStyle/>
          <a:p>
            <a:fld id="{A53A45D5-4B69-445D-B0BB-4A8FA9D20DD2}" type="slidenum">
              <a:rPr lang="sl-SI" smtClean="0"/>
              <a:pPr/>
              <a:t>4</a:t>
            </a:fld>
            <a:endParaRPr lang="sl-SI" dirty="0" smtClean="0"/>
          </a:p>
        </p:txBody>
      </p:sp>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idx="1"/>
          </p:nvPr>
        </p:nvSpPr>
        <p:spPr>
          <a:xfrm>
            <a:off x="755576" y="1916832"/>
            <a:ext cx="8136904" cy="4320480"/>
          </a:xfrm>
        </p:spPr>
        <p:txBody>
          <a:bodyPr/>
          <a:lstStyle/>
          <a:p>
            <a:pPr marL="457200" lvl="1" indent="0">
              <a:spcBef>
                <a:spcPts val="0"/>
              </a:spcBef>
              <a:buNone/>
            </a:pPr>
            <a:endParaRPr lang="sl-SI" sz="1600" dirty="0" smtClean="0"/>
          </a:p>
          <a:p>
            <a:pPr marL="457200" lvl="1" indent="0">
              <a:spcBef>
                <a:spcPts val="0"/>
              </a:spcBef>
              <a:buNone/>
            </a:pPr>
            <a:r>
              <a:rPr lang="sl-SI" sz="1600" dirty="0" smtClean="0"/>
              <a:t>V ta namen </a:t>
            </a:r>
            <a:r>
              <a:rPr lang="sl-SI" sz="1600" dirty="0" smtClean="0"/>
              <a:t>je dopolnjen </a:t>
            </a:r>
            <a:r>
              <a:rPr lang="sl-SI" sz="1600" dirty="0" smtClean="0"/>
              <a:t>šifrant pozicije cenika, ki je na voljo na </a:t>
            </a:r>
            <a:r>
              <a:rPr lang="sl-SI" sz="1600" dirty="0"/>
              <a:t>portalu Perun  </a:t>
            </a:r>
            <a:r>
              <a:rPr lang="sl-SI" sz="1600" dirty="0" smtClean="0"/>
              <a:t>SifrantOdjemnaSkupina_v1.5.xml </a:t>
            </a:r>
          </a:p>
          <a:p>
            <a:pPr marL="457200" lvl="1" indent="0">
              <a:spcBef>
                <a:spcPts val="0"/>
              </a:spcBef>
              <a:buNone/>
            </a:pPr>
            <a:endParaRPr lang="sl-SI" sz="1600" dirty="0"/>
          </a:p>
          <a:p>
            <a:pPr marL="457200" lvl="1" indent="0">
              <a:spcBef>
                <a:spcPts val="0"/>
              </a:spcBef>
              <a:buNone/>
            </a:pPr>
            <a:r>
              <a:rPr lang="sl-SI" sz="1600" dirty="0" smtClean="0"/>
              <a:t>Nove dodane šifre tarifnih skupin za omrežnino:</a:t>
            </a:r>
          </a:p>
          <a:p>
            <a:pPr marL="457200" lvl="1" indent="0">
              <a:spcBef>
                <a:spcPts val="0"/>
              </a:spcBef>
              <a:buNone/>
            </a:pPr>
            <a:endParaRPr lang="sl-SI" sz="800" dirty="0" smtClean="0"/>
          </a:p>
          <a:p>
            <a:pPr marL="457200" lvl="1" indent="0">
              <a:spcBef>
                <a:spcPts val="0"/>
              </a:spcBef>
              <a:buNone/>
            </a:pPr>
            <a:r>
              <a:rPr lang="sl-SI" sz="1400" dirty="0" smtClean="0"/>
              <a:t>32 - odjem </a:t>
            </a:r>
            <a:r>
              <a:rPr lang="sl-SI" sz="1400" dirty="0"/>
              <a:t>na visoki napetosti, vrsta odjema T &gt;= 6000 ur</a:t>
            </a:r>
          </a:p>
          <a:p>
            <a:pPr marL="457200" lvl="1" indent="0">
              <a:spcBef>
                <a:spcPts val="0"/>
              </a:spcBef>
              <a:buNone/>
            </a:pPr>
            <a:r>
              <a:rPr lang="sl-SI" sz="1400" dirty="0" smtClean="0"/>
              <a:t>33 - odjem </a:t>
            </a:r>
            <a:r>
              <a:rPr lang="sl-SI" sz="1400" dirty="0"/>
              <a:t>na visoki napetosti, vrsta odjema 6000 &gt; T &gt;= 2500 ur</a:t>
            </a:r>
          </a:p>
          <a:p>
            <a:pPr marL="457200" lvl="1" indent="0">
              <a:spcBef>
                <a:spcPts val="0"/>
              </a:spcBef>
              <a:buNone/>
            </a:pPr>
            <a:r>
              <a:rPr lang="sl-SI" sz="1400" dirty="0" smtClean="0"/>
              <a:t>34 - odjem </a:t>
            </a:r>
            <a:r>
              <a:rPr lang="sl-SI" sz="1400" dirty="0"/>
              <a:t>na visoki napetosti, vrsta odjema T &lt; 2500 ur</a:t>
            </a:r>
          </a:p>
          <a:p>
            <a:pPr marL="457200" lvl="1" indent="0">
              <a:spcBef>
                <a:spcPts val="0"/>
              </a:spcBef>
              <a:buNone/>
            </a:pPr>
            <a:r>
              <a:rPr lang="sl-SI" sz="1400" dirty="0" smtClean="0"/>
              <a:t>35 - odjem </a:t>
            </a:r>
            <a:r>
              <a:rPr lang="sl-SI" sz="1400" dirty="0"/>
              <a:t>na srednji napetosti, način priključitve zbiralke SN, vrsta odjema T &gt;= 2500 ur</a:t>
            </a:r>
          </a:p>
          <a:p>
            <a:pPr marL="457200" lvl="1" indent="0">
              <a:spcBef>
                <a:spcPts val="0"/>
              </a:spcBef>
              <a:buNone/>
            </a:pPr>
            <a:r>
              <a:rPr lang="sl-SI" sz="1400" dirty="0" smtClean="0"/>
              <a:t>36 - odjem </a:t>
            </a:r>
            <a:r>
              <a:rPr lang="sl-SI" sz="1400" dirty="0"/>
              <a:t>na srednji napetosti, način priključitve zbiralke SN, vrsta odjema T &lt; 2500 ur</a:t>
            </a:r>
          </a:p>
          <a:p>
            <a:pPr marL="457200" lvl="1" indent="0">
              <a:spcBef>
                <a:spcPts val="0"/>
              </a:spcBef>
              <a:buNone/>
            </a:pPr>
            <a:r>
              <a:rPr lang="sl-SI" sz="1400" dirty="0" smtClean="0"/>
              <a:t>37 - odjem </a:t>
            </a:r>
            <a:r>
              <a:rPr lang="sl-SI" sz="1400" dirty="0"/>
              <a:t>na srednji napetosti, vrsta odjema T &gt;= 2500 ur</a:t>
            </a:r>
          </a:p>
          <a:p>
            <a:pPr marL="457200" lvl="1" indent="0">
              <a:spcBef>
                <a:spcPts val="0"/>
              </a:spcBef>
              <a:buNone/>
            </a:pPr>
            <a:r>
              <a:rPr lang="sl-SI" sz="1400" dirty="0" smtClean="0"/>
              <a:t>38 - odjem </a:t>
            </a:r>
            <a:r>
              <a:rPr lang="sl-SI" sz="1400" dirty="0"/>
              <a:t>na srednji napetosti, vrsta odjema T &lt; 2500 ur</a:t>
            </a:r>
          </a:p>
          <a:p>
            <a:pPr marL="457200" lvl="1" indent="0">
              <a:spcBef>
                <a:spcPts val="0"/>
              </a:spcBef>
              <a:buNone/>
            </a:pPr>
            <a:r>
              <a:rPr lang="sl-SI" sz="1400" dirty="0" smtClean="0"/>
              <a:t>39 - odjem </a:t>
            </a:r>
            <a:r>
              <a:rPr lang="sl-SI" sz="1400" dirty="0"/>
              <a:t>na nizki napetosti, način priključitve zbiralke NN, vrsta odjema T &gt;= 2500 ur</a:t>
            </a:r>
          </a:p>
          <a:p>
            <a:pPr marL="457200" lvl="1" indent="0">
              <a:spcBef>
                <a:spcPts val="0"/>
              </a:spcBef>
              <a:buNone/>
            </a:pPr>
            <a:r>
              <a:rPr lang="sl-SI" sz="1400" dirty="0" smtClean="0"/>
              <a:t>40 - odjem </a:t>
            </a:r>
            <a:r>
              <a:rPr lang="sl-SI" sz="1400" dirty="0"/>
              <a:t>na nizki napetosti, način priključitve zbiralke NN, vrsta odjema T &lt; 2500 ur</a:t>
            </a:r>
          </a:p>
          <a:p>
            <a:pPr marL="457200" lvl="1" indent="0">
              <a:spcBef>
                <a:spcPts val="0"/>
              </a:spcBef>
              <a:buNone/>
            </a:pPr>
            <a:r>
              <a:rPr lang="sl-SI" sz="1400" dirty="0" smtClean="0"/>
              <a:t>41 - odjem </a:t>
            </a:r>
            <a:r>
              <a:rPr lang="sl-SI" sz="1400" dirty="0"/>
              <a:t>na nizki napetosti, vrsta odjema T &gt;= 2500 ur</a:t>
            </a:r>
          </a:p>
          <a:p>
            <a:pPr marL="457200" lvl="1" indent="0">
              <a:spcBef>
                <a:spcPts val="0"/>
              </a:spcBef>
              <a:buNone/>
            </a:pPr>
            <a:r>
              <a:rPr lang="sl-SI" sz="1400" dirty="0" smtClean="0"/>
              <a:t>42 - odjem </a:t>
            </a:r>
            <a:r>
              <a:rPr lang="sl-SI" sz="1400" dirty="0"/>
              <a:t>na nizki napetosti, vrsta odjema T &lt; 2500 ur</a:t>
            </a:r>
          </a:p>
          <a:p>
            <a:pPr marL="457200" lvl="1" indent="0">
              <a:spcBef>
                <a:spcPts val="0"/>
              </a:spcBef>
              <a:buNone/>
            </a:pPr>
            <a:endParaRPr lang="sl-SI" sz="1600" dirty="0"/>
          </a:p>
          <a:p>
            <a:pPr marL="457200" lvl="1" indent="0">
              <a:spcBef>
                <a:spcPts val="0"/>
              </a:spcBef>
              <a:buNone/>
            </a:pPr>
            <a:endParaRPr lang="sl-SI" sz="1600" dirty="0"/>
          </a:p>
          <a:p>
            <a:pPr marL="457200" lvl="1" indent="0">
              <a:spcBef>
                <a:spcPts val="0"/>
              </a:spcBef>
              <a:buNone/>
            </a:pPr>
            <a:endParaRPr lang="sl-SI" sz="1600" dirty="0"/>
          </a:p>
          <a:p>
            <a:pPr marL="457200" lvl="1" indent="0">
              <a:spcBef>
                <a:spcPts val="0"/>
              </a:spcBef>
              <a:buNone/>
            </a:pPr>
            <a:endParaRPr lang="sl-SI" sz="1600" dirty="0" smtClean="0"/>
          </a:p>
          <a:p>
            <a:pPr marL="457200" lvl="1" indent="0">
              <a:spcBef>
                <a:spcPts val="0"/>
              </a:spcBef>
              <a:buNone/>
            </a:pPr>
            <a:endParaRPr lang="sl-SI" sz="1600" dirty="0"/>
          </a:p>
          <a:p>
            <a:pPr marL="457200" lvl="1" indent="0">
              <a:spcBef>
                <a:spcPts val="0"/>
              </a:spcBef>
              <a:buNone/>
            </a:pPr>
            <a:endParaRPr lang="sl-SI" sz="1600" dirty="0" smtClean="0"/>
          </a:p>
          <a:p>
            <a:pPr marL="457200" lvl="1" indent="0">
              <a:spcBef>
                <a:spcPts val="0"/>
              </a:spcBef>
              <a:buNone/>
            </a:pPr>
            <a:endParaRPr lang="sl-SI" sz="1600" dirty="0" smtClean="0"/>
          </a:p>
          <a:p>
            <a:pPr marL="457200" lvl="1" indent="0">
              <a:spcBef>
                <a:spcPts val="0"/>
              </a:spcBef>
              <a:buNone/>
            </a:pPr>
            <a:endParaRPr lang="sl-SI" sz="1600" dirty="0"/>
          </a:p>
          <a:p>
            <a:pPr marL="457200" lvl="1" indent="0">
              <a:spcBef>
                <a:spcPts val="0"/>
              </a:spcBef>
              <a:buNone/>
            </a:pPr>
            <a:endParaRPr lang="sl-SI" sz="1600" dirty="0" smtClean="0"/>
          </a:p>
          <a:p>
            <a:pPr marL="457200" lvl="1" indent="0">
              <a:spcBef>
                <a:spcPts val="0"/>
              </a:spcBef>
              <a:buNone/>
            </a:pPr>
            <a:endParaRPr lang="sl-SI" sz="1600" dirty="0"/>
          </a:p>
          <a:p>
            <a:pPr marL="457200" lvl="1" indent="0">
              <a:spcBef>
                <a:spcPts val="0"/>
              </a:spcBef>
              <a:buNone/>
            </a:pPr>
            <a:endParaRPr lang="sl-SI" sz="1600" dirty="0" smtClean="0"/>
          </a:p>
          <a:p>
            <a:pPr marL="457200" lvl="1" indent="0">
              <a:spcBef>
                <a:spcPts val="0"/>
              </a:spcBef>
              <a:buNone/>
            </a:pPr>
            <a:endParaRPr lang="sl-SI" sz="1600" dirty="0"/>
          </a:p>
          <a:p>
            <a:pPr marL="457200" lvl="1" indent="0">
              <a:spcBef>
                <a:spcPts val="0"/>
              </a:spcBef>
              <a:buNone/>
            </a:pPr>
            <a:endParaRPr lang="sl-SI" sz="1600" dirty="0" smtClean="0"/>
          </a:p>
          <a:p>
            <a:pPr marL="457200" lvl="1" indent="0">
              <a:spcBef>
                <a:spcPts val="0"/>
              </a:spcBef>
              <a:buNone/>
            </a:pPr>
            <a:endParaRPr lang="sl-SI" sz="1600" dirty="0" smtClean="0"/>
          </a:p>
          <a:p>
            <a:pPr marL="0" indent="0">
              <a:buNone/>
            </a:pPr>
            <a:endParaRPr lang="sl-SI" sz="2000" dirty="0" smtClean="0"/>
          </a:p>
          <a:p>
            <a:pPr marL="0" indent="0">
              <a:buNone/>
            </a:pPr>
            <a:endParaRPr lang="sl-SI" sz="2000" dirty="0"/>
          </a:p>
          <a:p>
            <a:pPr marL="0" indent="0">
              <a:buNone/>
            </a:pPr>
            <a:endParaRPr lang="sl-SI" sz="2000" dirty="0" smtClean="0">
              <a:hlinkClick r:id="rId5"/>
            </a:endParaRPr>
          </a:p>
          <a:p>
            <a:pPr marL="0" indent="0">
              <a:buNone/>
            </a:pPr>
            <a:endParaRPr lang="sl-SI" sz="2000" dirty="0"/>
          </a:p>
          <a:p>
            <a:pPr marL="0" indent="0">
              <a:buNone/>
            </a:pPr>
            <a:endParaRPr lang="sl-SI" sz="3600" dirty="0" smtClean="0"/>
          </a:p>
        </p:txBody>
      </p:sp>
    </p:spTree>
    <p:extLst>
      <p:ext uri="{BB962C8B-B14F-4D97-AF65-F5344CB8AC3E}">
        <p14:creationId xmlns:p14="http://schemas.microsoft.com/office/powerpoint/2010/main" val="4125008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1187624" y="764704"/>
            <a:ext cx="6552728" cy="1368152"/>
          </a:xfrm>
        </p:spPr>
        <p:txBody>
          <a:bodyPr/>
          <a:lstStyle/>
          <a:p>
            <a:pPr marL="0" indent="0">
              <a:lnSpc>
                <a:spcPct val="120000"/>
              </a:lnSpc>
            </a:pPr>
            <a:r>
              <a:rPr lang="sl-SI" sz="2400" b="1" dirty="0" smtClean="0">
                <a:solidFill>
                  <a:schemeClr val="tx1">
                    <a:lumMod val="50000"/>
                    <a:lumOff val="50000"/>
                  </a:schemeClr>
                </a:solidFill>
                <a:latin typeface="Tahoma" pitchFamily="34" charset="0"/>
                <a:cs typeface="Tahoma" pitchFamily="34" charset="0"/>
              </a:rPr>
              <a:t>Nov </a:t>
            </a:r>
            <a:r>
              <a:rPr lang="sl-SI" sz="2400" b="1" dirty="0" err="1">
                <a:solidFill>
                  <a:schemeClr val="tx1">
                    <a:lumMod val="50000"/>
                    <a:lumOff val="50000"/>
                  </a:schemeClr>
                </a:solidFill>
                <a:latin typeface="Tahoma" pitchFamily="34" charset="0"/>
                <a:cs typeface="Tahoma" pitchFamily="34" charset="0"/>
              </a:rPr>
              <a:t>omrežninski</a:t>
            </a:r>
            <a:r>
              <a:rPr lang="sl-SI" sz="2400" b="1" dirty="0">
                <a:solidFill>
                  <a:schemeClr val="tx1">
                    <a:lumMod val="50000"/>
                    <a:lumOff val="50000"/>
                  </a:schemeClr>
                </a:solidFill>
                <a:latin typeface="Tahoma" pitchFamily="34" charset="0"/>
                <a:cs typeface="Tahoma" pitchFamily="34" charset="0"/>
              </a:rPr>
              <a:t> </a:t>
            </a:r>
            <a:r>
              <a:rPr lang="sl-SI" sz="2400" b="1" dirty="0" smtClean="0">
                <a:solidFill>
                  <a:schemeClr val="tx1">
                    <a:lumMod val="50000"/>
                    <a:lumOff val="50000"/>
                  </a:schemeClr>
                </a:solidFill>
                <a:latin typeface="Tahoma" pitchFamily="34" charset="0"/>
                <a:cs typeface="Tahoma" pitchFamily="34" charset="0"/>
              </a:rPr>
              <a:t>akt</a:t>
            </a:r>
            <a:endParaRPr lang="sl-SI" sz="24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077" name="Ograda datuma 6"/>
          <p:cNvSpPr>
            <a:spLocks noGrp="1"/>
          </p:cNvSpPr>
          <p:nvPr>
            <p:ph type="dt" sz="half" idx="10"/>
          </p:nvPr>
        </p:nvSpPr>
        <p:spPr bwMode="auto">
          <a:xfrm>
            <a:off x="0" y="6309320"/>
            <a:ext cx="2133600" cy="365125"/>
          </a:xfrm>
          <a:noFill/>
          <a:ln>
            <a:miter lim="800000"/>
            <a:headEnd/>
            <a:tailEnd/>
          </a:ln>
        </p:spPr>
        <p:txBody>
          <a:bodyPr/>
          <a:lstStyle/>
          <a:p>
            <a:r>
              <a:rPr lang="sl-SI" dirty="0" smtClean="0">
                <a:solidFill>
                  <a:srgbClr val="002060"/>
                </a:solidFill>
              </a:rPr>
              <a:t>19. 11. 2018</a:t>
            </a:r>
          </a:p>
        </p:txBody>
      </p:sp>
      <p:sp>
        <p:nvSpPr>
          <p:cNvPr id="3078" name="Ograda številke diapozitiva 7"/>
          <p:cNvSpPr>
            <a:spLocks noGrp="1"/>
          </p:cNvSpPr>
          <p:nvPr>
            <p:ph type="sldNum" sz="quarter" idx="12"/>
          </p:nvPr>
        </p:nvSpPr>
        <p:spPr bwMode="auto">
          <a:noFill/>
          <a:ln>
            <a:miter lim="800000"/>
            <a:headEnd/>
            <a:tailEnd/>
          </a:ln>
        </p:spPr>
        <p:txBody>
          <a:bodyPr/>
          <a:lstStyle/>
          <a:p>
            <a:fld id="{A53A45D5-4B69-445D-B0BB-4A8FA9D20DD2}" type="slidenum">
              <a:rPr lang="sl-SI" smtClean="0"/>
              <a:pPr/>
              <a:t>5</a:t>
            </a:fld>
            <a:endParaRPr lang="sl-SI" dirty="0" smtClean="0"/>
          </a:p>
        </p:txBody>
      </p:sp>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idx="1"/>
          </p:nvPr>
        </p:nvSpPr>
        <p:spPr>
          <a:xfrm>
            <a:off x="323528" y="2204864"/>
            <a:ext cx="8208912" cy="3888432"/>
          </a:xfrm>
        </p:spPr>
        <p:txBody>
          <a:bodyPr/>
          <a:lstStyle/>
          <a:p>
            <a:pPr marL="457200" lvl="1" indent="0" algn="just">
              <a:spcBef>
                <a:spcPts val="0"/>
              </a:spcBef>
              <a:buNone/>
            </a:pPr>
            <a:r>
              <a:rPr lang="sl-SI" sz="1600" dirty="0" smtClean="0"/>
              <a:t>V skladu s 135. členom se uvaja nov obračun za dinamično pilotno kritično konično tarifo. Trenutno veljavni obračun za PKKT se z datumom 31. 12. 2018 ukinja.</a:t>
            </a:r>
          </a:p>
          <a:p>
            <a:pPr marL="0" indent="0">
              <a:buNone/>
            </a:pPr>
            <a:endParaRPr lang="sl-SI" sz="2000" dirty="0" smtClean="0"/>
          </a:p>
          <a:p>
            <a:pPr marL="0" indent="0">
              <a:buNone/>
            </a:pPr>
            <a:endParaRPr lang="sl-SI" sz="2000" dirty="0"/>
          </a:p>
          <a:p>
            <a:pPr marL="0" indent="0">
              <a:buNone/>
            </a:pPr>
            <a:endParaRPr lang="sl-SI" sz="2000" dirty="0" smtClean="0">
              <a:hlinkClick r:id="rId5"/>
            </a:endParaRPr>
          </a:p>
          <a:p>
            <a:pPr marL="0" indent="0">
              <a:buNone/>
            </a:pPr>
            <a:endParaRPr lang="sl-SI" sz="2000" dirty="0"/>
          </a:p>
          <a:p>
            <a:pPr marL="0" indent="0">
              <a:buNone/>
            </a:pPr>
            <a:endParaRPr lang="sl-SI" sz="3600" dirty="0" smtClean="0"/>
          </a:p>
        </p:txBody>
      </p:sp>
      <p:pic>
        <p:nvPicPr>
          <p:cNvPr id="6" name="Slika 5"/>
          <p:cNvPicPr>
            <a:picLocks noChangeAspect="1"/>
          </p:cNvPicPr>
          <p:nvPr/>
        </p:nvPicPr>
        <p:blipFill>
          <a:blip r:embed="rId6"/>
          <a:stretch>
            <a:fillRect/>
          </a:stretch>
        </p:blipFill>
        <p:spPr>
          <a:xfrm>
            <a:off x="850379" y="2927516"/>
            <a:ext cx="7682061" cy="699083"/>
          </a:xfrm>
          <a:prstGeom prst="rect">
            <a:avLst/>
          </a:prstGeom>
        </p:spPr>
      </p:pic>
      <p:pic>
        <p:nvPicPr>
          <p:cNvPr id="7" name="Slika 6"/>
          <p:cNvPicPr>
            <a:picLocks noChangeAspect="1"/>
          </p:cNvPicPr>
          <p:nvPr/>
        </p:nvPicPr>
        <p:blipFill>
          <a:blip r:embed="rId7"/>
          <a:stretch>
            <a:fillRect/>
          </a:stretch>
        </p:blipFill>
        <p:spPr>
          <a:xfrm>
            <a:off x="946734" y="3769738"/>
            <a:ext cx="7432210" cy="928075"/>
          </a:xfrm>
          <a:prstGeom prst="rect">
            <a:avLst/>
          </a:prstGeom>
        </p:spPr>
      </p:pic>
      <p:pic>
        <p:nvPicPr>
          <p:cNvPr id="10" name="Slika 9"/>
          <p:cNvPicPr>
            <a:picLocks noChangeAspect="1"/>
          </p:cNvPicPr>
          <p:nvPr/>
        </p:nvPicPr>
        <p:blipFill>
          <a:blip r:embed="rId8"/>
          <a:stretch>
            <a:fillRect/>
          </a:stretch>
        </p:blipFill>
        <p:spPr>
          <a:xfrm>
            <a:off x="1003873" y="4840952"/>
            <a:ext cx="7375071" cy="820296"/>
          </a:xfrm>
          <a:prstGeom prst="rect">
            <a:avLst/>
          </a:prstGeom>
        </p:spPr>
      </p:pic>
    </p:spTree>
    <p:extLst>
      <p:ext uri="{BB962C8B-B14F-4D97-AF65-F5344CB8AC3E}">
        <p14:creationId xmlns:p14="http://schemas.microsoft.com/office/powerpoint/2010/main" val="64547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1187624" y="764704"/>
            <a:ext cx="6552728" cy="1368152"/>
          </a:xfrm>
        </p:spPr>
        <p:txBody>
          <a:bodyPr/>
          <a:lstStyle/>
          <a:p>
            <a:pPr marL="0" indent="0">
              <a:lnSpc>
                <a:spcPct val="120000"/>
              </a:lnSpc>
            </a:pPr>
            <a:r>
              <a:rPr lang="sl-SI" sz="2400" b="1" dirty="0">
                <a:solidFill>
                  <a:schemeClr val="tx1">
                    <a:lumMod val="50000"/>
                    <a:lumOff val="50000"/>
                  </a:schemeClr>
                </a:solidFill>
                <a:latin typeface="Tahoma" pitchFamily="34" charset="0"/>
                <a:cs typeface="Tahoma" pitchFamily="34" charset="0"/>
              </a:rPr>
              <a:t>Nov </a:t>
            </a:r>
            <a:r>
              <a:rPr lang="sl-SI" sz="2400" b="1" dirty="0" err="1" smtClean="0">
                <a:solidFill>
                  <a:schemeClr val="tx1">
                    <a:lumMod val="50000"/>
                    <a:lumOff val="50000"/>
                  </a:schemeClr>
                </a:solidFill>
                <a:latin typeface="Tahoma" pitchFamily="34" charset="0"/>
                <a:cs typeface="Tahoma" pitchFamily="34" charset="0"/>
              </a:rPr>
              <a:t>omrežninski</a:t>
            </a:r>
            <a:r>
              <a:rPr lang="sl-SI" sz="2400" b="1" dirty="0" smtClean="0">
                <a:solidFill>
                  <a:schemeClr val="tx1">
                    <a:lumMod val="50000"/>
                    <a:lumOff val="50000"/>
                  </a:schemeClr>
                </a:solidFill>
                <a:latin typeface="Tahoma" pitchFamily="34" charset="0"/>
                <a:cs typeface="Tahoma" pitchFamily="34" charset="0"/>
              </a:rPr>
              <a:t> </a:t>
            </a:r>
            <a:r>
              <a:rPr lang="sl-SI" sz="2400" b="1" dirty="0">
                <a:solidFill>
                  <a:schemeClr val="tx1">
                    <a:lumMod val="50000"/>
                    <a:lumOff val="50000"/>
                  </a:schemeClr>
                </a:solidFill>
                <a:latin typeface="Tahoma" pitchFamily="34" charset="0"/>
                <a:cs typeface="Tahoma" pitchFamily="34" charset="0"/>
              </a:rPr>
              <a:t>akt</a:t>
            </a:r>
            <a:endParaRPr lang="sl-SI" sz="2400" b="1" dirty="0">
              <a:solidFill>
                <a:schemeClr val="tx1">
                  <a:lumMod val="50000"/>
                  <a:lumOff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077" name="Ograda datuma 6"/>
          <p:cNvSpPr>
            <a:spLocks noGrp="1"/>
          </p:cNvSpPr>
          <p:nvPr>
            <p:ph type="dt" sz="half" idx="10"/>
          </p:nvPr>
        </p:nvSpPr>
        <p:spPr bwMode="auto">
          <a:xfrm>
            <a:off x="0" y="6309320"/>
            <a:ext cx="2133600" cy="365125"/>
          </a:xfrm>
          <a:noFill/>
          <a:ln>
            <a:miter lim="800000"/>
            <a:headEnd/>
            <a:tailEnd/>
          </a:ln>
        </p:spPr>
        <p:txBody>
          <a:bodyPr/>
          <a:lstStyle/>
          <a:p>
            <a:r>
              <a:rPr lang="sl-SI" dirty="0" smtClean="0">
                <a:solidFill>
                  <a:srgbClr val="002060"/>
                </a:solidFill>
              </a:rPr>
              <a:t>19. 11. 2018</a:t>
            </a:r>
          </a:p>
        </p:txBody>
      </p:sp>
      <p:sp>
        <p:nvSpPr>
          <p:cNvPr id="3078" name="Ograda številke diapozitiva 7"/>
          <p:cNvSpPr>
            <a:spLocks noGrp="1"/>
          </p:cNvSpPr>
          <p:nvPr>
            <p:ph type="sldNum" sz="quarter" idx="12"/>
          </p:nvPr>
        </p:nvSpPr>
        <p:spPr bwMode="auto">
          <a:noFill/>
          <a:ln>
            <a:miter lim="800000"/>
            <a:headEnd/>
            <a:tailEnd/>
          </a:ln>
        </p:spPr>
        <p:txBody>
          <a:bodyPr/>
          <a:lstStyle/>
          <a:p>
            <a:fld id="{A53A45D5-4B69-445D-B0BB-4A8FA9D20DD2}" type="slidenum">
              <a:rPr lang="sl-SI" smtClean="0"/>
              <a:pPr/>
              <a:t>6</a:t>
            </a:fld>
            <a:endParaRPr lang="sl-SI" dirty="0" smtClean="0"/>
          </a:p>
        </p:txBody>
      </p:sp>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idx="1"/>
          </p:nvPr>
        </p:nvSpPr>
        <p:spPr>
          <a:xfrm>
            <a:off x="827584" y="2348880"/>
            <a:ext cx="8136904" cy="3888432"/>
          </a:xfrm>
        </p:spPr>
        <p:txBody>
          <a:bodyPr/>
          <a:lstStyle/>
          <a:p>
            <a:pPr marL="457200" lvl="1" indent="0">
              <a:spcBef>
                <a:spcPts val="0"/>
              </a:spcBef>
              <a:buNone/>
            </a:pPr>
            <a:endParaRPr lang="sl-SI" sz="1600" dirty="0" smtClean="0"/>
          </a:p>
          <a:p>
            <a:pPr marL="0" indent="0">
              <a:buNone/>
            </a:pPr>
            <a:r>
              <a:rPr lang="sl-SI" sz="1600" dirty="0" smtClean="0"/>
              <a:t>V ta namen bo dopolnjen šifrant pozicije cenika, ki je na voljo na spletnem portalu Perun, in sicer:</a:t>
            </a:r>
          </a:p>
          <a:p>
            <a:pPr>
              <a:buFont typeface="Wingdings" panose="05000000000000000000" pitchFamily="2" charset="2"/>
              <a:buChar char="Ø"/>
            </a:pPr>
            <a:r>
              <a:rPr lang="sl-SI" sz="1600" dirty="0" smtClean="0"/>
              <a:t>Omrežnina </a:t>
            </a:r>
            <a:r>
              <a:rPr lang="sl-SI" sz="1600" dirty="0"/>
              <a:t>PKKT v </a:t>
            </a:r>
            <a:r>
              <a:rPr lang="sl-SI" sz="1600" dirty="0" smtClean="0"/>
              <a:t>VT</a:t>
            </a:r>
          </a:p>
          <a:p>
            <a:pPr>
              <a:buFont typeface="Wingdings" panose="05000000000000000000" pitchFamily="2" charset="2"/>
              <a:buChar char="Ø"/>
            </a:pPr>
            <a:r>
              <a:rPr lang="sl-SI" sz="1600" dirty="0"/>
              <a:t>Omrežnina PKKT v MT</a:t>
            </a:r>
          </a:p>
          <a:p>
            <a:pPr>
              <a:buFont typeface="Wingdings" panose="05000000000000000000" pitchFamily="2" charset="2"/>
              <a:buChar char="Ø"/>
            </a:pPr>
            <a:r>
              <a:rPr lang="sl-SI" sz="1600" dirty="0" smtClean="0"/>
              <a:t>Omrežnina NKKT </a:t>
            </a:r>
            <a:r>
              <a:rPr lang="sl-SI" sz="1600" dirty="0"/>
              <a:t>v </a:t>
            </a:r>
            <a:r>
              <a:rPr lang="sl-SI" sz="1600" dirty="0" smtClean="0"/>
              <a:t>VT</a:t>
            </a:r>
            <a:endParaRPr lang="sl-SI" sz="1600" dirty="0"/>
          </a:p>
          <a:p>
            <a:pPr>
              <a:buFont typeface="Wingdings" panose="05000000000000000000" pitchFamily="2" charset="2"/>
              <a:buChar char="Ø"/>
            </a:pPr>
            <a:r>
              <a:rPr lang="sl-SI" sz="1600" dirty="0"/>
              <a:t>Omrežnina </a:t>
            </a:r>
            <a:r>
              <a:rPr lang="sl-SI" sz="1600" dirty="0" smtClean="0"/>
              <a:t>NKKT </a:t>
            </a:r>
            <a:r>
              <a:rPr lang="sl-SI" sz="1600" dirty="0"/>
              <a:t>v </a:t>
            </a:r>
            <a:r>
              <a:rPr lang="sl-SI" sz="1600" dirty="0" smtClean="0"/>
              <a:t>MT</a:t>
            </a:r>
          </a:p>
          <a:p>
            <a:pPr>
              <a:buFont typeface="Wingdings" panose="05000000000000000000" pitchFamily="2" charset="2"/>
              <a:buChar char="Ø"/>
            </a:pPr>
            <a:r>
              <a:rPr lang="sl-SI" sz="1600" dirty="0"/>
              <a:t>Omrežnina </a:t>
            </a:r>
            <a:r>
              <a:rPr lang="sl-SI" sz="1600" dirty="0" smtClean="0"/>
              <a:t>PKKT </a:t>
            </a:r>
            <a:r>
              <a:rPr lang="sl-SI" sz="1600" dirty="0"/>
              <a:t>v </a:t>
            </a:r>
            <a:r>
              <a:rPr lang="sl-SI" sz="1600" dirty="0" smtClean="0"/>
              <a:t>ET</a:t>
            </a:r>
            <a:endParaRPr lang="sl-SI" sz="1600" dirty="0"/>
          </a:p>
          <a:p>
            <a:pPr>
              <a:buFont typeface="Wingdings" panose="05000000000000000000" pitchFamily="2" charset="2"/>
              <a:buChar char="Ø"/>
            </a:pPr>
            <a:r>
              <a:rPr lang="sl-SI" sz="1600" dirty="0"/>
              <a:t>Omrežnina NKKT v </a:t>
            </a:r>
            <a:r>
              <a:rPr lang="sl-SI" sz="1600" dirty="0" smtClean="0"/>
              <a:t>ET</a:t>
            </a:r>
            <a:endParaRPr lang="sl-SI" sz="1600" dirty="0"/>
          </a:p>
          <a:p>
            <a:pPr marL="0" indent="0">
              <a:buNone/>
            </a:pPr>
            <a:endParaRPr lang="sl-SI" sz="1600" dirty="0" smtClean="0"/>
          </a:p>
          <a:p>
            <a:pPr marL="0" indent="0">
              <a:buNone/>
            </a:pPr>
            <a:r>
              <a:rPr lang="sl-SI" sz="1600" dirty="0" smtClean="0"/>
              <a:t>Zaradi zagotavljanja </a:t>
            </a:r>
            <a:r>
              <a:rPr lang="sl-SI" sz="1600" dirty="0"/>
              <a:t>prikazov in analiz za preteklo </a:t>
            </a:r>
            <a:r>
              <a:rPr lang="sl-SI" sz="1600" dirty="0" smtClean="0"/>
              <a:t>obdobje </a:t>
            </a:r>
            <a:r>
              <a:rPr lang="sl-SI" sz="1600" dirty="0"/>
              <a:t>ostanejo </a:t>
            </a:r>
            <a:r>
              <a:rPr lang="sl-SI" sz="1600" dirty="0" smtClean="0"/>
              <a:t>obstoječe šifre za pozicije cenika nespremenjene.</a:t>
            </a:r>
            <a:endParaRPr lang="sl-SI" sz="1600" dirty="0"/>
          </a:p>
          <a:p>
            <a:pPr marL="0" indent="0">
              <a:buNone/>
            </a:pPr>
            <a:endParaRPr lang="sl-SI" sz="1600" dirty="0" smtClean="0"/>
          </a:p>
          <a:p>
            <a:pPr marL="0" indent="0">
              <a:buNone/>
            </a:pPr>
            <a:endParaRPr lang="sl-SI" sz="1600" dirty="0"/>
          </a:p>
          <a:p>
            <a:pPr marL="0" indent="0">
              <a:buNone/>
            </a:pPr>
            <a:endParaRPr lang="sl-SI" sz="1600" dirty="0"/>
          </a:p>
          <a:p>
            <a:pPr marL="0" indent="0">
              <a:buNone/>
            </a:pPr>
            <a:endParaRPr lang="sl-SI" sz="2000" dirty="0" smtClean="0"/>
          </a:p>
          <a:p>
            <a:pPr marL="0" indent="0">
              <a:buNone/>
            </a:pPr>
            <a:endParaRPr lang="sl-SI" sz="2000" dirty="0"/>
          </a:p>
          <a:p>
            <a:pPr marL="0" indent="0">
              <a:buNone/>
            </a:pPr>
            <a:endParaRPr lang="sl-SI" sz="2000" dirty="0" smtClean="0">
              <a:hlinkClick r:id="rId5"/>
            </a:endParaRPr>
          </a:p>
          <a:p>
            <a:pPr marL="0" indent="0">
              <a:buNone/>
            </a:pPr>
            <a:endParaRPr lang="sl-SI" sz="2000" dirty="0"/>
          </a:p>
          <a:p>
            <a:pPr marL="0" indent="0">
              <a:buNone/>
            </a:pPr>
            <a:endParaRPr lang="sl-SI" sz="3600" dirty="0" smtClean="0"/>
          </a:p>
        </p:txBody>
      </p:sp>
    </p:spTree>
    <p:extLst>
      <p:ext uri="{BB962C8B-B14F-4D97-AF65-F5344CB8AC3E}">
        <p14:creationId xmlns:p14="http://schemas.microsoft.com/office/powerpoint/2010/main" val="77704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Naslov 1"/>
          <p:cNvSpPr>
            <a:spLocks noGrp="1"/>
          </p:cNvSpPr>
          <p:nvPr>
            <p:ph type="ctrTitle"/>
          </p:nvPr>
        </p:nvSpPr>
        <p:spPr>
          <a:xfrm>
            <a:off x="681967" y="1628800"/>
            <a:ext cx="7772400" cy="1470025"/>
          </a:xfrm>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b="1" dirty="0">
                <a:solidFill>
                  <a:srgbClr val="00B050"/>
                </a:solidFill>
                <a:latin typeface="Tahoma" pitchFamily="34" charset="0"/>
                <a:cs typeface="Tahoma" pitchFamily="34" charset="0"/>
              </a:rPr>
              <a:t/>
            </a:r>
            <a:br>
              <a:rPr lang="sl-SI" sz="3200" b="1" dirty="0">
                <a:solidFill>
                  <a:srgbClr val="00B050"/>
                </a:solidFill>
                <a:latin typeface="Tahoma" pitchFamily="34" charset="0"/>
                <a:cs typeface="Tahoma" pitchFamily="34" charset="0"/>
              </a:rPr>
            </a:br>
            <a:r>
              <a:rPr lang="sl-SI" sz="3200" b="1" dirty="0">
                <a:solidFill>
                  <a:schemeClr val="tx1">
                    <a:lumMod val="50000"/>
                    <a:lumOff val="50000"/>
                  </a:schemeClr>
                </a:solidFill>
                <a:latin typeface="Tahoma" pitchFamily="34" charset="0"/>
                <a:cs typeface="Tahoma" pitchFamily="34" charset="0"/>
              </a:rPr>
              <a:t>Nov </a:t>
            </a:r>
            <a:r>
              <a:rPr lang="sl-SI" sz="3200" b="1" dirty="0" err="1">
                <a:solidFill>
                  <a:schemeClr val="tx1">
                    <a:lumMod val="50000"/>
                    <a:lumOff val="50000"/>
                  </a:schemeClr>
                </a:solidFill>
                <a:latin typeface="Tahoma" pitchFamily="34" charset="0"/>
                <a:cs typeface="Tahoma" pitchFamily="34" charset="0"/>
              </a:rPr>
              <a:t>omrežninski</a:t>
            </a:r>
            <a:r>
              <a:rPr lang="sl-SI" sz="3200" b="1" dirty="0">
                <a:solidFill>
                  <a:schemeClr val="tx1">
                    <a:lumMod val="50000"/>
                    <a:lumOff val="50000"/>
                  </a:schemeClr>
                </a:solidFill>
                <a:latin typeface="Tahoma" pitchFamily="34" charset="0"/>
                <a:cs typeface="Tahoma" pitchFamily="34" charset="0"/>
              </a:rPr>
              <a:t> akt</a:t>
            </a: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054" name="Podnaslov 2"/>
          <p:cNvSpPr>
            <a:spLocks noGrp="1"/>
          </p:cNvSpPr>
          <p:nvPr>
            <p:ph type="subTitle" idx="1"/>
          </p:nvPr>
        </p:nvSpPr>
        <p:spPr>
          <a:xfrm>
            <a:off x="1331640" y="2756520"/>
            <a:ext cx="6343650" cy="1752600"/>
          </a:xfrm>
        </p:spPr>
        <p:txBody>
          <a:bodyPr/>
          <a:lstStyle/>
          <a:p>
            <a:pPr eaLnBrk="1" hangingPunct="1">
              <a:lnSpc>
                <a:spcPct val="80000"/>
              </a:lnSpc>
            </a:pPr>
            <a:r>
              <a:rPr lang="sl-SI" sz="1100" dirty="0" smtClean="0">
                <a:solidFill>
                  <a:srgbClr val="17375E"/>
                </a:solidFill>
              </a:rPr>
              <a:t> </a:t>
            </a:r>
            <a:endParaRPr lang="sl-SI" sz="2000" dirty="0">
              <a:solidFill>
                <a:srgbClr val="002060"/>
              </a:solidFill>
              <a:latin typeface="Tahoma" pitchFamily="34" charset="0"/>
              <a:cs typeface="Tahoma" pitchFamily="34" charset="0"/>
            </a:endParaRPr>
          </a:p>
          <a:p>
            <a:pPr>
              <a:lnSpc>
                <a:spcPct val="80000"/>
              </a:lnSpc>
            </a:pPr>
            <a:r>
              <a:rPr lang="sl-SI" sz="6600" dirty="0" smtClean="0">
                <a:solidFill>
                  <a:srgbClr val="0B11F3"/>
                </a:solidFill>
              </a:rPr>
              <a:t> </a:t>
            </a:r>
            <a:r>
              <a:rPr lang="sl-SI" sz="5400" dirty="0">
                <a:solidFill>
                  <a:schemeClr val="tx1">
                    <a:lumMod val="50000"/>
                    <a:lumOff val="50000"/>
                  </a:schemeClr>
                </a:solidFill>
                <a:effectLst>
                  <a:outerShdw blurRad="38100" dist="38100" dir="2700000" algn="tl">
                    <a:srgbClr val="000000">
                      <a:alpha val="43137"/>
                    </a:srgbClr>
                  </a:outerShdw>
                </a:effectLst>
              </a:rPr>
              <a:t>H V A L A</a:t>
            </a:r>
            <a:endParaRPr lang="sl-SI" sz="5400" b="1" dirty="0" smtClean="0">
              <a:solidFill>
                <a:schemeClr val="tx1">
                  <a:lumMod val="50000"/>
                  <a:lumOff val="50000"/>
                </a:schemeClr>
              </a:solidFill>
              <a:latin typeface="Tahoma" pitchFamily="34" charset="0"/>
              <a:cs typeface="Tahoma" pitchFamily="34" charset="0"/>
            </a:endParaRPr>
          </a:p>
        </p:txBody>
      </p:sp>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9" y="4511702"/>
            <a:ext cx="9151665" cy="2356264"/>
          </a:xfrm>
          <a:prstGeom prst="rect">
            <a:avLst/>
          </a:prstGeom>
        </p:spPr>
      </p:pic>
      <p:pic>
        <p:nvPicPr>
          <p:cNvPr id="9"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3030" r="4829" b="87184"/>
          <a:stretch/>
        </p:blipFill>
        <p:spPr bwMode="auto">
          <a:xfrm>
            <a:off x="7596336" y="0"/>
            <a:ext cx="1547664"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1"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061" b="77606"/>
          <a:stretch/>
        </p:blipFill>
        <p:spPr bwMode="auto">
          <a:xfrm>
            <a:off x="6432" y="10563"/>
            <a:ext cx="1685248" cy="970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01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4">
                                            <p:txEl>
                                              <p:pRg st="1" end="1"/>
                                            </p:txEl>
                                          </p:spTgt>
                                        </p:tgtEl>
                                        <p:attrNameLst>
                                          <p:attrName>style.visibility</p:attrName>
                                        </p:attrNameLst>
                                      </p:cBhvr>
                                      <p:to>
                                        <p:strVal val="visible"/>
                                      </p:to>
                                    </p:set>
                                    <p:anim calcmode="lin" valueType="num">
                                      <p:cBhvr>
                                        <p:cTn id="7" dur="500" fill="hold"/>
                                        <p:tgtEl>
                                          <p:spTgt spid="2054">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054">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205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ODO_MzIP_09_2014_popr_Vlado_Milan">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4978</TotalTime>
  <Words>462</Words>
  <Application>Microsoft Office PowerPoint</Application>
  <PresentationFormat>Diaprojekcija na zaslonu (4:3)</PresentationFormat>
  <Paragraphs>103</Paragraphs>
  <Slides>7</Slides>
  <Notes>7</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7</vt:i4>
      </vt:variant>
    </vt:vector>
  </HeadingPairs>
  <TitlesOfParts>
    <vt:vector size="12" baseType="lpstr">
      <vt:lpstr>Arial</vt:lpstr>
      <vt:lpstr>Calibri</vt:lpstr>
      <vt:lpstr>Tahoma</vt:lpstr>
      <vt:lpstr>Wingdings</vt:lpstr>
      <vt:lpstr>SODO_MzIP_09_2014_popr_Vlado_Milan</vt:lpstr>
      <vt:lpstr>Nov omrežninski akt</vt:lpstr>
      <vt:lpstr>Nov omrežninski akt</vt:lpstr>
      <vt:lpstr>Nov omrežninski akt</vt:lpstr>
      <vt:lpstr>Nov omrežninski akt</vt:lpstr>
      <vt:lpstr>Nov omrežninski akt</vt:lpstr>
      <vt:lpstr>Nov omrežninski akt</vt:lpstr>
      <vt:lpstr>  Nov omrežninski akt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Kratka predstavitev SODO, d. o. o.</dc:title>
  <dc:creator>Milena Delčnjak</dc:creator>
  <cp:lastModifiedBy>Jozica Terpin</cp:lastModifiedBy>
  <cp:revision>414</cp:revision>
  <cp:lastPrinted>2018-11-19T07:45:10Z</cp:lastPrinted>
  <dcterms:created xsi:type="dcterms:W3CDTF">2014-09-24T12:13:41Z</dcterms:created>
  <dcterms:modified xsi:type="dcterms:W3CDTF">2018-11-19T07:46:32Z</dcterms:modified>
</cp:coreProperties>
</file>