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640" r:id="rId2"/>
    <p:sldId id="668" r:id="rId3"/>
    <p:sldId id="678" r:id="rId4"/>
    <p:sldId id="682" r:id="rId5"/>
    <p:sldId id="680" r:id="rId6"/>
    <p:sldId id="679" r:id="rId7"/>
    <p:sldId id="681" r:id="rId8"/>
    <p:sldId id="683" r:id="rId9"/>
    <p:sldId id="684" r:id="rId10"/>
    <p:sldId id="686" r:id="rId11"/>
    <p:sldId id="685" r:id="rId12"/>
    <p:sldId id="670" r:id="rId13"/>
  </p:sldIdLst>
  <p:sldSz cx="9144000" cy="6858000" type="screen4x3"/>
  <p:notesSz cx="6797675" cy="9926638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ladimir Mauko" initials="VM" lastIdx="1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647C8"/>
    <a:srgbClr val="0B11F3"/>
    <a:srgbClr val="EDFD17"/>
    <a:srgbClr val="E6F5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87" autoAdjust="0"/>
    <p:restoredTop sz="94650" autoAdjust="0"/>
  </p:normalViewPr>
  <p:slideViewPr>
    <p:cSldViewPr>
      <p:cViewPr varScale="1">
        <p:scale>
          <a:sx n="130" d="100"/>
          <a:sy n="130" d="100"/>
        </p:scale>
        <p:origin x="1260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658" y="-90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4" y="4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49688" y="4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7A2B0DC-7E30-4F23-A842-46E273995B07}" type="datetimeFigureOut">
              <a:rPr lang="sl-SI"/>
              <a:pPr>
                <a:defRPr/>
              </a:pPr>
              <a:t>21.11.2017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4" y="9428245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49688" y="9428245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62DD4E3-6495-4EBD-8771-3C588C7AF465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7309262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4" y="4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49688" y="4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5CFCC669-2182-4E67-A1CC-ECBD53FF4BEB}" type="datetimeFigureOut">
              <a:rPr lang="sl-SI"/>
              <a:pPr>
                <a:defRPr/>
              </a:pPr>
              <a:t>21.11.2017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2950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l-SI" noProof="0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79455" y="4715715"/>
            <a:ext cx="5438775" cy="4466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noProof="0" smtClean="0"/>
              <a:t>Kliknite, če želite urediti sloge besedila matrice</a:t>
            </a:r>
          </a:p>
          <a:p>
            <a:pPr lvl="1"/>
            <a:r>
              <a:rPr lang="sl-SI" noProof="0" smtClean="0"/>
              <a:t>Druga raven</a:t>
            </a:r>
          </a:p>
          <a:p>
            <a:pPr lvl="2"/>
            <a:r>
              <a:rPr lang="sl-SI" noProof="0" smtClean="0"/>
              <a:t>Tretja raven</a:t>
            </a:r>
          </a:p>
          <a:p>
            <a:pPr lvl="3"/>
            <a:r>
              <a:rPr lang="sl-SI" noProof="0" smtClean="0"/>
              <a:t>Četrta raven</a:t>
            </a:r>
          </a:p>
          <a:p>
            <a:pPr lvl="4"/>
            <a:r>
              <a:rPr lang="sl-SI" noProof="0" smtClean="0"/>
              <a:t>Peta raven</a:t>
            </a:r>
            <a:endParaRPr lang="sl-SI" noProof="0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4" y="9428245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49688" y="9428245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25247D5E-C784-4136-8262-7F6DBF58B4AA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557884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176561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sl-SI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7576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sl-SI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8246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12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2987479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1211574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sl-SI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7242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sl-SI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6955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sl-SI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6207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sl-SI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370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sl-SI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3532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sl-SI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2553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sl-SI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796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E3BC3-4D46-4303-80D7-EA218B9B699C}" type="datetime1">
              <a:rPr lang="sl-SI"/>
              <a:pPr>
                <a:defRPr/>
              </a:pPr>
              <a:t>21.11.2017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76722-D577-4D50-AE64-A7422B063467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AB2C4-FA31-4432-8544-FF7A81FA46FD}" type="datetime1">
              <a:rPr lang="sl-SI"/>
              <a:pPr>
                <a:defRPr/>
              </a:pPr>
              <a:t>21.11.2017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6A5A3-D5CA-49BF-ACB6-8EB1D07EBDA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E713C-5976-4DC6-87DF-E2F38A7C699E}" type="datetime1">
              <a:rPr lang="sl-SI"/>
              <a:pPr>
                <a:defRPr/>
              </a:pPr>
              <a:t>21.11.2017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2F6B2-750C-454E-8EDA-428D9980B48E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0C247-AAE5-458B-A1CD-8424C4AF727E}" type="datetime1">
              <a:rPr lang="sl-SI"/>
              <a:pPr>
                <a:defRPr/>
              </a:pPr>
              <a:t>21.11.2017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FA2F6-86E3-49DC-AF99-43C5058C050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EB146-9474-4651-A5AE-509D5AC17C42}" type="datetime1">
              <a:rPr lang="sl-SI"/>
              <a:pPr>
                <a:defRPr/>
              </a:pPr>
              <a:t>21.11.2017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2668E-1C7D-4E25-B2E5-FC3EB81CE3C2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FF62F-B630-4862-8A98-4266B8A3ADDF}" type="datetime1">
              <a:rPr lang="sl-SI"/>
              <a:pPr>
                <a:defRPr/>
              </a:pPr>
              <a:t>21.11.2017</a:t>
            </a:fld>
            <a:endParaRPr lang="sl-SI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434B7-0A08-473B-A590-190CD8F0F952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63A50-193B-4199-9F1F-04D6F6BBD356}" type="datetime1">
              <a:rPr lang="sl-SI"/>
              <a:pPr>
                <a:defRPr/>
              </a:pPr>
              <a:t>21.11.2017</a:t>
            </a:fld>
            <a:endParaRPr lang="sl-SI"/>
          </a:p>
        </p:txBody>
      </p:sp>
      <p:sp>
        <p:nvSpPr>
          <p:cNvPr id="8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67B62-F817-4B03-BE69-4CF11BAE940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01348-CC09-4F71-8A9D-3014DA6B7317}" type="datetime1">
              <a:rPr lang="sl-SI"/>
              <a:pPr>
                <a:defRPr/>
              </a:pPr>
              <a:t>21.11.2017</a:t>
            </a:fld>
            <a:endParaRPr lang="sl-SI"/>
          </a:p>
        </p:txBody>
      </p:sp>
      <p:sp>
        <p:nvSpPr>
          <p:cNvPr id="4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E2D98-00F4-434A-B155-FB397A80B963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5EF1B-88ED-4736-8623-60862203C92E}" type="datetime1">
              <a:rPr lang="sl-SI"/>
              <a:pPr>
                <a:defRPr/>
              </a:pPr>
              <a:t>21.11.2017</a:t>
            </a:fld>
            <a:endParaRPr lang="sl-SI"/>
          </a:p>
        </p:txBody>
      </p:sp>
      <p:sp>
        <p:nvSpPr>
          <p:cNvPr id="3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E5FB7-C2A8-44EC-B975-D039A8684EFC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3DA19-577D-43DF-A046-264CE7BDD397}" type="datetime1">
              <a:rPr lang="sl-SI"/>
              <a:pPr>
                <a:defRPr/>
              </a:pPr>
              <a:t>21.11.2017</a:t>
            </a:fld>
            <a:endParaRPr lang="sl-SI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C9727-EAAD-4143-83EE-5C964F5E3D31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l-SI" noProof="0" smtClean="0"/>
              <a:t>Kliknite ikono, če želite dodati sliko</a:t>
            </a:r>
            <a:endParaRPr lang="sl-SI" noProof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2F1BA-D58B-486A-BD1E-527367274D71}" type="datetime1">
              <a:rPr lang="sl-SI"/>
              <a:pPr>
                <a:defRPr/>
              </a:pPr>
              <a:t>21.11.2017</a:t>
            </a:fld>
            <a:endParaRPr lang="sl-SI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6F33F-BD4F-4606-822E-97A5B31EC43E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grada naslova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 naslova matrice</a:t>
            </a:r>
          </a:p>
        </p:txBody>
      </p:sp>
      <p:sp>
        <p:nvSpPr>
          <p:cNvPr id="1027" name="Ograda besedila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1655B71D-DA44-4AC1-98BA-9A1E05664201}" type="datetime1">
              <a:rPr lang="sl-SI"/>
              <a:pPr>
                <a:defRPr/>
              </a:pPr>
              <a:t>21.11.2017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D7A1145C-82E6-4172-A0DF-8A78BD81D9C1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hyperlink" Target="http://www.sodo.si/za-dobavitelje/obrazci-perun-eis" TargetMode="Externa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hyperlink" Target="http://www.sodo.si/za-dobavitelje/obrazci-perun-eis" TargetMode="Externa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odo.si/za-dobavitelje/obrazci-perun-eis" TargetMode="Externa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odo.si/za-dobavitelje/obrazci-perun-eis" TargetMode="Externa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odo.si/za-dobavitelje/obrazci-perun-eis" TargetMode="Externa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://www.sodo.si/za-dobavitelje/obrazci-perun-eis" TargetMode="Externa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hyperlink" Target="http://www.sodo.si/za-dobavitelje/obrazci-perun-eis" TargetMode="Externa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hyperlink" Target="http://www.sodo.si/za-dobavitelje/obrazci-perun-eis" TargetMode="Externa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hyperlink" Target="http://www.sodo.si/za-dobavitelje/obrazci-perun-eis" TargetMode="Externa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odo.si/za-dobavitelje/obrazci-perun-eis" TargetMode="External"/><Relationship Id="rId5" Type="http://schemas.openxmlformats.org/officeDocument/2006/relationships/hyperlink" Target="https://peruneis-test.informatika.si/" TargetMode="Externa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Naslov 1"/>
          <p:cNvSpPr>
            <a:spLocks noGrp="1"/>
          </p:cNvSpPr>
          <p:nvPr>
            <p:ph type="ctrTitle"/>
          </p:nvPr>
        </p:nvSpPr>
        <p:spPr>
          <a:xfrm>
            <a:off x="681967" y="764704"/>
            <a:ext cx="7772400" cy="2334121"/>
          </a:xfrm>
        </p:spPr>
        <p:txBody>
          <a:bodyPr/>
          <a:lstStyle/>
          <a:p>
            <a:r>
              <a:rPr lang="sl-SI" sz="3200" b="1" dirty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Akt </a:t>
            </a:r>
            <a:r>
              <a:rPr lang="sl-SI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o identifikaciji entitet v elektronski izmenjavi podatkov </a:t>
            </a:r>
            <a:endParaRPr lang="sl-SI" sz="3200" b="1" dirty="0">
              <a:solidFill>
                <a:srgbClr val="002060"/>
              </a:solidFill>
            </a:endParaRPr>
          </a:p>
        </p:txBody>
      </p:sp>
      <p:sp>
        <p:nvSpPr>
          <p:cNvPr id="2054" name="Podnaslov 2"/>
          <p:cNvSpPr>
            <a:spLocks noGrp="1"/>
          </p:cNvSpPr>
          <p:nvPr>
            <p:ph type="subTitle" idx="1"/>
          </p:nvPr>
        </p:nvSpPr>
        <p:spPr>
          <a:xfrm>
            <a:off x="1331640" y="2756520"/>
            <a:ext cx="6343650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l-SI" sz="1100" dirty="0" smtClean="0">
                <a:solidFill>
                  <a:srgbClr val="17375E"/>
                </a:solidFill>
              </a:rPr>
              <a:t> </a:t>
            </a:r>
            <a:endParaRPr lang="sl-SI" sz="2000" dirty="0" smtClean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</a:pPr>
            <a:endParaRPr lang="sl-SI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</a:pPr>
            <a:endParaRPr lang="sl-SI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</a:pPr>
            <a:r>
              <a:rPr lang="sl-SI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Maribor, 21. november 2017      </a:t>
            </a:r>
          </a:p>
          <a:p>
            <a:pPr eaLnBrk="1" hangingPunct="1">
              <a:lnSpc>
                <a:spcPct val="80000"/>
              </a:lnSpc>
            </a:pPr>
            <a:endParaRPr lang="sl-SI" sz="1800" b="1" dirty="0" smtClean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026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65" y="4509120"/>
            <a:ext cx="9151665" cy="2356264"/>
          </a:xfrm>
          <a:prstGeom prst="rect">
            <a:avLst/>
          </a:prstGeom>
        </p:spPr>
      </p:pic>
      <p:pic>
        <p:nvPicPr>
          <p:cNvPr id="7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514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107504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552728" cy="1368152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sl-SI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Akt </a:t>
            </a:r>
            <a:r>
              <a:rPr lang="sl-SI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o identifikaciji entitet v elektronski izmenjavi podatkov</a:t>
            </a:r>
            <a:endParaRPr lang="sl-SI" sz="24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 smtClean="0">
                <a:solidFill>
                  <a:srgbClr val="002060"/>
                </a:solidFill>
              </a:rPr>
              <a:t>21. 11. 2017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10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827584" y="2348880"/>
            <a:ext cx="8136904" cy="3888432"/>
          </a:xfrm>
        </p:spPr>
        <p:txBody>
          <a:bodyPr/>
          <a:lstStyle/>
          <a:p>
            <a:pPr marL="457200" lvl="1" indent="0">
              <a:spcBef>
                <a:spcPts val="0"/>
              </a:spcBef>
              <a:buNone/>
            </a:pPr>
            <a:r>
              <a:rPr lang="sl-SI" sz="1600" b="1" dirty="0" smtClean="0"/>
              <a:t>Spletne storitve in spletni portal PERUN</a:t>
            </a:r>
            <a:endParaRPr lang="sl-SI" sz="1600" b="1" dirty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>
              <a:spcBef>
                <a:spcPts val="0"/>
              </a:spcBef>
              <a:buNone/>
            </a:pPr>
            <a:r>
              <a:rPr lang="sl-SI" sz="1600" dirty="0" smtClean="0"/>
              <a:t>Uporabnik lahko vnese številko merilnega mesta DIS-SMM ali GS1 GSRN</a:t>
            </a:r>
            <a:endParaRPr lang="sl-SI" sz="1600" dirty="0" smtClean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0" indent="0">
              <a:buNone/>
            </a:pPr>
            <a:endParaRPr lang="sl-SI" sz="2000" dirty="0" smtClean="0"/>
          </a:p>
          <a:p>
            <a:pPr marL="0" indent="0">
              <a:buNone/>
            </a:pPr>
            <a:endParaRPr lang="sl-SI" sz="2000" dirty="0"/>
          </a:p>
          <a:p>
            <a:pPr marL="0" indent="0">
              <a:buNone/>
            </a:pPr>
            <a:endParaRPr lang="sl-SI" sz="2000" dirty="0" smtClean="0">
              <a:hlinkClick r:id="rId5"/>
            </a:endParaRPr>
          </a:p>
          <a:p>
            <a:pPr marL="0" indent="0">
              <a:buNone/>
            </a:pPr>
            <a:endParaRPr lang="sl-SI" sz="2000" dirty="0"/>
          </a:p>
          <a:p>
            <a:pPr marL="0" indent="0">
              <a:buNone/>
            </a:pPr>
            <a:endParaRPr lang="sl-SI" sz="3600" dirty="0" smtClean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31640" y="3356992"/>
            <a:ext cx="41148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33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107504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552728" cy="1368152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sl-SI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Akt </a:t>
            </a:r>
            <a:r>
              <a:rPr lang="sl-SI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o identifikaciji entitet v elektronski izmenjavi podatkov</a:t>
            </a:r>
            <a:endParaRPr lang="sl-SI" sz="24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 smtClean="0">
                <a:solidFill>
                  <a:srgbClr val="002060"/>
                </a:solidFill>
              </a:rPr>
              <a:t>21. 11. 2017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11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827584" y="2348880"/>
            <a:ext cx="8136904" cy="3888432"/>
          </a:xfrm>
        </p:spPr>
        <p:txBody>
          <a:bodyPr/>
          <a:lstStyle/>
          <a:p>
            <a:pPr marL="457200" lvl="1" indent="0">
              <a:spcBef>
                <a:spcPts val="0"/>
              </a:spcBef>
              <a:buNone/>
            </a:pPr>
            <a:r>
              <a:rPr lang="sl-SI" sz="1600" b="1" dirty="0" smtClean="0"/>
              <a:t>Spletne storitve in spletni portal </a:t>
            </a:r>
            <a:r>
              <a:rPr lang="sl-SI" sz="1600" b="1" dirty="0" smtClean="0"/>
              <a:t>PERUN</a:t>
            </a:r>
          </a:p>
          <a:p>
            <a:pPr marL="457200" lvl="1" indent="0">
              <a:spcBef>
                <a:spcPts val="0"/>
              </a:spcBef>
              <a:buNone/>
            </a:pPr>
            <a:endParaRPr lang="sl-SI" sz="1600" b="1" dirty="0"/>
          </a:p>
          <a:p>
            <a:pPr marL="457200" lvl="1" indent="0">
              <a:spcBef>
                <a:spcPts val="0"/>
              </a:spcBef>
              <a:buNone/>
            </a:pPr>
            <a:r>
              <a:rPr lang="sl-SI" sz="1600" dirty="0" smtClean="0"/>
              <a:t>Storitev </a:t>
            </a:r>
            <a:r>
              <a:rPr lang="sl-SI" sz="1600" dirty="0"/>
              <a:t>vrne številko merilnega mesta DIS-SMM </a:t>
            </a:r>
            <a:r>
              <a:rPr lang="sl-SI" sz="1600" dirty="0" smtClean="0"/>
              <a:t>in </a:t>
            </a:r>
            <a:r>
              <a:rPr lang="sl-SI" sz="1600" dirty="0"/>
              <a:t>GS1 GSRN</a:t>
            </a:r>
            <a:endParaRPr lang="sl-SI" sz="1600" dirty="0" smtClean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0" indent="0">
              <a:buNone/>
            </a:pPr>
            <a:endParaRPr lang="sl-SI" sz="2000" dirty="0" smtClean="0"/>
          </a:p>
          <a:p>
            <a:pPr marL="0" indent="0">
              <a:buNone/>
            </a:pPr>
            <a:endParaRPr lang="sl-SI" sz="2000" dirty="0"/>
          </a:p>
          <a:p>
            <a:pPr marL="0" indent="0">
              <a:buNone/>
            </a:pPr>
            <a:endParaRPr lang="sl-SI" sz="2000" dirty="0" smtClean="0">
              <a:hlinkClick r:id="rId5"/>
            </a:endParaRPr>
          </a:p>
          <a:p>
            <a:pPr marL="0" indent="0">
              <a:buNone/>
            </a:pPr>
            <a:endParaRPr lang="sl-SI" sz="2000" dirty="0"/>
          </a:p>
          <a:p>
            <a:pPr marL="0" indent="0">
              <a:buNone/>
            </a:pPr>
            <a:endParaRPr lang="sl-SI" sz="3600" dirty="0" smtClean="0"/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3674" y="3356992"/>
            <a:ext cx="8371756" cy="2079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70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Naslov 1"/>
          <p:cNvSpPr>
            <a:spLocks noGrp="1"/>
          </p:cNvSpPr>
          <p:nvPr>
            <p:ph type="ctrTitle"/>
          </p:nvPr>
        </p:nvSpPr>
        <p:spPr>
          <a:xfrm>
            <a:off x="681967" y="1628800"/>
            <a:ext cx="7772400" cy="1470025"/>
          </a:xfrm>
        </p:spPr>
        <p:txBody>
          <a:bodyPr/>
          <a:lstStyle/>
          <a:p>
            <a: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Akt o identifikaciji entitet v elektronski izmenjavi podatkov</a:t>
            </a:r>
            <a: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u="sng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u="sng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endParaRPr lang="sl-SI" sz="3200" b="1" dirty="0">
              <a:solidFill>
                <a:srgbClr val="002060"/>
              </a:solidFill>
            </a:endParaRPr>
          </a:p>
        </p:txBody>
      </p:sp>
      <p:sp>
        <p:nvSpPr>
          <p:cNvPr id="2054" name="Podnaslov 2"/>
          <p:cNvSpPr>
            <a:spLocks noGrp="1"/>
          </p:cNvSpPr>
          <p:nvPr>
            <p:ph type="subTitle" idx="1"/>
          </p:nvPr>
        </p:nvSpPr>
        <p:spPr>
          <a:xfrm>
            <a:off x="1331640" y="2756520"/>
            <a:ext cx="6343650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l-SI" sz="1100" dirty="0" smtClean="0">
                <a:solidFill>
                  <a:srgbClr val="17375E"/>
                </a:solidFill>
              </a:rPr>
              <a:t> </a:t>
            </a:r>
            <a:endParaRPr lang="sl-SI" sz="2000" dirty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</a:pPr>
            <a:r>
              <a:rPr lang="sl-SI" sz="6600" dirty="0" smtClean="0">
                <a:solidFill>
                  <a:srgbClr val="0B11F3"/>
                </a:solidFill>
              </a:rPr>
              <a:t> </a:t>
            </a:r>
            <a:r>
              <a:rPr lang="sl-SI" sz="54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 V A L A</a:t>
            </a:r>
            <a:endParaRPr lang="sl-SI" sz="5400" b="1" dirty="0" smtClean="0">
              <a:solidFill>
                <a:schemeClr val="tx1">
                  <a:lumMod val="50000"/>
                  <a:lumOff val="5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026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368" y="4365104"/>
            <a:ext cx="9151665" cy="2356264"/>
          </a:xfrm>
          <a:prstGeom prst="rect">
            <a:avLst/>
          </a:prstGeom>
        </p:spPr>
      </p:pic>
      <p:pic>
        <p:nvPicPr>
          <p:cNvPr id="7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5013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107504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552728" cy="1368152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sl-SI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Akt </a:t>
            </a:r>
            <a:r>
              <a:rPr lang="sl-SI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o identifikaciji entitet v elektronski izmenjavi podatkov</a:t>
            </a:r>
            <a:endParaRPr lang="sl-SI" sz="24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 smtClean="0">
                <a:solidFill>
                  <a:srgbClr val="002060"/>
                </a:solidFill>
              </a:rPr>
              <a:t>21. 11. 2017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2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827584" y="2348880"/>
            <a:ext cx="8136904" cy="3888432"/>
          </a:xfrm>
        </p:spPr>
        <p:txBody>
          <a:bodyPr/>
          <a:lstStyle/>
          <a:p>
            <a:pPr marL="457200" lvl="1" indent="0">
              <a:spcBef>
                <a:spcPts val="0"/>
              </a:spcBef>
              <a:buNone/>
            </a:pPr>
            <a:r>
              <a:rPr lang="sl-SI" sz="1600" dirty="0" smtClean="0"/>
              <a:t>Z januarjem 2018 bo zagotovljena elektronska izmenjava podatkov v skladu </a:t>
            </a:r>
            <a:r>
              <a:rPr lang="sl-SI" sz="1600" dirty="0"/>
              <a:t>z </a:t>
            </a:r>
            <a:r>
              <a:rPr lang="sl-SI" sz="1600" dirty="0" smtClean="0"/>
              <a:t>Aktom </a:t>
            </a:r>
            <a:r>
              <a:rPr lang="sl-SI" sz="1600" dirty="0"/>
              <a:t>o identifikaciji entitet v elektronski izmenjavi podatkov med udeleženci na trgu z električno energijo in zemeljskim </a:t>
            </a:r>
            <a:r>
              <a:rPr lang="sl-SI" sz="1600" dirty="0" smtClean="0"/>
              <a:t>plinom. 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sl-SI" sz="1600" dirty="0" smtClean="0"/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nn-NO" sz="1600" dirty="0" smtClean="0"/>
              <a:t>Akt </a:t>
            </a:r>
            <a:r>
              <a:rPr lang="nn-NO" sz="1600" dirty="0"/>
              <a:t>o identifikaciji entitet v elektronski izmenjavi </a:t>
            </a:r>
            <a:r>
              <a:rPr lang="nn-NO" sz="1600" dirty="0" smtClean="0"/>
              <a:t>podatkov</a:t>
            </a:r>
            <a:r>
              <a:rPr lang="sl-SI" sz="1600" dirty="0" smtClean="0"/>
              <a:t> med udeleženci na trgu z električno energijo in zemeljskim plinom (</a:t>
            </a:r>
            <a:r>
              <a:rPr lang="sl-SI" sz="1600" b="1" dirty="0" smtClean="0"/>
              <a:t>Uradni list RS, št. 39/15 z dne 5. 6. 2015</a:t>
            </a:r>
            <a:r>
              <a:rPr lang="sl-SI" sz="1600" dirty="0" smtClean="0"/>
              <a:t>), 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sl-SI" sz="1600" dirty="0" smtClean="0"/>
              <a:t>Akt o spremembah in </a:t>
            </a:r>
            <a:r>
              <a:rPr lang="sl-SI" sz="1600" dirty="0"/>
              <a:t>dopolnitvah </a:t>
            </a:r>
            <a:r>
              <a:rPr lang="sl-SI" sz="1600" dirty="0" smtClean="0"/>
              <a:t>Akta </a:t>
            </a:r>
            <a:r>
              <a:rPr lang="sl-SI" sz="1600" dirty="0"/>
              <a:t>o identifikaciji entitet v elektronski izmenjavi podatkov med udeleženci na trgu z električno energijo in zemeljskim </a:t>
            </a:r>
            <a:r>
              <a:rPr lang="sl-SI" sz="1600" dirty="0" smtClean="0"/>
              <a:t>plinom (</a:t>
            </a:r>
            <a:r>
              <a:rPr lang="sl-SI" sz="1600" b="1" dirty="0" smtClean="0"/>
              <a:t>Uradni </a:t>
            </a:r>
            <a:r>
              <a:rPr lang="sl-SI" sz="1600" b="1" dirty="0"/>
              <a:t>list RS, št.</a:t>
            </a:r>
            <a:r>
              <a:rPr lang="sl-SI" sz="1600" b="1" dirty="0" smtClean="0"/>
              <a:t> 36/16 z dne 20. 5. 2016)</a:t>
            </a:r>
          </a:p>
          <a:p>
            <a:pPr marL="0" indent="0">
              <a:buNone/>
            </a:pPr>
            <a:endParaRPr lang="sl-SI" sz="2000" dirty="0" smtClean="0"/>
          </a:p>
          <a:p>
            <a:pPr marL="0" indent="0">
              <a:buNone/>
            </a:pPr>
            <a:endParaRPr lang="sl-SI" sz="2000" dirty="0"/>
          </a:p>
          <a:p>
            <a:pPr marL="0" indent="0">
              <a:buNone/>
            </a:pPr>
            <a:endParaRPr lang="sl-SI" sz="2000" dirty="0" smtClean="0">
              <a:hlinkClick r:id="rId5"/>
            </a:endParaRPr>
          </a:p>
          <a:p>
            <a:pPr marL="0" indent="0">
              <a:buNone/>
            </a:pPr>
            <a:endParaRPr lang="sl-SI" sz="2000" dirty="0"/>
          </a:p>
          <a:p>
            <a:pPr marL="0" indent="0">
              <a:buNone/>
            </a:pPr>
            <a:endParaRPr lang="sl-SI" sz="3600" dirty="0" smtClean="0"/>
          </a:p>
        </p:txBody>
      </p:sp>
    </p:spTree>
    <p:extLst>
      <p:ext uri="{BB962C8B-B14F-4D97-AF65-F5344CB8AC3E}">
        <p14:creationId xmlns:p14="http://schemas.microsoft.com/office/powerpoint/2010/main" val="20057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107504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552728" cy="1368152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sl-SI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Akt </a:t>
            </a:r>
            <a:r>
              <a:rPr lang="sl-SI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o identifikaciji entitet v elektronski izmenjavi podatkov</a:t>
            </a:r>
            <a:endParaRPr lang="sl-SI" sz="24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 smtClean="0">
                <a:solidFill>
                  <a:srgbClr val="002060"/>
                </a:solidFill>
              </a:rPr>
              <a:t>21. 11. 2017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3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827584" y="2348880"/>
            <a:ext cx="8136904" cy="3888432"/>
          </a:xfrm>
        </p:spPr>
        <p:txBody>
          <a:bodyPr/>
          <a:lstStyle/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>
              <a:spcBef>
                <a:spcPts val="0"/>
              </a:spcBef>
              <a:buNone/>
            </a:pPr>
            <a:r>
              <a:rPr lang="sl-SI" sz="1600" dirty="0" smtClean="0"/>
              <a:t>Predmet identifikacije po tem aktu so podatkovne entitete, ki nastopajo v procesih izmenjave podatkov med posameznimi vlogami na trgu z energijo.</a:t>
            </a:r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>
              <a:spcBef>
                <a:spcPts val="0"/>
              </a:spcBef>
              <a:buNone/>
            </a:pPr>
            <a:r>
              <a:rPr lang="sl-SI" sz="1600" dirty="0" smtClean="0"/>
              <a:t>Predmet enoumnega označevanja so najmanj sledeče entitete: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sl-SI" sz="1600" dirty="0" smtClean="0"/>
              <a:t>subjekti na trgu: dobavitelji in distribucijska podjetja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sl-SI" sz="1600" dirty="0" smtClean="0"/>
              <a:t>merilna mesta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sl-SI" sz="1600" dirty="0" smtClean="0"/>
              <a:t>produkti in storitve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sl-SI" sz="1600" dirty="0"/>
          </a:p>
          <a:p>
            <a:pPr marL="457200" lvl="1" indent="0">
              <a:spcBef>
                <a:spcPts val="0"/>
              </a:spcBef>
              <a:buNone/>
            </a:pPr>
            <a:r>
              <a:rPr lang="sl-SI" sz="1600" dirty="0"/>
              <a:t>Pri izmenjavi podatkov se prednostno uporabljata sistema EIC in GS1.</a:t>
            </a:r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0" indent="0">
              <a:buNone/>
            </a:pPr>
            <a:endParaRPr lang="sl-SI" sz="2000" dirty="0" smtClean="0"/>
          </a:p>
          <a:p>
            <a:pPr marL="0" indent="0">
              <a:buNone/>
            </a:pPr>
            <a:endParaRPr lang="sl-SI" sz="2000" dirty="0"/>
          </a:p>
          <a:p>
            <a:pPr marL="0" indent="0">
              <a:buNone/>
            </a:pPr>
            <a:endParaRPr lang="sl-SI" sz="2000" dirty="0" smtClean="0">
              <a:hlinkClick r:id="rId5"/>
            </a:endParaRPr>
          </a:p>
          <a:p>
            <a:pPr marL="0" indent="0">
              <a:buNone/>
            </a:pPr>
            <a:endParaRPr lang="sl-SI" sz="2000" dirty="0"/>
          </a:p>
          <a:p>
            <a:pPr marL="0" indent="0">
              <a:buNone/>
            </a:pPr>
            <a:endParaRPr lang="sl-SI" sz="3600" dirty="0" smtClean="0"/>
          </a:p>
        </p:txBody>
      </p:sp>
    </p:spTree>
    <p:extLst>
      <p:ext uri="{BB962C8B-B14F-4D97-AF65-F5344CB8AC3E}">
        <p14:creationId xmlns:p14="http://schemas.microsoft.com/office/powerpoint/2010/main" val="178655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107504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552728" cy="1368152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sl-SI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Akt </a:t>
            </a:r>
            <a:r>
              <a:rPr lang="sl-SI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o identifikaciji entitet v elektronski izmenjavi podatkov</a:t>
            </a:r>
            <a:endParaRPr lang="sl-SI" sz="24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 smtClean="0">
                <a:solidFill>
                  <a:srgbClr val="002060"/>
                </a:solidFill>
              </a:rPr>
              <a:t>21. 11. 2017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4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827584" y="2348880"/>
            <a:ext cx="8136904" cy="3888432"/>
          </a:xfrm>
        </p:spPr>
        <p:txBody>
          <a:bodyPr/>
          <a:lstStyle/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>
              <a:spcBef>
                <a:spcPts val="0"/>
              </a:spcBef>
              <a:buNone/>
            </a:pPr>
            <a:r>
              <a:rPr lang="sl-SI" sz="1600" dirty="0" smtClean="0"/>
              <a:t>Za označevanje </a:t>
            </a:r>
            <a:r>
              <a:rPr lang="sl-SI" sz="1600" b="1" dirty="0" smtClean="0"/>
              <a:t>merilnih mest </a:t>
            </a:r>
            <a:r>
              <a:rPr lang="sl-SI" sz="1600" dirty="0" smtClean="0"/>
              <a:t>se </a:t>
            </a:r>
            <a:r>
              <a:rPr lang="sl-SI" sz="1600" dirty="0"/>
              <a:t>uporablja </a:t>
            </a:r>
            <a:r>
              <a:rPr lang="sl-SI" sz="1600" dirty="0" smtClean="0"/>
              <a:t>koda GS1 GSRN.</a:t>
            </a:r>
            <a:r>
              <a:rPr lang="sl-SI" sz="1600" dirty="0"/>
              <a:t> </a:t>
            </a:r>
            <a:r>
              <a:rPr lang="sl-SI" sz="1600" dirty="0" smtClean="0"/>
              <a:t>Koda je </a:t>
            </a:r>
            <a:r>
              <a:rPr lang="sl-SI" sz="1600" dirty="0"/>
              <a:t>po standardu </a:t>
            </a:r>
            <a:r>
              <a:rPr lang="sl-SI" sz="1600" dirty="0" smtClean="0"/>
              <a:t>dolga </a:t>
            </a:r>
            <a:r>
              <a:rPr lang="sl-SI" sz="1600" dirty="0"/>
              <a:t>18 numeričnih </a:t>
            </a:r>
            <a:r>
              <a:rPr lang="sl-SI" sz="1600" dirty="0" smtClean="0"/>
              <a:t>mest s strukturo:</a:t>
            </a:r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/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sl-SI" sz="1600" dirty="0" smtClean="0"/>
              <a:t>8-mestni </a:t>
            </a:r>
            <a:r>
              <a:rPr lang="sl-SI" sz="1600" dirty="0" err="1" smtClean="0"/>
              <a:t>prefix</a:t>
            </a:r>
            <a:r>
              <a:rPr lang="sl-SI" sz="1600" dirty="0" smtClean="0"/>
              <a:t> </a:t>
            </a:r>
            <a:r>
              <a:rPr lang="sl-SI" sz="1600" dirty="0"/>
              <a:t>za SODO </a:t>
            </a:r>
            <a:r>
              <a:rPr lang="sl-SI" sz="1600" dirty="0" err="1"/>
              <a:t>d.o.o</a:t>
            </a:r>
            <a:r>
              <a:rPr lang="sl-SI" sz="1600" dirty="0"/>
              <a:t>. </a:t>
            </a:r>
            <a:r>
              <a:rPr lang="sl-SI" sz="1600" dirty="0" smtClean="0"/>
              <a:t>je 38311158</a:t>
            </a:r>
            <a:endParaRPr lang="sl-SI" sz="1600" dirty="0"/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sl-SI" sz="1600" dirty="0" smtClean="0"/>
              <a:t>sledi 9-mestna </a:t>
            </a:r>
            <a:r>
              <a:rPr lang="sl-SI" sz="1600" dirty="0"/>
              <a:t>numerična </a:t>
            </a:r>
            <a:r>
              <a:rPr lang="sl-SI" sz="1600" dirty="0" smtClean="0"/>
              <a:t>vrednost, ki je generirana z </a:t>
            </a:r>
            <a:r>
              <a:rPr lang="sl-SI" sz="1600" dirty="0"/>
              <a:t>generatorjem naključnih </a:t>
            </a:r>
            <a:r>
              <a:rPr lang="sl-SI" sz="1600" dirty="0" smtClean="0"/>
              <a:t>števil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sl-SI" sz="1600" dirty="0" smtClean="0"/>
              <a:t>na koncu je kontrolna številka.</a:t>
            </a:r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/>
          </a:p>
          <a:p>
            <a:pPr marL="457200" lvl="1" indent="0">
              <a:spcBef>
                <a:spcPts val="0"/>
              </a:spcBef>
              <a:buNone/>
            </a:pPr>
            <a:r>
              <a:rPr lang="sl-SI" sz="1600" dirty="0" smtClean="0"/>
              <a:t>Primer:</a:t>
            </a:r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>
              <a:spcBef>
                <a:spcPts val="0"/>
              </a:spcBef>
              <a:buNone/>
            </a:pPr>
            <a:r>
              <a:rPr lang="sl-SI" sz="1600" dirty="0" smtClean="0"/>
              <a:t>Številka merilnega mesta DIS-SMM: 4-265065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sl-SI" sz="1600" dirty="0"/>
              <a:t>Številka merilnega mesta </a:t>
            </a:r>
            <a:r>
              <a:rPr lang="sl-SI" sz="1600" dirty="0" smtClean="0"/>
              <a:t>GS1 GSRN: </a:t>
            </a:r>
            <a:r>
              <a:rPr lang="sl-SI" sz="1600" b="1" dirty="0" smtClean="0"/>
              <a:t>3831115</a:t>
            </a:r>
            <a:r>
              <a:rPr lang="sl-SI" sz="1600" b="1" dirty="0" smtClean="0">
                <a:solidFill>
                  <a:srgbClr val="3647C8"/>
                </a:solidFill>
              </a:rPr>
              <a:t>8001992415</a:t>
            </a:r>
            <a:r>
              <a:rPr lang="sl-SI" sz="1600" b="1" dirty="0" smtClean="0">
                <a:solidFill>
                  <a:srgbClr val="FF0000"/>
                </a:solidFill>
              </a:rPr>
              <a:t>7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sl-SI" sz="1600" dirty="0" smtClean="0"/>
              <a:t>Naziv merilnega mesta: SODO </a:t>
            </a:r>
            <a:r>
              <a:rPr lang="sl-SI" sz="1600" dirty="0" err="1" smtClean="0"/>
              <a:t>d.o.o</a:t>
            </a:r>
            <a:r>
              <a:rPr lang="sl-SI" sz="1600" dirty="0" smtClean="0"/>
              <a:t>., </a:t>
            </a:r>
            <a:r>
              <a:rPr lang="sl-SI" sz="1600" dirty="0" err="1" smtClean="0"/>
              <a:t>Minarikova</a:t>
            </a:r>
            <a:r>
              <a:rPr lang="sl-SI" sz="1600" dirty="0" smtClean="0"/>
              <a:t> ulica 5, 2000 Maribor</a:t>
            </a:r>
            <a:endParaRPr lang="sl-SI" sz="1600" dirty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0" indent="0">
              <a:buNone/>
            </a:pPr>
            <a:endParaRPr lang="sl-SI" sz="2000" dirty="0" smtClean="0"/>
          </a:p>
          <a:p>
            <a:pPr marL="0" indent="0">
              <a:buNone/>
            </a:pPr>
            <a:endParaRPr lang="sl-SI" sz="2000" dirty="0"/>
          </a:p>
          <a:p>
            <a:pPr marL="0" indent="0">
              <a:buNone/>
            </a:pPr>
            <a:endParaRPr lang="sl-SI" sz="2000" dirty="0" smtClean="0">
              <a:hlinkClick r:id="rId5"/>
            </a:endParaRPr>
          </a:p>
          <a:p>
            <a:pPr marL="0" indent="0">
              <a:buNone/>
            </a:pPr>
            <a:endParaRPr lang="sl-SI" sz="2000" dirty="0"/>
          </a:p>
          <a:p>
            <a:pPr marL="0" indent="0">
              <a:buNone/>
            </a:pPr>
            <a:endParaRPr lang="sl-SI" sz="3600" dirty="0" smtClean="0"/>
          </a:p>
        </p:txBody>
      </p:sp>
    </p:spTree>
    <p:extLst>
      <p:ext uri="{BB962C8B-B14F-4D97-AF65-F5344CB8AC3E}">
        <p14:creationId xmlns:p14="http://schemas.microsoft.com/office/powerpoint/2010/main" val="412500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107504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552728" cy="1368152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sl-SI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Akt </a:t>
            </a:r>
            <a:r>
              <a:rPr lang="sl-SI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o identifikaciji entitet v elektronski izmenjavi podatkov</a:t>
            </a:r>
            <a:endParaRPr lang="sl-SI" sz="24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 smtClean="0">
                <a:solidFill>
                  <a:srgbClr val="002060"/>
                </a:solidFill>
              </a:rPr>
              <a:t>21. 11. 2017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5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827584" y="2348880"/>
            <a:ext cx="8136904" cy="3888432"/>
          </a:xfrm>
        </p:spPr>
        <p:txBody>
          <a:bodyPr/>
          <a:lstStyle/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>
              <a:spcBef>
                <a:spcPts val="0"/>
              </a:spcBef>
              <a:buNone/>
            </a:pPr>
            <a:r>
              <a:rPr lang="sl-SI" sz="1600" dirty="0" smtClean="0"/>
              <a:t>Za </a:t>
            </a:r>
            <a:r>
              <a:rPr lang="sl-SI" sz="1600" b="1" dirty="0" smtClean="0"/>
              <a:t>območja distribucijskega sistema </a:t>
            </a:r>
            <a:r>
              <a:rPr lang="sl-SI" sz="1600" dirty="0" smtClean="0"/>
              <a:t>se uporablja koda EIC Y</a:t>
            </a:r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0" indent="0">
              <a:buNone/>
            </a:pPr>
            <a:endParaRPr lang="sl-SI" sz="2000" dirty="0" smtClean="0"/>
          </a:p>
          <a:p>
            <a:pPr marL="0" indent="0">
              <a:buNone/>
            </a:pPr>
            <a:endParaRPr lang="sl-SI" sz="2000" dirty="0"/>
          </a:p>
          <a:p>
            <a:pPr marL="0" indent="0">
              <a:buNone/>
            </a:pPr>
            <a:endParaRPr lang="sl-SI" sz="2000" dirty="0" smtClean="0">
              <a:hlinkClick r:id="rId5"/>
            </a:endParaRPr>
          </a:p>
          <a:p>
            <a:pPr marL="0" indent="0">
              <a:buNone/>
            </a:pPr>
            <a:endParaRPr lang="sl-SI" sz="2000" dirty="0"/>
          </a:p>
          <a:p>
            <a:pPr marL="0" indent="0">
              <a:buNone/>
            </a:pPr>
            <a:endParaRPr lang="sl-SI" sz="3600" dirty="0" smtClean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31640" y="3717032"/>
            <a:ext cx="4429125" cy="139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70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107504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552728" cy="1368152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sl-SI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Akt </a:t>
            </a:r>
            <a:r>
              <a:rPr lang="sl-SI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o identifikaciji entitet v elektronski izmenjavi podatkov</a:t>
            </a:r>
            <a:endParaRPr lang="sl-SI" sz="24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 smtClean="0">
                <a:solidFill>
                  <a:srgbClr val="002060"/>
                </a:solidFill>
              </a:rPr>
              <a:t>21. 11. 2017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6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827584" y="2348880"/>
            <a:ext cx="8136904" cy="3888432"/>
          </a:xfrm>
        </p:spPr>
        <p:txBody>
          <a:bodyPr/>
          <a:lstStyle/>
          <a:p>
            <a:pPr marL="457200" lvl="1" indent="0">
              <a:spcBef>
                <a:spcPts val="0"/>
              </a:spcBef>
              <a:buNone/>
            </a:pPr>
            <a:r>
              <a:rPr lang="sl-SI" sz="1600" dirty="0"/>
              <a:t>Za </a:t>
            </a:r>
            <a:r>
              <a:rPr lang="sl-SI" sz="1600" dirty="0" smtClean="0"/>
              <a:t>označevanje </a:t>
            </a:r>
            <a:r>
              <a:rPr lang="sl-SI" sz="1600" b="1" dirty="0" smtClean="0"/>
              <a:t>dobaviteljev</a:t>
            </a:r>
            <a:r>
              <a:rPr lang="sl-SI" sz="1600" dirty="0" smtClean="0"/>
              <a:t> se uporablja koda EIC</a:t>
            </a:r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0" indent="0">
              <a:buNone/>
            </a:pPr>
            <a:endParaRPr lang="sl-SI" sz="2000" dirty="0" smtClean="0"/>
          </a:p>
          <a:p>
            <a:pPr marL="0" indent="0">
              <a:buNone/>
            </a:pPr>
            <a:endParaRPr lang="sl-SI" sz="2000" dirty="0"/>
          </a:p>
          <a:p>
            <a:pPr marL="0" indent="0">
              <a:buNone/>
            </a:pPr>
            <a:endParaRPr lang="sl-SI" sz="2000" dirty="0" smtClean="0">
              <a:hlinkClick r:id="rId5"/>
            </a:endParaRPr>
          </a:p>
          <a:p>
            <a:pPr marL="0" indent="0">
              <a:buNone/>
            </a:pPr>
            <a:endParaRPr lang="sl-SI" sz="2000" dirty="0"/>
          </a:p>
          <a:p>
            <a:pPr marL="0" indent="0">
              <a:buNone/>
            </a:pPr>
            <a:endParaRPr lang="sl-SI" sz="3600" dirty="0" smtClean="0"/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1560" y="2806053"/>
            <a:ext cx="7916813" cy="2974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47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107504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552728" cy="1368152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sl-SI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Akt </a:t>
            </a:r>
            <a:r>
              <a:rPr lang="sl-SI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o identifikaciji entitet v elektronski izmenjavi podatkov</a:t>
            </a:r>
            <a:endParaRPr lang="sl-SI" sz="24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 smtClean="0">
                <a:solidFill>
                  <a:srgbClr val="002060"/>
                </a:solidFill>
              </a:rPr>
              <a:t>21. 11. 2017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7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827584" y="2348880"/>
            <a:ext cx="8136904" cy="3888432"/>
          </a:xfrm>
        </p:spPr>
        <p:txBody>
          <a:bodyPr/>
          <a:lstStyle/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>
              <a:spcBef>
                <a:spcPts val="0"/>
              </a:spcBef>
              <a:buNone/>
            </a:pPr>
            <a:r>
              <a:rPr lang="sl-SI" sz="1600" dirty="0" smtClean="0"/>
              <a:t>Za </a:t>
            </a:r>
            <a:r>
              <a:rPr lang="sl-SI" sz="1600" dirty="0"/>
              <a:t>označevanje </a:t>
            </a:r>
            <a:r>
              <a:rPr lang="sl-SI" sz="1600" b="1" dirty="0" smtClean="0"/>
              <a:t>produktov in storitev </a:t>
            </a:r>
            <a:r>
              <a:rPr lang="sl-SI" sz="1600" dirty="0" smtClean="0"/>
              <a:t>se uporablja koda GS1 GTIN</a:t>
            </a:r>
            <a:endParaRPr lang="sl-SI" sz="1600" dirty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0" indent="0">
              <a:buNone/>
            </a:pPr>
            <a:endParaRPr lang="sl-SI" sz="2000" dirty="0" smtClean="0"/>
          </a:p>
          <a:p>
            <a:pPr marL="0" indent="0">
              <a:buNone/>
            </a:pPr>
            <a:endParaRPr lang="sl-SI" sz="2000" dirty="0"/>
          </a:p>
          <a:p>
            <a:pPr marL="0" indent="0">
              <a:buNone/>
            </a:pPr>
            <a:endParaRPr lang="sl-SI" sz="2000" dirty="0" smtClean="0">
              <a:hlinkClick r:id="rId5"/>
            </a:endParaRPr>
          </a:p>
          <a:p>
            <a:pPr marL="0" indent="0">
              <a:buNone/>
            </a:pPr>
            <a:endParaRPr lang="sl-SI" sz="2000" dirty="0"/>
          </a:p>
          <a:p>
            <a:pPr marL="0" indent="0">
              <a:buNone/>
            </a:pPr>
            <a:endParaRPr lang="sl-SI" sz="3600" dirty="0" smtClean="0"/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03648" y="3067273"/>
            <a:ext cx="2781300" cy="82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04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107504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552728" cy="1368152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sl-SI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Akt </a:t>
            </a:r>
            <a:r>
              <a:rPr lang="sl-SI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o identifikaciji entitet v elektronski izmenjavi podatkov</a:t>
            </a:r>
            <a:endParaRPr lang="sl-SI" sz="24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 smtClean="0">
                <a:solidFill>
                  <a:srgbClr val="002060"/>
                </a:solidFill>
              </a:rPr>
              <a:t>21. 11. 2017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8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827584" y="2348880"/>
            <a:ext cx="8136904" cy="3888432"/>
          </a:xfrm>
        </p:spPr>
        <p:txBody>
          <a:bodyPr/>
          <a:lstStyle/>
          <a:p>
            <a:pPr marL="457200" lvl="1" indent="0">
              <a:spcBef>
                <a:spcPts val="0"/>
              </a:spcBef>
              <a:buNone/>
            </a:pPr>
            <a:r>
              <a:rPr lang="sl-SI" sz="1600" dirty="0" smtClean="0"/>
              <a:t>Izmenjava obračunskih podatkov - PRILOGA A je z januarjem 2016 delno že dopolnjena z zahtevami </a:t>
            </a:r>
            <a:r>
              <a:rPr lang="sl-SI" sz="1600" dirty="0"/>
              <a:t>Akta o identifikaciji entitet v elektronski izmenjavi </a:t>
            </a:r>
            <a:r>
              <a:rPr lang="sl-SI" sz="1600" dirty="0" smtClean="0"/>
              <a:t>podatkov, in sicer: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sl-SI" sz="1600" dirty="0" smtClean="0"/>
              <a:t>Številka merilnega mesta GS1-GSRN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sl-SI" sz="1600" dirty="0" smtClean="0"/>
              <a:t>Identifikator produkta </a:t>
            </a:r>
            <a:r>
              <a:rPr lang="sl-SI" sz="1600" dirty="0"/>
              <a:t>GS1 </a:t>
            </a:r>
            <a:r>
              <a:rPr lang="sl-SI" sz="1600" dirty="0" smtClean="0"/>
              <a:t>GTIN</a:t>
            </a:r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/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sl-SI" sz="1600" dirty="0" smtClean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0" indent="0">
              <a:buNone/>
            </a:pPr>
            <a:endParaRPr lang="sl-SI" sz="2000" dirty="0" smtClean="0"/>
          </a:p>
          <a:p>
            <a:pPr marL="0" indent="0">
              <a:buNone/>
            </a:pPr>
            <a:endParaRPr lang="sl-SI" sz="2000" dirty="0"/>
          </a:p>
          <a:p>
            <a:pPr marL="0" indent="0">
              <a:buNone/>
            </a:pPr>
            <a:endParaRPr lang="sl-SI" sz="2000" dirty="0" smtClean="0">
              <a:hlinkClick r:id="rId5"/>
            </a:endParaRPr>
          </a:p>
          <a:p>
            <a:pPr marL="0" indent="0">
              <a:buNone/>
            </a:pPr>
            <a:endParaRPr lang="sl-SI" sz="2000" dirty="0"/>
          </a:p>
          <a:p>
            <a:pPr marL="0" indent="0">
              <a:buNone/>
            </a:pPr>
            <a:endParaRPr lang="sl-SI" sz="3600" dirty="0" smtClean="0"/>
          </a:p>
        </p:txBody>
      </p:sp>
      <p:pic>
        <p:nvPicPr>
          <p:cNvPr id="7" name="Slika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31640" y="3558136"/>
            <a:ext cx="7673355" cy="2738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90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107504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552728" cy="1368152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sl-SI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Akt </a:t>
            </a:r>
            <a:r>
              <a:rPr lang="sl-SI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o identifikaciji entitet v elektronski izmenjavi podatkov</a:t>
            </a:r>
            <a:endParaRPr lang="sl-SI" sz="24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 smtClean="0">
                <a:solidFill>
                  <a:srgbClr val="002060"/>
                </a:solidFill>
              </a:rPr>
              <a:t>21. 11. 2017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9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827584" y="2276872"/>
            <a:ext cx="8136904" cy="4079478"/>
          </a:xfrm>
        </p:spPr>
        <p:txBody>
          <a:bodyPr/>
          <a:lstStyle/>
          <a:p>
            <a:pPr marL="457200" lvl="1" indent="0">
              <a:spcBef>
                <a:spcPts val="0"/>
              </a:spcBef>
              <a:buNone/>
            </a:pPr>
            <a:r>
              <a:rPr lang="sl-SI" sz="1600" b="1" dirty="0" smtClean="0"/>
              <a:t>Spletne storitve in spletni portal PERUN</a:t>
            </a:r>
          </a:p>
          <a:p>
            <a:pPr marL="457200" lvl="1" indent="0">
              <a:spcBef>
                <a:spcPts val="0"/>
              </a:spcBef>
              <a:buNone/>
            </a:pPr>
            <a:endParaRPr lang="sl-SI" sz="1600" b="1" dirty="0">
              <a:solidFill>
                <a:srgbClr val="FF0000"/>
              </a:solidFill>
            </a:endParaRPr>
          </a:p>
          <a:p>
            <a:pPr marL="457200" lvl="1" indent="0">
              <a:spcBef>
                <a:spcPts val="0"/>
              </a:spcBef>
              <a:buNone/>
            </a:pPr>
            <a:r>
              <a:rPr lang="sl-SI" sz="1600" dirty="0" smtClean="0"/>
              <a:t>One </a:t>
            </a:r>
            <a:r>
              <a:rPr lang="sl-SI" sz="1600" dirty="0" err="1" smtClean="0"/>
              <a:t>pager</a:t>
            </a:r>
            <a:r>
              <a:rPr lang="sl-SI" sz="1600" dirty="0" smtClean="0"/>
              <a:t> s spremembami je že objavljen na </a:t>
            </a:r>
            <a:r>
              <a:rPr lang="sl-SI" sz="1600" dirty="0" smtClean="0"/>
              <a:t>portalu PERUN</a:t>
            </a:r>
            <a:endParaRPr lang="sl-SI" sz="1600" dirty="0" smtClean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>
              <a:solidFill>
                <a:srgbClr val="FF0000"/>
              </a:solidFill>
            </a:endParaRPr>
          </a:p>
          <a:p>
            <a:pPr marL="457200" lvl="1" indent="0">
              <a:spcBef>
                <a:spcPts val="0"/>
              </a:spcBef>
              <a:buNone/>
            </a:pPr>
            <a:r>
              <a:rPr lang="sl-SI" sz="1600" dirty="0" smtClean="0"/>
              <a:t>Omogočeno je testiranje novih verzij spletnih storitev in portala </a:t>
            </a:r>
            <a:r>
              <a:rPr lang="sl-SI" sz="1600" dirty="0" smtClean="0"/>
              <a:t>PERUN</a:t>
            </a:r>
            <a:endParaRPr lang="sl-SI" sz="1600" dirty="0" smtClean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sl-SI" sz="1600" dirty="0" smtClean="0"/>
              <a:t>services-test.informatika.si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sl-SI" sz="1600" dirty="0">
                <a:hlinkClick r:id="rId5"/>
              </a:rPr>
              <a:t>https://</a:t>
            </a:r>
            <a:r>
              <a:rPr lang="sl-SI" sz="1600" dirty="0" smtClean="0">
                <a:hlinkClick r:id="rId5"/>
              </a:rPr>
              <a:t>peruneis-test.informatika.si</a:t>
            </a:r>
            <a:endParaRPr lang="sl-SI" sz="1600" dirty="0" smtClean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sl-SI" sz="1600" dirty="0"/>
          </a:p>
          <a:p>
            <a:pPr marL="457200" lvl="1" indent="0">
              <a:spcBef>
                <a:spcPts val="0"/>
              </a:spcBef>
              <a:buNone/>
            </a:pPr>
            <a:r>
              <a:rPr lang="sl-SI" sz="1600" dirty="0" smtClean="0"/>
              <a:t>Po prehodu v produkcijo </a:t>
            </a:r>
            <a:r>
              <a:rPr lang="sl-SI" sz="1600" dirty="0" smtClean="0"/>
              <a:t>bo na voljo 4-mesečno </a:t>
            </a:r>
            <a:r>
              <a:rPr lang="sl-SI" sz="1600" dirty="0" smtClean="0"/>
              <a:t>obdobje </a:t>
            </a:r>
            <a:r>
              <a:rPr lang="sl-SI" sz="1600" dirty="0" smtClean="0"/>
              <a:t>za delovanje </a:t>
            </a:r>
            <a:r>
              <a:rPr lang="sl-SI" sz="1600" dirty="0" smtClean="0"/>
              <a:t>obeh verzij v produkciji.</a:t>
            </a:r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/>
          </a:p>
          <a:p>
            <a:pPr marL="457200" lvl="1" indent="0">
              <a:spcBef>
                <a:spcPts val="0"/>
              </a:spcBef>
              <a:buNone/>
            </a:pPr>
            <a:r>
              <a:rPr lang="sl-SI" sz="1600" smtClean="0"/>
              <a:t>Glavne spremembe:</a:t>
            </a:r>
            <a:endParaRPr lang="sl-SI" sz="1600" dirty="0" smtClean="0"/>
          </a:p>
          <a:p>
            <a:pPr marL="457200" lvl="1" indent="0">
              <a:spcBef>
                <a:spcPts val="0"/>
              </a:spcBef>
              <a:buNone/>
            </a:pPr>
            <a:r>
              <a:rPr lang="sl-SI" sz="1400" dirty="0"/>
              <a:t> </a:t>
            </a:r>
            <a:r>
              <a:rPr lang="sl-SI" sz="1400" dirty="0" smtClean="0"/>
              <a:t>&lt;</a:t>
            </a:r>
            <a:r>
              <a:rPr lang="sl-SI" sz="1400" dirty="0" err="1"/>
              <a:t>ns:identifikatorMM</a:t>
            </a:r>
            <a:r>
              <a:rPr lang="sl-SI" sz="1400" dirty="0" smtClean="0"/>
              <a:t>&gt; &lt;!-- Ali eno ali drugo--&gt;</a:t>
            </a:r>
            <a:endParaRPr lang="sl-SI" sz="1400" dirty="0"/>
          </a:p>
          <a:p>
            <a:pPr marL="457200" lvl="1" indent="0">
              <a:spcBef>
                <a:spcPts val="0"/>
              </a:spcBef>
              <a:buNone/>
            </a:pPr>
            <a:r>
              <a:rPr lang="sl-SI" sz="1400" dirty="0"/>
              <a:t> </a:t>
            </a:r>
            <a:r>
              <a:rPr lang="sl-SI" sz="1400" dirty="0" smtClean="0"/>
              <a:t>	&lt;</a:t>
            </a:r>
            <a:r>
              <a:rPr lang="sl-SI" sz="1400" dirty="0"/>
              <a:t>ns1:enotniIdentifikatorMM&gt;?&lt;/ns1:enotniIdentifikatorMM&gt;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sl-SI" sz="1400" dirty="0"/>
              <a:t>            &lt;ns1:gsrnMM&gt;?&lt;/ns1:gsrnMM&gt;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sl-SI" sz="1400" dirty="0"/>
              <a:t> </a:t>
            </a:r>
            <a:r>
              <a:rPr lang="sl-SI" sz="1400" dirty="0" smtClean="0"/>
              <a:t>&lt;/</a:t>
            </a:r>
            <a:r>
              <a:rPr lang="sl-SI" sz="1400" dirty="0" err="1"/>
              <a:t>ns:identifikatorMM</a:t>
            </a:r>
            <a:r>
              <a:rPr lang="sl-SI" sz="1400" dirty="0"/>
              <a:t>&gt;</a:t>
            </a:r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sl-SI" sz="1600" dirty="0" smtClean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sl-SI" sz="1600" dirty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/>
          </a:p>
          <a:p>
            <a:pPr marL="457200" lvl="1" indent="0">
              <a:spcBef>
                <a:spcPts val="0"/>
              </a:spcBef>
              <a:buNone/>
            </a:pPr>
            <a:r>
              <a:rPr lang="sl-SI" sz="1600" dirty="0"/>
              <a:t>	</a:t>
            </a:r>
            <a:r>
              <a:rPr lang="sl-SI" sz="1600" dirty="0" smtClean="0"/>
              <a:t> </a:t>
            </a:r>
            <a:endParaRPr lang="sl-SI" sz="1600" dirty="0" smtClean="0">
              <a:solidFill>
                <a:srgbClr val="FF0000"/>
              </a:solidFill>
            </a:endParaRPr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0" indent="0">
              <a:buNone/>
            </a:pPr>
            <a:endParaRPr lang="sl-SI" sz="2000" dirty="0" smtClean="0"/>
          </a:p>
          <a:p>
            <a:pPr marL="0" indent="0">
              <a:buNone/>
            </a:pPr>
            <a:endParaRPr lang="sl-SI" sz="2000" dirty="0"/>
          </a:p>
          <a:p>
            <a:pPr marL="0" indent="0">
              <a:buNone/>
            </a:pPr>
            <a:endParaRPr lang="sl-SI" sz="2000" dirty="0" smtClean="0">
              <a:hlinkClick r:id="rId6"/>
            </a:endParaRPr>
          </a:p>
          <a:p>
            <a:pPr marL="0" indent="0">
              <a:buNone/>
            </a:pPr>
            <a:endParaRPr lang="sl-SI" sz="2000" dirty="0"/>
          </a:p>
          <a:p>
            <a:pPr marL="0" indent="0">
              <a:buNone/>
            </a:pPr>
            <a:endParaRPr lang="sl-SI" sz="3600" dirty="0" smtClean="0"/>
          </a:p>
        </p:txBody>
      </p:sp>
    </p:spTree>
    <p:extLst>
      <p:ext uri="{BB962C8B-B14F-4D97-AF65-F5344CB8AC3E}">
        <p14:creationId xmlns:p14="http://schemas.microsoft.com/office/powerpoint/2010/main" val="382411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DO_MzIP_09_2014_popr_Vlado_Milan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4741</TotalTime>
  <Words>471</Words>
  <Application>Microsoft Office PowerPoint</Application>
  <PresentationFormat>Diaprojekcija na zaslonu (4:3)</PresentationFormat>
  <Paragraphs>195</Paragraphs>
  <Slides>12</Slides>
  <Notes>12</Notes>
  <HiddenSlides>0</HiddenSlides>
  <MMClips>0</MMClips>
  <ScaleCrop>false</ScaleCrop>
  <HeadingPairs>
    <vt:vector size="6" baseType="variant">
      <vt:variant>
        <vt:lpstr>Uporabljene pisave</vt:lpstr>
      </vt:variant>
      <vt:variant>
        <vt:i4>4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12</vt:i4>
      </vt:variant>
    </vt:vector>
  </HeadingPairs>
  <TitlesOfParts>
    <vt:vector size="17" baseType="lpstr">
      <vt:lpstr>Arial</vt:lpstr>
      <vt:lpstr>Calibri</vt:lpstr>
      <vt:lpstr>Tahoma</vt:lpstr>
      <vt:lpstr>Wingdings</vt:lpstr>
      <vt:lpstr>SODO_MzIP_09_2014_popr_Vlado_Milan</vt:lpstr>
      <vt:lpstr> Akt o identifikaciji entitet v elektronski izmenjavi podatkov </vt:lpstr>
      <vt:lpstr> Akt o identifikaciji entitet v elektronski izmenjavi podatkov</vt:lpstr>
      <vt:lpstr> Akt o identifikaciji entitet v elektronski izmenjavi podatkov</vt:lpstr>
      <vt:lpstr> Akt o identifikaciji entitet v elektronski izmenjavi podatkov</vt:lpstr>
      <vt:lpstr> Akt o identifikaciji entitet v elektronski izmenjavi podatkov</vt:lpstr>
      <vt:lpstr> Akt o identifikaciji entitet v elektronski izmenjavi podatkov</vt:lpstr>
      <vt:lpstr> Akt o identifikaciji entitet v elektronski izmenjavi podatkov</vt:lpstr>
      <vt:lpstr> Akt o identifikaciji entitet v elektronski izmenjavi podatkov</vt:lpstr>
      <vt:lpstr> Akt o identifikaciji entitet v elektronski izmenjavi podatkov</vt:lpstr>
      <vt:lpstr> Akt o identifikaciji entitet v elektronski izmenjavi podatkov</vt:lpstr>
      <vt:lpstr> Akt o identifikaciji entitet v elektronski izmenjavi podatkov</vt:lpstr>
      <vt:lpstr>  Akt o identifikaciji entitet v elektronski izmenjavi podatkov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Kratka predstavitev SODO, d. o. o.</dc:title>
  <dc:creator>Milena Delčnjak</dc:creator>
  <cp:lastModifiedBy>Jozica Terpin</cp:lastModifiedBy>
  <cp:revision>387</cp:revision>
  <cp:lastPrinted>2017-02-13T06:32:00Z</cp:lastPrinted>
  <dcterms:created xsi:type="dcterms:W3CDTF">2014-09-24T12:13:41Z</dcterms:created>
  <dcterms:modified xsi:type="dcterms:W3CDTF">2017-11-21T06:18:14Z</dcterms:modified>
</cp:coreProperties>
</file>