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6" r:id="rId2"/>
    <p:sldId id="257" r:id="rId3"/>
    <p:sldId id="258" r:id="rId4"/>
    <p:sldId id="259" r:id="rId5"/>
    <p:sldId id="260" r:id="rId6"/>
    <p:sldId id="269" r:id="rId7"/>
    <p:sldId id="261" r:id="rId8"/>
    <p:sldId id="262" r:id="rId9"/>
    <p:sldId id="263" r:id="rId10"/>
    <p:sldId id="264" r:id="rId11"/>
    <p:sldId id="265" r:id="rId12"/>
    <p:sldId id="266" r:id="rId13"/>
    <p:sldId id="267" r:id="rId14"/>
    <p:sldId id="268" r:id="rId15"/>
  </p:sldIdLst>
  <p:sldSz cx="12192000" cy="6858000"/>
  <p:notesSz cx="6797675" cy="9926638"/>
  <p:defaultText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0" autoAdjust="0"/>
    <p:restoredTop sz="94660"/>
  </p:normalViewPr>
  <p:slideViewPr>
    <p:cSldViewPr snapToGrid="0">
      <p:cViewPr varScale="1">
        <p:scale>
          <a:sx n="79" d="100"/>
          <a:sy n="79" d="100"/>
        </p:scale>
        <p:origin x="126" y="8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značba mesta glav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sl-SI"/>
          </a:p>
        </p:txBody>
      </p:sp>
      <p:sp>
        <p:nvSpPr>
          <p:cNvPr id="3" name="Označba mesta datuma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AC93E20F-CEB6-4E37-A64D-171969B21795}" type="datetimeFigureOut">
              <a:rPr lang="sl-SI" smtClean="0"/>
              <a:t>06.04.2017</a:t>
            </a:fld>
            <a:endParaRPr lang="sl-SI"/>
          </a:p>
        </p:txBody>
      </p:sp>
      <p:sp>
        <p:nvSpPr>
          <p:cNvPr id="4" name="Označba mesta noge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sl-SI"/>
          </a:p>
        </p:txBody>
      </p:sp>
      <p:sp>
        <p:nvSpPr>
          <p:cNvPr id="5" name="Označba mesta številke diapozitiva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A5661393-2EF6-48D1-AF27-F7CEF8059A91}" type="slidenum">
              <a:rPr lang="sl-SI" smtClean="0"/>
              <a:t>‹#›</a:t>
            </a:fld>
            <a:endParaRPr lang="sl-SI"/>
          </a:p>
        </p:txBody>
      </p:sp>
    </p:spTree>
    <p:extLst>
      <p:ext uri="{BB962C8B-B14F-4D97-AF65-F5344CB8AC3E}">
        <p14:creationId xmlns:p14="http://schemas.microsoft.com/office/powerpoint/2010/main" val="242120365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značba mesta glave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sl-SI"/>
          </a:p>
        </p:txBody>
      </p:sp>
      <p:sp>
        <p:nvSpPr>
          <p:cNvPr id="3" name="Označba mesta datuma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4D665E9F-6E85-49A0-8314-9AB40778E41F}" type="datetimeFigureOut">
              <a:rPr lang="sl-SI" smtClean="0"/>
              <a:t>06.04.2017</a:t>
            </a:fld>
            <a:endParaRPr lang="sl-SI"/>
          </a:p>
        </p:txBody>
      </p:sp>
      <p:sp>
        <p:nvSpPr>
          <p:cNvPr id="4" name="Označba mesta stranske slike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sl-SI"/>
          </a:p>
        </p:txBody>
      </p:sp>
      <p:sp>
        <p:nvSpPr>
          <p:cNvPr id="5" name="Označba mesta opomb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6" name="Označba mesta noge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sl-SI"/>
          </a:p>
        </p:txBody>
      </p:sp>
      <p:sp>
        <p:nvSpPr>
          <p:cNvPr id="7" name="Označba mesta številke diapozitiva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937C464A-1AFC-46D8-9CF4-EFBFA9E4D1AA}" type="slidenum">
              <a:rPr lang="sl-SI" smtClean="0"/>
              <a:t>‹#›</a:t>
            </a:fld>
            <a:endParaRPr lang="sl-SI"/>
          </a:p>
        </p:txBody>
      </p:sp>
    </p:spTree>
    <p:extLst>
      <p:ext uri="{BB962C8B-B14F-4D97-AF65-F5344CB8AC3E}">
        <p14:creationId xmlns:p14="http://schemas.microsoft.com/office/powerpoint/2010/main" val="226082569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Naslovni diapozitiv">
    <p:spTree>
      <p:nvGrpSpPr>
        <p:cNvPr id="1" name=""/>
        <p:cNvGrpSpPr/>
        <p:nvPr/>
      </p:nvGrpSpPr>
      <p:grpSpPr>
        <a:xfrm>
          <a:off x="0" y="0"/>
          <a:ext cx="0" cy="0"/>
          <a:chOff x="0" y="0"/>
          <a:chExt cx="0" cy="0"/>
        </a:xfrm>
      </p:grpSpPr>
      <p:sp>
        <p:nvSpPr>
          <p:cNvPr id="2" name="Naslov 1"/>
          <p:cNvSpPr>
            <a:spLocks noGrp="1"/>
          </p:cNvSpPr>
          <p:nvPr>
            <p:ph type="ctrTitle"/>
          </p:nvPr>
        </p:nvSpPr>
        <p:spPr>
          <a:xfrm>
            <a:off x="1524000" y="1122363"/>
            <a:ext cx="9144000" cy="2387600"/>
          </a:xfrm>
        </p:spPr>
        <p:txBody>
          <a:bodyPr anchor="b"/>
          <a:lstStyle>
            <a:lvl1pPr algn="ctr">
              <a:defRPr sz="6000"/>
            </a:lvl1pPr>
          </a:lstStyle>
          <a:p>
            <a:r>
              <a:rPr lang="sl-SI"/>
              <a:t>Uredite slog naslova matrice</a:t>
            </a:r>
          </a:p>
        </p:txBody>
      </p:sp>
      <p:sp>
        <p:nvSpPr>
          <p:cNvPr id="3" name="Podnaslov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l-SI"/>
              <a:t>Uredite slog podnaslova matrice</a:t>
            </a:r>
          </a:p>
        </p:txBody>
      </p:sp>
      <p:sp>
        <p:nvSpPr>
          <p:cNvPr id="4" name="Označba mesta datuma 3"/>
          <p:cNvSpPr>
            <a:spLocks noGrp="1"/>
          </p:cNvSpPr>
          <p:nvPr>
            <p:ph type="dt" sz="half" idx="10"/>
          </p:nvPr>
        </p:nvSpPr>
        <p:spPr/>
        <p:txBody>
          <a:bodyPr/>
          <a:lstStyle/>
          <a:p>
            <a:fld id="{9D9B8E4E-5ED7-4AC7-823F-20A9C07952C2}" type="datetime1">
              <a:rPr lang="sl-SI" smtClean="0"/>
              <a:t>06.04.2017</a:t>
            </a:fld>
            <a:endParaRPr lang="sl-SI"/>
          </a:p>
        </p:txBody>
      </p:sp>
      <p:sp>
        <p:nvSpPr>
          <p:cNvPr id="5" name="Označba mesta noge 4"/>
          <p:cNvSpPr>
            <a:spLocks noGrp="1"/>
          </p:cNvSpPr>
          <p:nvPr>
            <p:ph type="ftr" sz="quarter" idx="11"/>
          </p:nvPr>
        </p:nvSpPr>
        <p:spPr/>
        <p:txBody>
          <a:bodyPr/>
          <a:lstStyle/>
          <a:p>
            <a:endParaRPr lang="sl-SI"/>
          </a:p>
        </p:txBody>
      </p:sp>
      <p:sp>
        <p:nvSpPr>
          <p:cNvPr id="6" name="Označba mesta številke diapozitiva 5"/>
          <p:cNvSpPr>
            <a:spLocks noGrp="1"/>
          </p:cNvSpPr>
          <p:nvPr>
            <p:ph type="sldNum" sz="quarter" idx="12"/>
          </p:nvPr>
        </p:nvSpPr>
        <p:spPr/>
        <p:txBody>
          <a:bodyPr/>
          <a:lstStyle/>
          <a:p>
            <a:fld id="{A5996AE4-0922-4071-84F9-C0C8D3FE1830}" type="slidenum">
              <a:rPr lang="sl-SI" smtClean="0"/>
              <a:t>‹#›</a:t>
            </a:fld>
            <a:endParaRPr lang="sl-SI"/>
          </a:p>
        </p:txBody>
      </p:sp>
    </p:spTree>
    <p:extLst>
      <p:ext uri="{BB962C8B-B14F-4D97-AF65-F5344CB8AC3E}">
        <p14:creationId xmlns:p14="http://schemas.microsoft.com/office/powerpoint/2010/main" val="33600997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n navpično besedilo">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a:t>Uredite slog naslova matrice</a:t>
            </a:r>
          </a:p>
        </p:txBody>
      </p:sp>
      <p:sp>
        <p:nvSpPr>
          <p:cNvPr id="3" name="Označba mesta navpičnega besedila 2"/>
          <p:cNvSpPr>
            <a:spLocks noGrp="1"/>
          </p:cNvSpPr>
          <p:nvPr>
            <p:ph type="body" orient="vert" idx="1"/>
          </p:nvPr>
        </p:nvSpPr>
        <p:spPr/>
        <p:txBody>
          <a:bodyPr vert="eaVert"/>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4" name="Označba mesta datuma 3"/>
          <p:cNvSpPr>
            <a:spLocks noGrp="1"/>
          </p:cNvSpPr>
          <p:nvPr>
            <p:ph type="dt" sz="half" idx="10"/>
          </p:nvPr>
        </p:nvSpPr>
        <p:spPr/>
        <p:txBody>
          <a:bodyPr/>
          <a:lstStyle/>
          <a:p>
            <a:fld id="{05BAB40A-BFD4-492D-8FDB-A4AC72F2FAA6}" type="datetime1">
              <a:rPr lang="sl-SI" smtClean="0"/>
              <a:t>06.04.2017</a:t>
            </a:fld>
            <a:endParaRPr lang="sl-SI"/>
          </a:p>
        </p:txBody>
      </p:sp>
      <p:sp>
        <p:nvSpPr>
          <p:cNvPr id="5" name="Označba mesta noge 4"/>
          <p:cNvSpPr>
            <a:spLocks noGrp="1"/>
          </p:cNvSpPr>
          <p:nvPr>
            <p:ph type="ftr" sz="quarter" idx="11"/>
          </p:nvPr>
        </p:nvSpPr>
        <p:spPr/>
        <p:txBody>
          <a:bodyPr/>
          <a:lstStyle/>
          <a:p>
            <a:endParaRPr lang="sl-SI"/>
          </a:p>
        </p:txBody>
      </p:sp>
      <p:sp>
        <p:nvSpPr>
          <p:cNvPr id="6" name="Označba mesta številke diapozitiva 5"/>
          <p:cNvSpPr>
            <a:spLocks noGrp="1"/>
          </p:cNvSpPr>
          <p:nvPr>
            <p:ph type="sldNum" sz="quarter" idx="12"/>
          </p:nvPr>
        </p:nvSpPr>
        <p:spPr/>
        <p:txBody>
          <a:bodyPr/>
          <a:lstStyle/>
          <a:p>
            <a:fld id="{A5996AE4-0922-4071-84F9-C0C8D3FE1830}" type="slidenum">
              <a:rPr lang="sl-SI" smtClean="0"/>
              <a:t>‹#›</a:t>
            </a:fld>
            <a:endParaRPr lang="sl-SI"/>
          </a:p>
        </p:txBody>
      </p:sp>
    </p:spTree>
    <p:extLst>
      <p:ext uri="{BB962C8B-B14F-4D97-AF65-F5344CB8AC3E}">
        <p14:creationId xmlns:p14="http://schemas.microsoft.com/office/powerpoint/2010/main" val="502695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Navpični naslov in besedilo">
    <p:spTree>
      <p:nvGrpSpPr>
        <p:cNvPr id="1" name=""/>
        <p:cNvGrpSpPr/>
        <p:nvPr/>
      </p:nvGrpSpPr>
      <p:grpSpPr>
        <a:xfrm>
          <a:off x="0" y="0"/>
          <a:ext cx="0" cy="0"/>
          <a:chOff x="0" y="0"/>
          <a:chExt cx="0" cy="0"/>
        </a:xfrm>
      </p:grpSpPr>
      <p:sp>
        <p:nvSpPr>
          <p:cNvPr id="2" name="Navpični naslov 1"/>
          <p:cNvSpPr>
            <a:spLocks noGrp="1"/>
          </p:cNvSpPr>
          <p:nvPr>
            <p:ph type="title" orient="vert"/>
          </p:nvPr>
        </p:nvSpPr>
        <p:spPr>
          <a:xfrm>
            <a:off x="8724900" y="365125"/>
            <a:ext cx="2628900" cy="5811838"/>
          </a:xfrm>
        </p:spPr>
        <p:txBody>
          <a:bodyPr vert="eaVert"/>
          <a:lstStyle/>
          <a:p>
            <a:r>
              <a:rPr lang="sl-SI"/>
              <a:t>Uredite slog naslova matrice</a:t>
            </a:r>
          </a:p>
        </p:txBody>
      </p:sp>
      <p:sp>
        <p:nvSpPr>
          <p:cNvPr id="3" name="Označba mesta navpičnega besedila 2"/>
          <p:cNvSpPr>
            <a:spLocks noGrp="1"/>
          </p:cNvSpPr>
          <p:nvPr>
            <p:ph type="body" orient="vert" idx="1"/>
          </p:nvPr>
        </p:nvSpPr>
        <p:spPr>
          <a:xfrm>
            <a:off x="838200" y="365125"/>
            <a:ext cx="7734300" cy="5811838"/>
          </a:xfrm>
        </p:spPr>
        <p:txBody>
          <a:bodyPr vert="eaVert"/>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4" name="Označba mesta datuma 3"/>
          <p:cNvSpPr>
            <a:spLocks noGrp="1"/>
          </p:cNvSpPr>
          <p:nvPr>
            <p:ph type="dt" sz="half" idx="10"/>
          </p:nvPr>
        </p:nvSpPr>
        <p:spPr/>
        <p:txBody>
          <a:bodyPr/>
          <a:lstStyle/>
          <a:p>
            <a:fld id="{C996919F-2979-4032-AA4A-91786F6118C1}" type="datetime1">
              <a:rPr lang="sl-SI" smtClean="0"/>
              <a:t>06.04.2017</a:t>
            </a:fld>
            <a:endParaRPr lang="sl-SI"/>
          </a:p>
        </p:txBody>
      </p:sp>
      <p:sp>
        <p:nvSpPr>
          <p:cNvPr id="5" name="Označba mesta noge 4"/>
          <p:cNvSpPr>
            <a:spLocks noGrp="1"/>
          </p:cNvSpPr>
          <p:nvPr>
            <p:ph type="ftr" sz="quarter" idx="11"/>
          </p:nvPr>
        </p:nvSpPr>
        <p:spPr/>
        <p:txBody>
          <a:bodyPr/>
          <a:lstStyle/>
          <a:p>
            <a:endParaRPr lang="sl-SI"/>
          </a:p>
        </p:txBody>
      </p:sp>
      <p:sp>
        <p:nvSpPr>
          <p:cNvPr id="6" name="Označba mesta številke diapozitiva 5"/>
          <p:cNvSpPr>
            <a:spLocks noGrp="1"/>
          </p:cNvSpPr>
          <p:nvPr>
            <p:ph type="sldNum" sz="quarter" idx="12"/>
          </p:nvPr>
        </p:nvSpPr>
        <p:spPr/>
        <p:txBody>
          <a:bodyPr/>
          <a:lstStyle/>
          <a:p>
            <a:fld id="{A5996AE4-0922-4071-84F9-C0C8D3FE1830}" type="slidenum">
              <a:rPr lang="sl-SI" smtClean="0"/>
              <a:t>‹#›</a:t>
            </a:fld>
            <a:endParaRPr lang="sl-SI"/>
          </a:p>
        </p:txBody>
      </p:sp>
    </p:spTree>
    <p:extLst>
      <p:ext uri="{BB962C8B-B14F-4D97-AF65-F5344CB8AC3E}">
        <p14:creationId xmlns:p14="http://schemas.microsoft.com/office/powerpoint/2010/main" val="955399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n vsebin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a:t>Uredite slog naslova matrice</a:t>
            </a:r>
          </a:p>
        </p:txBody>
      </p:sp>
      <p:sp>
        <p:nvSpPr>
          <p:cNvPr id="3" name="Označba mesta vsebine 2"/>
          <p:cNvSpPr>
            <a:spLocks noGrp="1"/>
          </p:cNvSpPr>
          <p:nvPr>
            <p:ph idx="1"/>
          </p:nvPr>
        </p:nvSpPr>
        <p:spPr/>
        <p:txBody>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4" name="Označba mesta datuma 3"/>
          <p:cNvSpPr>
            <a:spLocks noGrp="1"/>
          </p:cNvSpPr>
          <p:nvPr>
            <p:ph type="dt" sz="half" idx="10"/>
          </p:nvPr>
        </p:nvSpPr>
        <p:spPr/>
        <p:txBody>
          <a:bodyPr/>
          <a:lstStyle/>
          <a:p>
            <a:fld id="{A3982AAC-D520-47D9-8EE2-00053AA01396}" type="datetime1">
              <a:rPr lang="sl-SI" smtClean="0"/>
              <a:t>06.04.2017</a:t>
            </a:fld>
            <a:endParaRPr lang="sl-SI"/>
          </a:p>
        </p:txBody>
      </p:sp>
      <p:sp>
        <p:nvSpPr>
          <p:cNvPr id="5" name="Označba mesta noge 4"/>
          <p:cNvSpPr>
            <a:spLocks noGrp="1"/>
          </p:cNvSpPr>
          <p:nvPr>
            <p:ph type="ftr" sz="quarter" idx="11"/>
          </p:nvPr>
        </p:nvSpPr>
        <p:spPr/>
        <p:txBody>
          <a:bodyPr/>
          <a:lstStyle/>
          <a:p>
            <a:endParaRPr lang="sl-SI"/>
          </a:p>
        </p:txBody>
      </p:sp>
      <p:sp>
        <p:nvSpPr>
          <p:cNvPr id="6" name="Označba mesta številke diapozitiva 5"/>
          <p:cNvSpPr>
            <a:spLocks noGrp="1"/>
          </p:cNvSpPr>
          <p:nvPr>
            <p:ph type="sldNum" sz="quarter" idx="12"/>
          </p:nvPr>
        </p:nvSpPr>
        <p:spPr/>
        <p:txBody>
          <a:bodyPr/>
          <a:lstStyle/>
          <a:p>
            <a:fld id="{A5996AE4-0922-4071-84F9-C0C8D3FE1830}" type="slidenum">
              <a:rPr lang="sl-SI" smtClean="0"/>
              <a:t>‹#›</a:t>
            </a:fld>
            <a:endParaRPr lang="sl-SI"/>
          </a:p>
        </p:txBody>
      </p:sp>
    </p:spTree>
    <p:extLst>
      <p:ext uri="{BB962C8B-B14F-4D97-AF65-F5344CB8AC3E}">
        <p14:creationId xmlns:p14="http://schemas.microsoft.com/office/powerpoint/2010/main" val="1086179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Glava odseka">
    <p:spTree>
      <p:nvGrpSpPr>
        <p:cNvPr id="1" name=""/>
        <p:cNvGrpSpPr/>
        <p:nvPr/>
      </p:nvGrpSpPr>
      <p:grpSpPr>
        <a:xfrm>
          <a:off x="0" y="0"/>
          <a:ext cx="0" cy="0"/>
          <a:chOff x="0" y="0"/>
          <a:chExt cx="0" cy="0"/>
        </a:xfrm>
      </p:grpSpPr>
      <p:sp>
        <p:nvSpPr>
          <p:cNvPr id="2" name="Naslov 1"/>
          <p:cNvSpPr>
            <a:spLocks noGrp="1"/>
          </p:cNvSpPr>
          <p:nvPr>
            <p:ph type="title"/>
          </p:nvPr>
        </p:nvSpPr>
        <p:spPr>
          <a:xfrm>
            <a:off x="831850" y="1709738"/>
            <a:ext cx="10515600" cy="2852737"/>
          </a:xfrm>
        </p:spPr>
        <p:txBody>
          <a:bodyPr anchor="b"/>
          <a:lstStyle>
            <a:lvl1pPr>
              <a:defRPr sz="6000"/>
            </a:lvl1pPr>
          </a:lstStyle>
          <a:p>
            <a:r>
              <a:rPr lang="sl-SI"/>
              <a:t>Uredite slog naslova matrice</a:t>
            </a:r>
          </a:p>
        </p:txBody>
      </p:sp>
      <p:sp>
        <p:nvSpPr>
          <p:cNvPr id="3" name="Označba mesta besedila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l-SI"/>
              <a:t>Uredite sloge besedila matrice</a:t>
            </a:r>
          </a:p>
        </p:txBody>
      </p:sp>
      <p:sp>
        <p:nvSpPr>
          <p:cNvPr id="4" name="Označba mesta datuma 3"/>
          <p:cNvSpPr>
            <a:spLocks noGrp="1"/>
          </p:cNvSpPr>
          <p:nvPr>
            <p:ph type="dt" sz="half" idx="10"/>
          </p:nvPr>
        </p:nvSpPr>
        <p:spPr/>
        <p:txBody>
          <a:bodyPr/>
          <a:lstStyle/>
          <a:p>
            <a:fld id="{79357F01-EF0B-43BA-8CE0-8D8BF12A6473}" type="datetime1">
              <a:rPr lang="sl-SI" smtClean="0"/>
              <a:t>06.04.2017</a:t>
            </a:fld>
            <a:endParaRPr lang="sl-SI"/>
          </a:p>
        </p:txBody>
      </p:sp>
      <p:sp>
        <p:nvSpPr>
          <p:cNvPr id="5" name="Označba mesta noge 4"/>
          <p:cNvSpPr>
            <a:spLocks noGrp="1"/>
          </p:cNvSpPr>
          <p:nvPr>
            <p:ph type="ftr" sz="quarter" idx="11"/>
          </p:nvPr>
        </p:nvSpPr>
        <p:spPr/>
        <p:txBody>
          <a:bodyPr/>
          <a:lstStyle/>
          <a:p>
            <a:endParaRPr lang="sl-SI"/>
          </a:p>
        </p:txBody>
      </p:sp>
      <p:sp>
        <p:nvSpPr>
          <p:cNvPr id="6" name="Označba mesta številke diapozitiva 5"/>
          <p:cNvSpPr>
            <a:spLocks noGrp="1"/>
          </p:cNvSpPr>
          <p:nvPr>
            <p:ph type="sldNum" sz="quarter" idx="12"/>
          </p:nvPr>
        </p:nvSpPr>
        <p:spPr/>
        <p:txBody>
          <a:bodyPr/>
          <a:lstStyle/>
          <a:p>
            <a:fld id="{A5996AE4-0922-4071-84F9-C0C8D3FE1830}" type="slidenum">
              <a:rPr lang="sl-SI" smtClean="0"/>
              <a:t>‹#›</a:t>
            </a:fld>
            <a:endParaRPr lang="sl-SI"/>
          </a:p>
        </p:txBody>
      </p:sp>
    </p:spTree>
    <p:extLst>
      <p:ext uri="{BB962C8B-B14F-4D97-AF65-F5344CB8AC3E}">
        <p14:creationId xmlns:p14="http://schemas.microsoft.com/office/powerpoint/2010/main" val="2958564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e vsebini">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a:t>Uredite slog naslova matrice</a:t>
            </a:r>
          </a:p>
        </p:txBody>
      </p:sp>
      <p:sp>
        <p:nvSpPr>
          <p:cNvPr id="3" name="Označba mesta vsebine 2"/>
          <p:cNvSpPr>
            <a:spLocks noGrp="1"/>
          </p:cNvSpPr>
          <p:nvPr>
            <p:ph sz="half" idx="1"/>
          </p:nvPr>
        </p:nvSpPr>
        <p:spPr>
          <a:xfrm>
            <a:off x="838200" y="1825625"/>
            <a:ext cx="5181600" cy="4351338"/>
          </a:xfrm>
        </p:spPr>
        <p:txBody>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4" name="Označba mesta vsebine 3"/>
          <p:cNvSpPr>
            <a:spLocks noGrp="1"/>
          </p:cNvSpPr>
          <p:nvPr>
            <p:ph sz="half" idx="2"/>
          </p:nvPr>
        </p:nvSpPr>
        <p:spPr>
          <a:xfrm>
            <a:off x="6172200" y="1825625"/>
            <a:ext cx="5181600" cy="4351338"/>
          </a:xfrm>
        </p:spPr>
        <p:txBody>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5" name="Označba mesta datuma 4"/>
          <p:cNvSpPr>
            <a:spLocks noGrp="1"/>
          </p:cNvSpPr>
          <p:nvPr>
            <p:ph type="dt" sz="half" idx="10"/>
          </p:nvPr>
        </p:nvSpPr>
        <p:spPr/>
        <p:txBody>
          <a:bodyPr/>
          <a:lstStyle/>
          <a:p>
            <a:fld id="{9129BD1F-0ECB-4603-B95C-C9636BFA9C5A}" type="datetime1">
              <a:rPr lang="sl-SI" smtClean="0"/>
              <a:t>06.04.2017</a:t>
            </a:fld>
            <a:endParaRPr lang="sl-SI"/>
          </a:p>
        </p:txBody>
      </p:sp>
      <p:sp>
        <p:nvSpPr>
          <p:cNvPr id="6" name="Označba mesta noge 5"/>
          <p:cNvSpPr>
            <a:spLocks noGrp="1"/>
          </p:cNvSpPr>
          <p:nvPr>
            <p:ph type="ftr" sz="quarter" idx="11"/>
          </p:nvPr>
        </p:nvSpPr>
        <p:spPr/>
        <p:txBody>
          <a:bodyPr/>
          <a:lstStyle/>
          <a:p>
            <a:endParaRPr lang="sl-SI"/>
          </a:p>
        </p:txBody>
      </p:sp>
      <p:sp>
        <p:nvSpPr>
          <p:cNvPr id="7" name="Označba mesta številke diapozitiva 6"/>
          <p:cNvSpPr>
            <a:spLocks noGrp="1"/>
          </p:cNvSpPr>
          <p:nvPr>
            <p:ph type="sldNum" sz="quarter" idx="12"/>
          </p:nvPr>
        </p:nvSpPr>
        <p:spPr/>
        <p:txBody>
          <a:bodyPr/>
          <a:lstStyle/>
          <a:p>
            <a:fld id="{A5996AE4-0922-4071-84F9-C0C8D3FE1830}" type="slidenum">
              <a:rPr lang="sl-SI" smtClean="0"/>
              <a:t>‹#›</a:t>
            </a:fld>
            <a:endParaRPr lang="sl-SI"/>
          </a:p>
        </p:txBody>
      </p:sp>
    </p:spTree>
    <p:extLst>
      <p:ext uri="{BB962C8B-B14F-4D97-AF65-F5344CB8AC3E}">
        <p14:creationId xmlns:p14="http://schemas.microsoft.com/office/powerpoint/2010/main" val="1101275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rimerjava">
    <p:spTree>
      <p:nvGrpSpPr>
        <p:cNvPr id="1" name=""/>
        <p:cNvGrpSpPr/>
        <p:nvPr/>
      </p:nvGrpSpPr>
      <p:grpSpPr>
        <a:xfrm>
          <a:off x="0" y="0"/>
          <a:ext cx="0" cy="0"/>
          <a:chOff x="0" y="0"/>
          <a:chExt cx="0" cy="0"/>
        </a:xfrm>
      </p:grpSpPr>
      <p:sp>
        <p:nvSpPr>
          <p:cNvPr id="2" name="Naslov 1"/>
          <p:cNvSpPr>
            <a:spLocks noGrp="1"/>
          </p:cNvSpPr>
          <p:nvPr>
            <p:ph type="title"/>
          </p:nvPr>
        </p:nvSpPr>
        <p:spPr>
          <a:xfrm>
            <a:off x="839788" y="365125"/>
            <a:ext cx="10515600" cy="1325563"/>
          </a:xfrm>
        </p:spPr>
        <p:txBody>
          <a:bodyPr/>
          <a:lstStyle/>
          <a:p>
            <a:r>
              <a:rPr lang="sl-SI"/>
              <a:t>Uredite slog naslova matrice</a:t>
            </a:r>
          </a:p>
        </p:txBody>
      </p:sp>
      <p:sp>
        <p:nvSpPr>
          <p:cNvPr id="3" name="Označba mesta besedila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a:t>Uredite sloge besedila matrice</a:t>
            </a:r>
          </a:p>
        </p:txBody>
      </p:sp>
      <p:sp>
        <p:nvSpPr>
          <p:cNvPr id="4" name="Označba mesta vsebine 3"/>
          <p:cNvSpPr>
            <a:spLocks noGrp="1"/>
          </p:cNvSpPr>
          <p:nvPr>
            <p:ph sz="half" idx="2"/>
          </p:nvPr>
        </p:nvSpPr>
        <p:spPr>
          <a:xfrm>
            <a:off x="839788" y="2505075"/>
            <a:ext cx="5157787" cy="3684588"/>
          </a:xfrm>
        </p:spPr>
        <p:txBody>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5" name="Označba mesta besedila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l-SI"/>
              <a:t>Uredite sloge besedila matrice</a:t>
            </a:r>
          </a:p>
        </p:txBody>
      </p:sp>
      <p:sp>
        <p:nvSpPr>
          <p:cNvPr id="6" name="Označba mesta vsebine 5"/>
          <p:cNvSpPr>
            <a:spLocks noGrp="1"/>
          </p:cNvSpPr>
          <p:nvPr>
            <p:ph sz="quarter" idx="4"/>
          </p:nvPr>
        </p:nvSpPr>
        <p:spPr>
          <a:xfrm>
            <a:off x="6172200" y="2505075"/>
            <a:ext cx="5183188" cy="3684588"/>
          </a:xfrm>
        </p:spPr>
        <p:txBody>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7" name="Označba mesta datuma 6"/>
          <p:cNvSpPr>
            <a:spLocks noGrp="1"/>
          </p:cNvSpPr>
          <p:nvPr>
            <p:ph type="dt" sz="half" idx="10"/>
          </p:nvPr>
        </p:nvSpPr>
        <p:spPr/>
        <p:txBody>
          <a:bodyPr/>
          <a:lstStyle/>
          <a:p>
            <a:fld id="{71CC8051-1ECE-461D-954F-B50A0C102E3A}" type="datetime1">
              <a:rPr lang="sl-SI" smtClean="0"/>
              <a:t>06.04.2017</a:t>
            </a:fld>
            <a:endParaRPr lang="sl-SI"/>
          </a:p>
        </p:txBody>
      </p:sp>
      <p:sp>
        <p:nvSpPr>
          <p:cNvPr id="8" name="Označba mesta noge 7"/>
          <p:cNvSpPr>
            <a:spLocks noGrp="1"/>
          </p:cNvSpPr>
          <p:nvPr>
            <p:ph type="ftr" sz="quarter" idx="11"/>
          </p:nvPr>
        </p:nvSpPr>
        <p:spPr/>
        <p:txBody>
          <a:bodyPr/>
          <a:lstStyle/>
          <a:p>
            <a:endParaRPr lang="sl-SI"/>
          </a:p>
        </p:txBody>
      </p:sp>
      <p:sp>
        <p:nvSpPr>
          <p:cNvPr id="9" name="Označba mesta številke diapozitiva 8"/>
          <p:cNvSpPr>
            <a:spLocks noGrp="1"/>
          </p:cNvSpPr>
          <p:nvPr>
            <p:ph type="sldNum" sz="quarter" idx="12"/>
          </p:nvPr>
        </p:nvSpPr>
        <p:spPr/>
        <p:txBody>
          <a:bodyPr/>
          <a:lstStyle/>
          <a:p>
            <a:fld id="{A5996AE4-0922-4071-84F9-C0C8D3FE1830}" type="slidenum">
              <a:rPr lang="sl-SI" smtClean="0"/>
              <a:t>‹#›</a:t>
            </a:fld>
            <a:endParaRPr lang="sl-SI"/>
          </a:p>
        </p:txBody>
      </p:sp>
    </p:spTree>
    <p:extLst>
      <p:ext uri="{BB962C8B-B14F-4D97-AF65-F5344CB8AC3E}">
        <p14:creationId xmlns:p14="http://schemas.microsoft.com/office/powerpoint/2010/main" val="1136185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a:t>Uredite slog naslova matrice</a:t>
            </a:r>
          </a:p>
        </p:txBody>
      </p:sp>
      <p:sp>
        <p:nvSpPr>
          <p:cNvPr id="3" name="Označba mesta datuma 2"/>
          <p:cNvSpPr>
            <a:spLocks noGrp="1"/>
          </p:cNvSpPr>
          <p:nvPr>
            <p:ph type="dt" sz="half" idx="10"/>
          </p:nvPr>
        </p:nvSpPr>
        <p:spPr/>
        <p:txBody>
          <a:bodyPr/>
          <a:lstStyle/>
          <a:p>
            <a:fld id="{5C605A5A-9720-4108-857F-ADCF89FDF8BD}" type="datetime1">
              <a:rPr lang="sl-SI" smtClean="0"/>
              <a:t>06.04.2017</a:t>
            </a:fld>
            <a:endParaRPr lang="sl-SI"/>
          </a:p>
        </p:txBody>
      </p:sp>
      <p:sp>
        <p:nvSpPr>
          <p:cNvPr id="4" name="Označba mesta noge 3"/>
          <p:cNvSpPr>
            <a:spLocks noGrp="1"/>
          </p:cNvSpPr>
          <p:nvPr>
            <p:ph type="ftr" sz="quarter" idx="11"/>
          </p:nvPr>
        </p:nvSpPr>
        <p:spPr/>
        <p:txBody>
          <a:bodyPr/>
          <a:lstStyle/>
          <a:p>
            <a:endParaRPr lang="sl-SI"/>
          </a:p>
        </p:txBody>
      </p:sp>
      <p:sp>
        <p:nvSpPr>
          <p:cNvPr id="5" name="Označba mesta številke diapozitiva 4"/>
          <p:cNvSpPr>
            <a:spLocks noGrp="1"/>
          </p:cNvSpPr>
          <p:nvPr>
            <p:ph type="sldNum" sz="quarter" idx="12"/>
          </p:nvPr>
        </p:nvSpPr>
        <p:spPr/>
        <p:txBody>
          <a:bodyPr/>
          <a:lstStyle/>
          <a:p>
            <a:fld id="{A5996AE4-0922-4071-84F9-C0C8D3FE1830}" type="slidenum">
              <a:rPr lang="sl-SI" smtClean="0"/>
              <a:t>‹#›</a:t>
            </a:fld>
            <a:endParaRPr lang="sl-SI"/>
          </a:p>
        </p:txBody>
      </p:sp>
    </p:spTree>
    <p:extLst>
      <p:ext uri="{BB962C8B-B14F-4D97-AF65-F5344CB8AC3E}">
        <p14:creationId xmlns:p14="http://schemas.microsoft.com/office/powerpoint/2010/main" val="1432664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en">
    <p:spTree>
      <p:nvGrpSpPr>
        <p:cNvPr id="1" name=""/>
        <p:cNvGrpSpPr/>
        <p:nvPr/>
      </p:nvGrpSpPr>
      <p:grpSpPr>
        <a:xfrm>
          <a:off x="0" y="0"/>
          <a:ext cx="0" cy="0"/>
          <a:chOff x="0" y="0"/>
          <a:chExt cx="0" cy="0"/>
        </a:xfrm>
      </p:grpSpPr>
      <p:sp>
        <p:nvSpPr>
          <p:cNvPr id="2" name="Označba mesta datuma 1"/>
          <p:cNvSpPr>
            <a:spLocks noGrp="1"/>
          </p:cNvSpPr>
          <p:nvPr>
            <p:ph type="dt" sz="half" idx="10"/>
          </p:nvPr>
        </p:nvSpPr>
        <p:spPr/>
        <p:txBody>
          <a:bodyPr/>
          <a:lstStyle/>
          <a:p>
            <a:fld id="{3B7D9326-CC7C-4FB1-AA36-8BDE39C77048}" type="datetime1">
              <a:rPr lang="sl-SI" smtClean="0"/>
              <a:t>06.04.2017</a:t>
            </a:fld>
            <a:endParaRPr lang="sl-SI"/>
          </a:p>
        </p:txBody>
      </p:sp>
      <p:sp>
        <p:nvSpPr>
          <p:cNvPr id="3" name="Označba mesta noge 2"/>
          <p:cNvSpPr>
            <a:spLocks noGrp="1"/>
          </p:cNvSpPr>
          <p:nvPr>
            <p:ph type="ftr" sz="quarter" idx="11"/>
          </p:nvPr>
        </p:nvSpPr>
        <p:spPr/>
        <p:txBody>
          <a:bodyPr/>
          <a:lstStyle/>
          <a:p>
            <a:endParaRPr lang="sl-SI"/>
          </a:p>
        </p:txBody>
      </p:sp>
      <p:sp>
        <p:nvSpPr>
          <p:cNvPr id="4" name="Označba mesta številke diapozitiva 3"/>
          <p:cNvSpPr>
            <a:spLocks noGrp="1"/>
          </p:cNvSpPr>
          <p:nvPr>
            <p:ph type="sldNum" sz="quarter" idx="12"/>
          </p:nvPr>
        </p:nvSpPr>
        <p:spPr/>
        <p:txBody>
          <a:bodyPr/>
          <a:lstStyle/>
          <a:p>
            <a:fld id="{A5996AE4-0922-4071-84F9-C0C8D3FE1830}" type="slidenum">
              <a:rPr lang="sl-SI" smtClean="0"/>
              <a:t>‹#›</a:t>
            </a:fld>
            <a:endParaRPr lang="sl-SI"/>
          </a:p>
        </p:txBody>
      </p:sp>
    </p:spTree>
    <p:extLst>
      <p:ext uri="{BB962C8B-B14F-4D97-AF65-F5344CB8AC3E}">
        <p14:creationId xmlns:p14="http://schemas.microsoft.com/office/powerpoint/2010/main" val="2412107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Naslov in vsebina">
    <p:spTree>
      <p:nvGrpSpPr>
        <p:cNvPr id="1" name=""/>
        <p:cNvGrpSpPr/>
        <p:nvPr/>
      </p:nvGrpSpPr>
      <p:grpSpPr>
        <a:xfrm>
          <a:off x="0" y="0"/>
          <a:ext cx="0" cy="0"/>
          <a:chOff x="0" y="0"/>
          <a:chExt cx="0" cy="0"/>
        </a:xfrm>
      </p:grpSpPr>
      <p:sp>
        <p:nvSpPr>
          <p:cNvPr id="2" name="Naslov 1"/>
          <p:cNvSpPr>
            <a:spLocks noGrp="1"/>
          </p:cNvSpPr>
          <p:nvPr>
            <p:ph type="title"/>
          </p:nvPr>
        </p:nvSpPr>
        <p:spPr>
          <a:xfrm>
            <a:off x="839788" y="457200"/>
            <a:ext cx="3932237" cy="1600200"/>
          </a:xfrm>
        </p:spPr>
        <p:txBody>
          <a:bodyPr anchor="b"/>
          <a:lstStyle>
            <a:lvl1pPr>
              <a:defRPr sz="3200"/>
            </a:lvl1pPr>
          </a:lstStyle>
          <a:p>
            <a:r>
              <a:rPr lang="sl-SI"/>
              <a:t>Uredite slog naslova matrice</a:t>
            </a:r>
          </a:p>
        </p:txBody>
      </p:sp>
      <p:sp>
        <p:nvSpPr>
          <p:cNvPr id="3" name="Označba mesta vsebine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4" name="Označba mesta besedila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l-SI"/>
              <a:t>Uredite sloge besedila matrice</a:t>
            </a:r>
          </a:p>
        </p:txBody>
      </p:sp>
      <p:sp>
        <p:nvSpPr>
          <p:cNvPr id="5" name="Označba mesta datuma 4"/>
          <p:cNvSpPr>
            <a:spLocks noGrp="1"/>
          </p:cNvSpPr>
          <p:nvPr>
            <p:ph type="dt" sz="half" idx="10"/>
          </p:nvPr>
        </p:nvSpPr>
        <p:spPr/>
        <p:txBody>
          <a:bodyPr/>
          <a:lstStyle/>
          <a:p>
            <a:fld id="{2D2F1FC9-25EF-4829-81EC-2ADAE06441B1}" type="datetime1">
              <a:rPr lang="sl-SI" smtClean="0"/>
              <a:t>06.04.2017</a:t>
            </a:fld>
            <a:endParaRPr lang="sl-SI"/>
          </a:p>
        </p:txBody>
      </p:sp>
      <p:sp>
        <p:nvSpPr>
          <p:cNvPr id="6" name="Označba mesta noge 5"/>
          <p:cNvSpPr>
            <a:spLocks noGrp="1"/>
          </p:cNvSpPr>
          <p:nvPr>
            <p:ph type="ftr" sz="quarter" idx="11"/>
          </p:nvPr>
        </p:nvSpPr>
        <p:spPr/>
        <p:txBody>
          <a:bodyPr/>
          <a:lstStyle/>
          <a:p>
            <a:endParaRPr lang="sl-SI"/>
          </a:p>
        </p:txBody>
      </p:sp>
      <p:sp>
        <p:nvSpPr>
          <p:cNvPr id="7" name="Označba mesta številke diapozitiva 6"/>
          <p:cNvSpPr>
            <a:spLocks noGrp="1"/>
          </p:cNvSpPr>
          <p:nvPr>
            <p:ph type="sldNum" sz="quarter" idx="12"/>
          </p:nvPr>
        </p:nvSpPr>
        <p:spPr/>
        <p:txBody>
          <a:bodyPr/>
          <a:lstStyle/>
          <a:p>
            <a:fld id="{A5996AE4-0922-4071-84F9-C0C8D3FE1830}" type="slidenum">
              <a:rPr lang="sl-SI" smtClean="0"/>
              <a:t>‹#›</a:t>
            </a:fld>
            <a:endParaRPr lang="sl-SI"/>
          </a:p>
        </p:txBody>
      </p:sp>
    </p:spTree>
    <p:extLst>
      <p:ext uri="{BB962C8B-B14F-4D97-AF65-F5344CB8AC3E}">
        <p14:creationId xmlns:p14="http://schemas.microsoft.com/office/powerpoint/2010/main" val="1154682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Naslov in slika">
    <p:spTree>
      <p:nvGrpSpPr>
        <p:cNvPr id="1" name=""/>
        <p:cNvGrpSpPr/>
        <p:nvPr/>
      </p:nvGrpSpPr>
      <p:grpSpPr>
        <a:xfrm>
          <a:off x="0" y="0"/>
          <a:ext cx="0" cy="0"/>
          <a:chOff x="0" y="0"/>
          <a:chExt cx="0" cy="0"/>
        </a:xfrm>
      </p:grpSpPr>
      <p:sp>
        <p:nvSpPr>
          <p:cNvPr id="2" name="Naslov 1"/>
          <p:cNvSpPr>
            <a:spLocks noGrp="1"/>
          </p:cNvSpPr>
          <p:nvPr>
            <p:ph type="title"/>
          </p:nvPr>
        </p:nvSpPr>
        <p:spPr>
          <a:xfrm>
            <a:off x="839788" y="457200"/>
            <a:ext cx="3932237" cy="1600200"/>
          </a:xfrm>
        </p:spPr>
        <p:txBody>
          <a:bodyPr anchor="b"/>
          <a:lstStyle>
            <a:lvl1pPr>
              <a:defRPr sz="3200"/>
            </a:lvl1pPr>
          </a:lstStyle>
          <a:p>
            <a:r>
              <a:rPr lang="sl-SI"/>
              <a:t>Uredite slog naslova matrice</a:t>
            </a:r>
          </a:p>
        </p:txBody>
      </p:sp>
      <p:sp>
        <p:nvSpPr>
          <p:cNvPr id="3" name="Označba mesta slik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l-SI"/>
          </a:p>
        </p:txBody>
      </p:sp>
      <p:sp>
        <p:nvSpPr>
          <p:cNvPr id="4" name="Označba mesta besedila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l-SI"/>
              <a:t>Uredite sloge besedila matrice</a:t>
            </a:r>
          </a:p>
        </p:txBody>
      </p:sp>
      <p:sp>
        <p:nvSpPr>
          <p:cNvPr id="5" name="Označba mesta datuma 4"/>
          <p:cNvSpPr>
            <a:spLocks noGrp="1"/>
          </p:cNvSpPr>
          <p:nvPr>
            <p:ph type="dt" sz="half" idx="10"/>
          </p:nvPr>
        </p:nvSpPr>
        <p:spPr/>
        <p:txBody>
          <a:bodyPr/>
          <a:lstStyle/>
          <a:p>
            <a:fld id="{60F38187-C078-4362-A78D-76FF06B9BD90}" type="datetime1">
              <a:rPr lang="sl-SI" smtClean="0"/>
              <a:t>06.04.2017</a:t>
            </a:fld>
            <a:endParaRPr lang="sl-SI"/>
          </a:p>
        </p:txBody>
      </p:sp>
      <p:sp>
        <p:nvSpPr>
          <p:cNvPr id="6" name="Označba mesta noge 5"/>
          <p:cNvSpPr>
            <a:spLocks noGrp="1"/>
          </p:cNvSpPr>
          <p:nvPr>
            <p:ph type="ftr" sz="quarter" idx="11"/>
          </p:nvPr>
        </p:nvSpPr>
        <p:spPr/>
        <p:txBody>
          <a:bodyPr/>
          <a:lstStyle/>
          <a:p>
            <a:endParaRPr lang="sl-SI"/>
          </a:p>
        </p:txBody>
      </p:sp>
      <p:sp>
        <p:nvSpPr>
          <p:cNvPr id="7" name="Označba mesta številke diapozitiva 6"/>
          <p:cNvSpPr>
            <a:spLocks noGrp="1"/>
          </p:cNvSpPr>
          <p:nvPr>
            <p:ph type="sldNum" sz="quarter" idx="12"/>
          </p:nvPr>
        </p:nvSpPr>
        <p:spPr/>
        <p:txBody>
          <a:bodyPr/>
          <a:lstStyle/>
          <a:p>
            <a:fld id="{A5996AE4-0922-4071-84F9-C0C8D3FE1830}" type="slidenum">
              <a:rPr lang="sl-SI" smtClean="0"/>
              <a:t>‹#›</a:t>
            </a:fld>
            <a:endParaRPr lang="sl-SI"/>
          </a:p>
        </p:txBody>
      </p:sp>
    </p:spTree>
    <p:extLst>
      <p:ext uri="{BB962C8B-B14F-4D97-AF65-F5344CB8AC3E}">
        <p14:creationId xmlns:p14="http://schemas.microsoft.com/office/powerpoint/2010/main" val="598045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značba mesta naslova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l-SI"/>
              <a:t>Uredite slog naslova matrice</a:t>
            </a:r>
          </a:p>
        </p:txBody>
      </p:sp>
      <p:sp>
        <p:nvSpPr>
          <p:cNvPr id="3" name="Označba mesta besedila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l-SI"/>
              <a:t>Uredite sloge besedila matrice</a:t>
            </a:r>
          </a:p>
          <a:p>
            <a:pPr lvl="1"/>
            <a:r>
              <a:rPr lang="sl-SI"/>
              <a:t>Druga raven</a:t>
            </a:r>
          </a:p>
          <a:p>
            <a:pPr lvl="2"/>
            <a:r>
              <a:rPr lang="sl-SI"/>
              <a:t>Tretja raven</a:t>
            </a:r>
          </a:p>
          <a:p>
            <a:pPr lvl="3"/>
            <a:r>
              <a:rPr lang="sl-SI"/>
              <a:t>Četrta raven</a:t>
            </a:r>
          </a:p>
          <a:p>
            <a:pPr lvl="4"/>
            <a:r>
              <a:rPr lang="sl-SI"/>
              <a:t>Peta raven</a:t>
            </a:r>
          </a:p>
        </p:txBody>
      </p:sp>
      <p:sp>
        <p:nvSpPr>
          <p:cNvPr id="4" name="Označba mesta datum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064431-FD6F-4D59-B810-E69789290E5E}" type="datetime1">
              <a:rPr lang="sl-SI" smtClean="0"/>
              <a:t>06.04.2017</a:t>
            </a:fld>
            <a:endParaRPr lang="sl-SI"/>
          </a:p>
        </p:txBody>
      </p:sp>
      <p:sp>
        <p:nvSpPr>
          <p:cNvPr id="5" name="Označba mesta no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l-SI"/>
          </a:p>
        </p:txBody>
      </p:sp>
      <p:sp>
        <p:nvSpPr>
          <p:cNvPr id="6" name="Označba mesta številke diapoz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996AE4-0922-4071-84F9-C0C8D3FE1830}" type="slidenum">
              <a:rPr lang="sl-SI" smtClean="0"/>
              <a:t>‹#›</a:t>
            </a:fld>
            <a:endParaRPr lang="sl-SI"/>
          </a:p>
        </p:txBody>
      </p:sp>
    </p:spTree>
    <p:extLst>
      <p:ext uri="{BB962C8B-B14F-4D97-AF65-F5344CB8AC3E}">
        <p14:creationId xmlns:p14="http://schemas.microsoft.com/office/powerpoint/2010/main" val="13315563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sodo.si/"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mailto:Bostjan.topolovec@sodo.si"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Naslov 1"/>
          <p:cNvSpPr>
            <a:spLocks noGrp="1"/>
          </p:cNvSpPr>
          <p:nvPr>
            <p:ph type="ctrTitle"/>
          </p:nvPr>
        </p:nvSpPr>
        <p:spPr>
          <a:xfrm>
            <a:off x="1524000" y="1661224"/>
            <a:ext cx="9144000" cy="2387600"/>
          </a:xfrm>
        </p:spPr>
        <p:txBody>
          <a:bodyPr>
            <a:normAutofit fontScale="90000"/>
          </a:bodyPr>
          <a:lstStyle/>
          <a:p>
            <a:r>
              <a:rPr lang="sl-SI" dirty="0"/>
              <a:t>Navodila za razvrščanje količin v primeru negativnega količnika preostalega diagrama </a:t>
            </a:r>
          </a:p>
        </p:txBody>
      </p:sp>
      <p:sp>
        <p:nvSpPr>
          <p:cNvPr id="3" name="Podnaslov 2"/>
          <p:cNvSpPr>
            <a:spLocks noGrp="1"/>
          </p:cNvSpPr>
          <p:nvPr>
            <p:ph type="subTitle" idx="1"/>
          </p:nvPr>
        </p:nvSpPr>
        <p:spPr>
          <a:xfrm>
            <a:off x="1524000" y="4333558"/>
            <a:ext cx="9144000" cy="1655762"/>
          </a:xfrm>
        </p:spPr>
        <p:txBody>
          <a:bodyPr/>
          <a:lstStyle/>
          <a:p>
            <a:r>
              <a:rPr lang="sl-SI" dirty="0"/>
              <a:t>IPET ELCE 6.4.2017</a:t>
            </a:r>
          </a:p>
          <a:p>
            <a:r>
              <a:rPr lang="sl-SI" dirty="0"/>
              <a:t>Pripravili </a:t>
            </a:r>
            <a:r>
              <a:rPr lang="sl-SI" dirty="0" err="1"/>
              <a:t>pripravljalci</a:t>
            </a:r>
            <a:r>
              <a:rPr lang="sl-SI" dirty="0"/>
              <a:t> podatkov za bilančni obračun</a:t>
            </a:r>
          </a:p>
        </p:txBody>
      </p:sp>
      <p:pic>
        <p:nvPicPr>
          <p:cNvPr id="4" name="Slika 3"/>
          <p:cNvPicPr>
            <a:picLocks noChangeAspect="1"/>
          </p:cNvPicPr>
          <p:nvPr/>
        </p:nvPicPr>
        <p:blipFill rotWithShape="1">
          <a:blip r:embed="rId2"/>
          <a:srcRect l="9524" t="14683" r="56915" b="70695"/>
          <a:stretch/>
        </p:blipFill>
        <p:spPr>
          <a:xfrm>
            <a:off x="209550" y="536703"/>
            <a:ext cx="2286000" cy="585659"/>
          </a:xfrm>
          <a:prstGeom prst="rect">
            <a:avLst/>
          </a:prstGeom>
        </p:spPr>
      </p:pic>
      <p:pic>
        <p:nvPicPr>
          <p:cNvPr id="5" name="Slika 4"/>
          <p:cNvPicPr>
            <a:picLocks noChangeAspect="1"/>
          </p:cNvPicPr>
          <p:nvPr/>
        </p:nvPicPr>
        <p:blipFill rotWithShape="1">
          <a:blip r:embed="rId3"/>
          <a:srcRect l="5049" t="7826" r="78165" b="82292"/>
          <a:stretch/>
        </p:blipFill>
        <p:spPr>
          <a:xfrm>
            <a:off x="2675922" y="490664"/>
            <a:ext cx="1896078" cy="677735"/>
          </a:xfrm>
          <a:prstGeom prst="rect">
            <a:avLst/>
          </a:prstGeom>
        </p:spPr>
      </p:pic>
      <p:pic>
        <p:nvPicPr>
          <p:cNvPr id="6" name="Slika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37597" y="490664"/>
            <a:ext cx="776788" cy="776788"/>
          </a:xfrm>
          <a:prstGeom prst="rect">
            <a:avLst/>
          </a:prstGeom>
        </p:spPr>
      </p:pic>
      <p:pic>
        <p:nvPicPr>
          <p:cNvPr id="7" name="Slika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79530" y="363601"/>
            <a:ext cx="1714500" cy="885825"/>
          </a:xfrm>
          <a:prstGeom prst="rect">
            <a:avLst/>
          </a:prstGeom>
        </p:spPr>
      </p:pic>
      <p:pic>
        <p:nvPicPr>
          <p:cNvPr id="8" name="Slika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94375" y="506433"/>
            <a:ext cx="2067213" cy="600159"/>
          </a:xfrm>
          <a:prstGeom prst="rect">
            <a:avLst/>
          </a:prstGeom>
        </p:spPr>
      </p:pic>
      <p:pic>
        <p:nvPicPr>
          <p:cNvPr id="9" name="Slika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122628" y="409606"/>
            <a:ext cx="1567802" cy="864143"/>
          </a:xfrm>
          <a:prstGeom prst="rect">
            <a:avLst/>
          </a:prstGeom>
        </p:spPr>
      </p:pic>
      <p:pic>
        <p:nvPicPr>
          <p:cNvPr id="10" name="Slika 9"/>
          <p:cNvPicPr>
            <a:picLocks noChangeAspect="1"/>
          </p:cNvPicPr>
          <p:nvPr/>
        </p:nvPicPr>
        <p:blipFill rotWithShape="1">
          <a:blip r:embed="rId8"/>
          <a:srcRect l="30608" t="24223" r="29816" b="56622"/>
          <a:stretch/>
        </p:blipFill>
        <p:spPr>
          <a:xfrm>
            <a:off x="344313" y="5507451"/>
            <a:ext cx="3279648" cy="963737"/>
          </a:xfrm>
          <a:prstGeom prst="rect">
            <a:avLst/>
          </a:prstGeom>
        </p:spPr>
      </p:pic>
      <p:pic>
        <p:nvPicPr>
          <p:cNvPr id="11" name="Slika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777524" y="5727414"/>
            <a:ext cx="1780952" cy="523810"/>
          </a:xfrm>
          <a:prstGeom prst="rect">
            <a:avLst/>
          </a:prstGeom>
        </p:spPr>
      </p:pic>
    </p:spTree>
    <p:extLst>
      <p:ext uri="{BB962C8B-B14F-4D97-AF65-F5344CB8AC3E}">
        <p14:creationId xmlns:p14="http://schemas.microsoft.com/office/powerpoint/2010/main" val="29930978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b="1" dirty="0"/>
              <a:t>Priporočena praksa dobaviteljem, da ni negativnih količnikov preostalega diagrama</a:t>
            </a:r>
            <a:endParaRPr lang="sl-SI" dirty="0"/>
          </a:p>
        </p:txBody>
      </p:sp>
      <p:sp>
        <p:nvSpPr>
          <p:cNvPr id="3" name="Označba mesta vsebine 2"/>
          <p:cNvSpPr>
            <a:spLocks noGrp="1"/>
          </p:cNvSpPr>
          <p:nvPr>
            <p:ph idx="1"/>
          </p:nvPr>
        </p:nvSpPr>
        <p:spPr/>
        <p:txBody>
          <a:bodyPr/>
          <a:lstStyle/>
          <a:p>
            <a:pPr marL="0" indent="0" algn="just">
              <a:buNone/>
            </a:pPr>
            <a:r>
              <a:rPr lang="sl-SI" dirty="0"/>
              <a:t>Dobavitelji in odjemalci lahko s spremljanjem količin v obrokih, javljanjem števčnega stanja za odjemalce po predvideni porabi med letom na letni obračun na način, da ne pride do negativnih količnikov preostalega diagrama ali pa je ta obvladljiv. Na negativne količnike, ki nastanejo pri oskrbah SODO dobavitelji nimajo vpliva, razen odločitve, da izvajajo popravke napačnih meritev sami, ker pri dobaviteljih običajno mesečni količnik preostalega diagrama ni negativen.</a:t>
            </a:r>
          </a:p>
          <a:p>
            <a:pPr marL="0" indent="0">
              <a:buNone/>
            </a:pPr>
            <a:endParaRPr lang="sl-SI" dirty="0"/>
          </a:p>
        </p:txBody>
      </p:sp>
    </p:spTree>
    <p:extLst>
      <p:ext uri="{BB962C8B-B14F-4D97-AF65-F5344CB8AC3E}">
        <p14:creationId xmlns:p14="http://schemas.microsoft.com/office/powerpoint/2010/main" val="41069934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b="1" dirty="0"/>
              <a:t>Objava</a:t>
            </a:r>
            <a:endParaRPr lang="sl-SI" dirty="0"/>
          </a:p>
        </p:txBody>
      </p:sp>
      <p:sp>
        <p:nvSpPr>
          <p:cNvPr id="3" name="Označba mesta vsebine 2"/>
          <p:cNvSpPr>
            <a:spLocks noGrp="1"/>
          </p:cNvSpPr>
          <p:nvPr>
            <p:ph idx="1"/>
          </p:nvPr>
        </p:nvSpPr>
        <p:spPr/>
        <p:txBody>
          <a:bodyPr/>
          <a:lstStyle/>
          <a:p>
            <a:pPr marL="0" indent="0" algn="just">
              <a:buNone/>
            </a:pPr>
            <a:r>
              <a:rPr lang="sl-SI" dirty="0"/>
              <a:t>Z vsebino navodil se seznanijo izvajalci in po registriranih naslovih  elektronske pošte SODO  seznani tudi pri SODO registrirani dobavitelji elektrike ter BORZEN. Navodila SODO objavi na spletni strani </a:t>
            </a:r>
            <a:r>
              <a:rPr lang="sl-SI" u="sng" dirty="0">
                <a:hlinkClick r:id="rId2"/>
              </a:rPr>
              <a:t>www.sodo.si</a:t>
            </a:r>
            <a:r>
              <a:rPr lang="sl-SI" dirty="0"/>
              <a:t>.</a:t>
            </a:r>
          </a:p>
          <a:p>
            <a:pPr marL="0" indent="0">
              <a:buNone/>
            </a:pPr>
            <a:endParaRPr lang="sl-SI" dirty="0"/>
          </a:p>
        </p:txBody>
      </p:sp>
    </p:spTree>
    <p:extLst>
      <p:ext uri="{BB962C8B-B14F-4D97-AF65-F5344CB8AC3E}">
        <p14:creationId xmlns:p14="http://schemas.microsoft.com/office/powerpoint/2010/main" val="17063851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b="1" dirty="0"/>
              <a:t>Pričetek uporabe navodil </a:t>
            </a:r>
            <a:endParaRPr lang="sl-SI" dirty="0"/>
          </a:p>
        </p:txBody>
      </p:sp>
      <p:sp>
        <p:nvSpPr>
          <p:cNvPr id="3" name="Označba mesta vsebine 2"/>
          <p:cNvSpPr>
            <a:spLocks noGrp="1"/>
          </p:cNvSpPr>
          <p:nvPr>
            <p:ph idx="1"/>
          </p:nvPr>
        </p:nvSpPr>
        <p:spPr/>
        <p:txBody>
          <a:bodyPr/>
          <a:lstStyle/>
          <a:p>
            <a:pPr marL="0" indent="0">
              <a:buNone/>
            </a:pPr>
            <a:r>
              <a:rPr lang="sl-SI" dirty="0"/>
              <a:t>Navodila se  uporabljajo v bilančnih obračunih za podatke od x.y.2017 naprej.</a:t>
            </a:r>
          </a:p>
          <a:p>
            <a:pPr marL="0" indent="0">
              <a:buNone/>
            </a:pPr>
            <a:endParaRPr lang="sl-SI" dirty="0"/>
          </a:p>
        </p:txBody>
      </p:sp>
    </p:spTree>
    <p:extLst>
      <p:ext uri="{BB962C8B-B14F-4D97-AF65-F5344CB8AC3E}">
        <p14:creationId xmlns:p14="http://schemas.microsoft.com/office/powerpoint/2010/main" val="30896803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dirty="0"/>
              <a:t>Naloge in vprašanja</a:t>
            </a:r>
          </a:p>
        </p:txBody>
      </p:sp>
      <p:sp>
        <p:nvSpPr>
          <p:cNvPr id="3" name="Označba mesta vsebine 2"/>
          <p:cNvSpPr>
            <a:spLocks noGrp="1"/>
          </p:cNvSpPr>
          <p:nvPr>
            <p:ph idx="1"/>
          </p:nvPr>
        </p:nvSpPr>
        <p:spPr/>
        <p:txBody>
          <a:bodyPr/>
          <a:lstStyle/>
          <a:p>
            <a:pPr lvl="0" algn="just"/>
            <a:r>
              <a:rPr lang="sl-SI" dirty="0"/>
              <a:t>Pripraviti vzorec mesečnih podatkov za bilančni obračun namenjen inf. prilagoditvam in obveščanju deležnikov</a:t>
            </a:r>
          </a:p>
          <a:p>
            <a:pPr lvl="0" algn="just"/>
            <a:r>
              <a:rPr lang="sl-SI" dirty="0"/>
              <a:t>Preveriti ravnanje z negativnimi količinami pri članih </a:t>
            </a:r>
            <a:r>
              <a:rPr lang="sl-SI" dirty="0" err="1"/>
              <a:t>ebIX</a:t>
            </a:r>
            <a:r>
              <a:rPr lang="sl-SI" dirty="0"/>
              <a:t> in po potrebi novelirati navodila</a:t>
            </a:r>
          </a:p>
          <a:p>
            <a:pPr lvl="0" algn="just"/>
            <a:r>
              <a:rPr lang="sl-SI" dirty="0"/>
              <a:t>Ali bi z </a:t>
            </a:r>
            <a:r>
              <a:rPr lang="sl-SI" dirty="0" err="1"/>
              <a:t>agregiranjem</a:t>
            </a:r>
            <a:r>
              <a:rPr lang="sl-SI" dirty="0"/>
              <a:t> mesečnih količin za bilančni obračun odpravili negativne količnike? Kakšen bi bil vpliv na rezultat? Kdo bi potem pripravljal količine za kliring? </a:t>
            </a:r>
          </a:p>
          <a:p>
            <a:pPr lvl="0" algn="just"/>
            <a:r>
              <a:rPr lang="sl-SI" dirty="0"/>
              <a:t>Kaj narediti če bodo tudi letne količine negativne?</a:t>
            </a:r>
          </a:p>
          <a:p>
            <a:pPr lvl="0" algn="just"/>
            <a:r>
              <a:rPr lang="sl-SI" dirty="0"/>
              <a:t>Vključitev v Pravila za delovanje trga z minimalno vsebino</a:t>
            </a:r>
          </a:p>
          <a:p>
            <a:pPr marL="0" indent="0">
              <a:buNone/>
            </a:pPr>
            <a:endParaRPr lang="sl-SI" dirty="0"/>
          </a:p>
        </p:txBody>
      </p:sp>
    </p:spTree>
    <p:extLst>
      <p:ext uri="{BB962C8B-B14F-4D97-AF65-F5344CB8AC3E}">
        <p14:creationId xmlns:p14="http://schemas.microsoft.com/office/powerpoint/2010/main" val="7028805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ctrTitle"/>
          </p:nvPr>
        </p:nvSpPr>
        <p:spPr/>
        <p:txBody>
          <a:bodyPr/>
          <a:lstStyle/>
          <a:p>
            <a:r>
              <a:rPr lang="sl-SI" dirty="0"/>
              <a:t>Hvala za  pozornost</a:t>
            </a:r>
          </a:p>
        </p:txBody>
      </p:sp>
      <p:sp>
        <p:nvSpPr>
          <p:cNvPr id="3" name="Podnaslov 2"/>
          <p:cNvSpPr>
            <a:spLocks noGrp="1"/>
          </p:cNvSpPr>
          <p:nvPr>
            <p:ph type="subTitle" idx="1"/>
          </p:nvPr>
        </p:nvSpPr>
        <p:spPr/>
        <p:txBody>
          <a:bodyPr/>
          <a:lstStyle/>
          <a:p>
            <a:r>
              <a:rPr lang="sl-SI" dirty="0"/>
              <a:t>PREDLOGE PRIČAKUJEMO </a:t>
            </a:r>
            <a:r>
              <a:rPr lang="sl-SI"/>
              <a:t>DO </a:t>
            </a:r>
            <a:r>
              <a:rPr lang="sl-SI" b="1"/>
              <a:t>12.4.2017</a:t>
            </a:r>
            <a:r>
              <a:rPr lang="sl-SI"/>
              <a:t> </a:t>
            </a:r>
            <a:endParaRPr lang="sl-SI" dirty="0"/>
          </a:p>
          <a:p>
            <a:r>
              <a:rPr lang="sl-SI" dirty="0">
                <a:hlinkClick r:id="rId2"/>
              </a:rPr>
              <a:t>Gregor.Alauf@elektro-celje.si ali Bostjan.topolovec@sodo.si</a:t>
            </a:r>
            <a:r>
              <a:rPr lang="sl-SI" dirty="0"/>
              <a:t> ali kateremu od </a:t>
            </a:r>
            <a:r>
              <a:rPr lang="sl-SI" dirty="0" err="1"/>
              <a:t>pripravljalcev</a:t>
            </a:r>
            <a:r>
              <a:rPr lang="sl-SI" dirty="0"/>
              <a:t> podatkov za bilančni obračun</a:t>
            </a:r>
          </a:p>
        </p:txBody>
      </p:sp>
    </p:spTree>
    <p:extLst>
      <p:ext uri="{BB962C8B-B14F-4D97-AF65-F5344CB8AC3E}">
        <p14:creationId xmlns:p14="http://schemas.microsoft.com/office/powerpoint/2010/main" val="8695190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dirty="0"/>
              <a:t>Kazalo</a:t>
            </a:r>
          </a:p>
        </p:txBody>
      </p:sp>
      <p:sp>
        <p:nvSpPr>
          <p:cNvPr id="3" name="Označba mesta vsebine 2"/>
          <p:cNvSpPr>
            <a:spLocks noGrp="1"/>
          </p:cNvSpPr>
          <p:nvPr>
            <p:ph idx="1"/>
          </p:nvPr>
        </p:nvSpPr>
        <p:spPr/>
        <p:txBody>
          <a:bodyPr>
            <a:normAutofit fontScale="92500" lnSpcReduction="20000"/>
          </a:bodyPr>
          <a:lstStyle/>
          <a:p>
            <a:pPr algn="just"/>
            <a:r>
              <a:rPr lang="sl-SI" dirty="0"/>
              <a:t>Uvod</a:t>
            </a:r>
          </a:p>
          <a:p>
            <a:pPr algn="just"/>
            <a:r>
              <a:rPr lang="sl-SI" dirty="0"/>
              <a:t>Razlog nastanka negativnega količnika preostalega diagrama</a:t>
            </a:r>
          </a:p>
          <a:p>
            <a:pPr algn="just"/>
            <a:r>
              <a:rPr lang="sl-SI" dirty="0"/>
              <a:t>Cilj, ki ga z navodili želimo doseči</a:t>
            </a:r>
          </a:p>
          <a:p>
            <a:pPr algn="just"/>
            <a:r>
              <a:rPr lang="sl-SI" dirty="0"/>
              <a:t>Priprava podatkov v primeru negativnega količnika preostalega diagrama pri posameznemu dobavitelju</a:t>
            </a:r>
          </a:p>
          <a:p>
            <a:pPr algn="just"/>
            <a:r>
              <a:rPr lang="sl-SI" dirty="0"/>
              <a:t>Obveščanje deležnikov o negativnem količniku</a:t>
            </a:r>
          </a:p>
          <a:p>
            <a:pPr algn="just"/>
            <a:r>
              <a:rPr lang="sl-SI" dirty="0"/>
              <a:t>Priporočena praksa dobaviteljem, da ni negativnih količnikov preostalega diagrama</a:t>
            </a:r>
          </a:p>
          <a:p>
            <a:pPr algn="just"/>
            <a:r>
              <a:rPr lang="sl-SI" dirty="0"/>
              <a:t>Objava</a:t>
            </a:r>
          </a:p>
          <a:p>
            <a:pPr algn="just"/>
            <a:r>
              <a:rPr lang="sl-SI" dirty="0"/>
              <a:t>Pričetek uporabe navodil </a:t>
            </a:r>
          </a:p>
          <a:p>
            <a:pPr algn="just"/>
            <a:r>
              <a:rPr lang="sl-SI" dirty="0"/>
              <a:t>Naloge in vprašanja</a:t>
            </a:r>
          </a:p>
          <a:p>
            <a:endParaRPr lang="sl-SI" dirty="0"/>
          </a:p>
        </p:txBody>
      </p:sp>
    </p:spTree>
    <p:extLst>
      <p:ext uri="{BB962C8B-B14F-4D97-AF65-F5344CB8AC3E}">
        <p14:creationId xmlns:p14="http://schemas.microsoft.com/office/powerpoint/2010/main" val="27049936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b="1" dirty="0"/>
              <a:t>Uvod</a:t>
            </a:r>
            <a:endParaRPr lang="sl-SI" dirty="0"/>
          </a:p>
        </p:txBody>
      </p:sp>
      <p:sp>
        <p:nvSpPr>
          <p:cNvPr id="3" name="Označba mesta vsebine 2"/>
          <p:cNvSpPr>
            <a:spLocks noGrp="1"/>
          </p:cNvSpPr>
          <p:nvPr>
            <p:ph idx="1"/>
          </p:nvPr>
        </p:nvSpPr>
        <p:spPr/>
        <p:txBody>
          <a:bodyPr>
            <a:normAutofit lnSpcReduction="10000"/>
          </a:bodyPr>
          <a:lstStyle/>
          <a:p>
            <a:pPr marL="0" indent="0" algn="just">
              <a:buNone/>
            </a:pPr>
            <a:r>
              <a:rPr lang="sl-SI" dirty="0"/>
              <a:t>Navodila za razvrščanje količin v primeru negativnega količnika preostalega diagrama pri dobavitelju elektrike za potrebe določanja količin namenjenih bilančnemu obračunu (v nadaljevanju: Navodila) so namenjena pogodbenim izvajalcem nalog distribucijskega operaterja v mesečnem procesu priprave količinskih podatkov po dobaviteljih  za namen bilančnega obračuna. </a:t>
            </a:r>
          </a:p>
          <a:p>
            <a:pPr marL="0" indent="0" algn="just">
              <a:buNone/>
            </a:pPr>
            <a:r>
              <a:rPr lang="sl-SI" dirty="0"/>
              <a:t>Navedeni podatki se zagotovijo za operaterja trga z elektriko BORZEN d.o.o. SODO d.o.o. izdaja navodila z namenom tekočega in nemotenega dela priprave podatkov bilančnega obračuna, ki je s pogodbo o najemu in izvajanju storitev preneseno na elektrodistribucijska podjetja (v nadaljevanju: izvajalci). </a:t>
            </a:r>
          </a:p>
          <a:p>
            <a:pPr marL="0" indent="0">
              <a:buNone/>
            </a:pPr>
            <a:endParaRPr lang="sl-SI" dirty="0"/>
          </a:p>
        </p:txBody>
      </p:sp>
    </p:spTree>
    <p:extLst>
      <p:ext uri="{BB962C8B-B14F-4D97-AF65-F5344CB8AC3E}">
        <p14:creationId xmlns:p14="http://schemas.microsoft.com/office/powerpoint/2010/main" val="3029178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fontScale="90000"/>
          </a:bodyPr>
          <a:lstStyle/>
          <a:p>
            <a:r>
              <a:rPr lang="sl-SI" b="1" dirty="0"/>
              <a:t>Razlog nastanka negativnega količnika preostalega diagrama pri posameznemu dobavitelju</a:t>
            </a:r>
            <a:endParaRPr lang="sl-SI" dirty="0"/>
          </a:p>
        </p:txBody>
      </p:sp>
      <p:sp>
        <p:nvSpPr>
          <p:cNvPr id="3" name="Označba mesta vsebine 2"/>
          <p:cNvSpPr>
            <a:spLocks noGrp="1"/>
          </p:cNvSpPr>
          <p:nvPr>
            <p:ph idx="1"/>
          </p:nvPr>
        </p:nvSpPr>
        <p:spPr/>
        <p:txBody>
          <a:bodyPr/>
          <a:lstStyle/>
          <a:p>
            <a:pPr marL="0" indent="0">
              <a:buNone/>
            </a:pPr>
            <a:r>
              <a:rPr lang="sl-SI" dirty="0"/>
              <a:t>Zaradi prehoda iz letnih količin na mesečne</a:t>
            </a:r>
          </a:p>
          <a:p>
            <a:pPr marL="0" indent="0">
              <a:buNone/>
            </a:pPr>
            <a:r>
              <a:rPr lang="sl-SI" dirty="0"/>
              <a:t>Identificirano pred odločitvijo</a:t>
            </a:r>
          </a:p>
        </p:txBody>
      </p:sp>
    </p:spTree>
    <p:extLst>
      <p:ext uri="{BB962C8B-B14F-4D97-AF65-F5344CB8AC3E}">
        <p14:creationId xmlns:p14="http://schemas.microsoft.com/office/powerpoint/2010/main" val="35699645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fontScale="90000"/>
          </a:bodyPr>
          <a:lstStyle/>
          <a:p>
            <a:r>
              <a:rPr lang="sl-SI" b="1" dirty="0"/>
              <a:t>Razlog nastanka negativnega količnika preostalega diagrama pri posameznemu dobavitelju</a:t>
            </a:r>
            <a:endParaRPr lang="sl-SI" dirty="0"/>
          </a:p>
        </p:txBody>
      </p:sp>
      <p:sp>
        <p:nvSpPr>
          <p:cNvPr id="3" name="Označba mesta vsebine 2"/>
          <p:cNvSpPr>
            <a:spLocks noGrp="1"/>
          </p:cNvSpPr>
          <p:nvPr>
            <p:ph idx="1"/>
          </p:nvPr>
        </p:nvSpPr>
        <p:spPr/>
        <p:txBody>
          <a:bodyPr>
            <a:normAutofit fontScale="92500" lnSpcReduction="10000"/>
          </a:bodyPr>
          <a:lstStyle/>
          <a:p>
            <a:pPr marL="0" indent="0" algn="just">
              <a:buNone/>
            </a:pPr>
            <a:r>
              <a:rPr lang="sl-SI" dirty="0"/>
              <a:t>V procesu bilančnega obračuna BORZEN ne more obravnavati negativnih količin preostalega diagrama pri posameznem dobavitelju. Za posameznega dobavitelja pri mesečnem izračunu količnika preostalega diagrama, ki izhaja iz mesečne fakturirane realizacije lahko nastane negativen mesečni količnik preostalega diagrama  in to  v primeru, ko je obračunana količina dobropisov večja kot je količina </a:t>
            </a:r>
            <a:r>
              <a:rPr lang="sl-SI" dirty="0" err="1"/>
              <a:t>bremepisov</a:t>
            </a:r>
            <a:r>
              <a:rPr lang="sl-SI" dirty="0"/>
              <a:t> oz. računov pri izračunu. Negativni količnik je lahko posledica mesečnih obračunov na letnem obračunu ali popravkov. Negativne količine preostalega diagrama so prav tako lahko tudi pri dobavitelju SODO, zaradi </a:t>
            </a:r>
            <a:r>
              <a:rPr lang="sl-SI" dirty="0" err="1"/>
              <a:t>stornacij</a:t>
            </a:r>
            <a:r>
              <a:rPr lang="sl-SI" dirty="0"/>
              <a:t> računov oskrbe SODO (neupravičenega odjema, napačnih meritev, ipd..) in se obravnavajo, tudi za dobavitelja SODO, ki kupuje in prodaja elektriko za izvajanje GJS distribucijskega operaterja na področju pokrivanja izgub elektrike v omrežju in oskrb SODO) enako kot za ostale dobavitelje, ki delajo na trgu.</a:t>
            </a:r>
          </a:p>
          <a:p>
            <a:pPr marL="0" indent="0">
              <a:buNone/>
            </a:pPr>
            <a:endParaRPr lang="sl-SI" dirty="0"/>
          </a:p>
        </p:txBody>
      </p:sp>
    </p:spTree>
    <p:extLst>
      <p:ext uri="{BB962C8B-B14F-4D97-AF65-F5344CB8AC3E}">
        <p14:creationId xmlns:p14="http://schemas.microsoft.com/office/powerpoint/2010/main" val="850937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Naslov 1"/>
          <p:cNvSpPr>
            <a:spLocks noGrp="1"/>
          </p:cNvSpPr>
          <p:nvPr>
            <p:ph type="title"/>
          </p:nvPr>
        </p:nvSpPr>
        <p:spPr>
          <a:xfrm>
            <a:off x="838200" y="145386"/>
            <a:ext cx="10515600" cy="1325563"/>
          </a:xfrm>
        </p:spPr>
        <p:txBody>
          <a:bodyPr>
            <a:normAutofit/>
          </a:bodyPr>
          <a:lstStyle/>
          <a:p>
            <a:r>
              <a:rPr lang="sl-SI" sz="3600" dirty="0"/>
              <a:t>Praktični primer</a:t>
            </a:r>
          </a:p>
        </p:txBody>
      </p:sp>
      <p:pic>
        <p:nvPicPr>
          <p:cNvPr id="4" name="Slika 3"/>
          <p:cNvPicPr>
            <a:picLocks noChangeAspect="1"/>
          </p:cNvPicPr>
          <p:nvPr/>
        </p:nvPicPr>
        <p:blipFill rotWithShape="1">
          <a:blip r:embed="rId2"/>
          <a:srcRect l="7249" t="24653" r="59841" b="11389"/>
          <a:stretch/>
        </p:blipFill>
        <p:spPr>
          <a:xfrm>
            <a:off x="5697854" y="145386"/>
            <a:ext cx="5655946" cy="6714542"/>
          </a:xfrm>
          <a:prstGeom prst="rect">
            <a:avLst/>
          </a:prstGeom>
        </p:spPr>
      </p:pic>
      <p:pic>
        <p:nvPicPr>
          <p:cNvPr id="7" name="Označba mesta vsebine 6"/>
          <p:cNvPicPr>
            <a:picLocks noGrp="1" noChangeAspect="1"/>
          </p:cNvPicPr>
          <p:nvPr>
            <p:ph idx="1"/>
          </p:nvPr>
        </p:nvPicPr>
        <p:blipFill rotWithShape="1">
          <a:blip r:embed="rId3"/>
          <a:srcRect l="1794" t="21619" r="68144" b="14556"/>
          <a:stretch/>
        </p:blipFill>
        <p:spPr>
          <a:xfrm>
            <a:off x="1097280" y="1145681"/>
            <a:ext cx="4341494" cy="5630479"/>
          </a:xfrm>
          <a:prstGeom prst="rect">
            <a:avLst/>
          </a:prstGeom>
        </p:spPr>
      </p:pic>
    </p:spTree>
    <p:extLst>
      <p:ext uri="{BB962C8B-B14F-4D97-AF65-F5344CB8AC3E}">
        <p14:creationId xmlns:p14="http://schemas.microsoft.com/office/powerpoint/2010/main" val="3634698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b="1" dirty="0"/>
              <a:t>Cilj, ki ga z navodili želimo doseči</a:t>
            </a:r>
            <a:br>
              <a:rPr lang="sl-SI" dirty="0"/>
            </a:br>
            <a:endParaRPr lang="sl-SI" dirty="0"/>
          </a:p>
        </p:txBody>
      </p:sp>
      <p:sp>
        <p:nvSpPr>
          <p:cNvPr id="3" name="Označba mesta vsebine 2"/>
          <p:cNvSpPr>
            <a:spLocks noGrp="1"/>
          </p:cNvSpPr>
          <p:nvPr>
            <p:ph idx="1"/>
          </p:nvPr>
        </p:nvSpPr>
        <p:spPr/>
        <p:txBody>
          <a:bodyPr/>
          <a:lstStyle/>
          <a:p>
            <a:pPr marL="0" indent="0" algn="just">
              <a:buNone/>
            </a:pPr>
            <a:r>
              <a:rPr lang="sl-SI" dirty="0"/>
              <a:t>Z navodil želimo doseči </a:t>
            </a:r>
            <a:r>
              <a:rPr lang="sl-SI" dirty="0" err="1"/>
              <a:t>nediskriminatorno</a:t>
            </a:r>
            <a:r>
              <a:rPr lang="sl-SI" dirty="0"/>
              <a:t> in enako obravnava odjemalcev in dobaviteljev pri vseh izvajalcih. Stalni in enak matematično konsistenten model in zagotoviti, da v primeru negativnega količnika je prisoten le najmanjši možen vpliv na ostale dobavitelje. Cilj navodil je tudi obveščanje vseh deležnikov na katere vplivajo negativni količniki  ali sodelujejo v procesu priprave podatkov za bilančni obračun in bilančni obračun.</a:t>
            </a:r>
          </a:p>
          <a:p>
            <a:endParaRPr lang="sl-SI" dirty="0"/>
          </a:p>
        </p:txBody>
      </p:sp>
    </p:spTree>
    <p:extLst>
      <p:ext uri="{BB962C8B-B14F-4D97-AF65-F5344CB8AC3E}">
        <p14:creationId xmlns:p14="http://schemas.microsoft.com/office/powerpoint/2010/main" val="8123150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fontScale="90000"/>
          </a:bodyPr>
          <a:lstStyle/>
          <a:p>
            <a:r>
              <a:rPr lang="sl-SI" b="1" dirty="0"/>
              <a:t>Priprava podatkov v primeru negativnega količnika preostalega diagrama pri posameznemu dobavitelju</a:t>
            </a:r>
            <a:endParaRPr lang="sl-SI" dirty="0"/>
          </a:p>
        </p:txBody>
      </p:sp>
      <p:sp>
        <p:nvSpPr>
          <p:cNvPr id="3" name="Označba mesta vsebine 2"/>
          <p:cNvSpPr>
            <a:spLocks noGrp="1"/>
          </p:cNvSpPr>
          <p:nvPr>
            <p:ph idx="1"/>
          </p:nvPr>
        </p:nvSpPr>
        <p:spPr/>
        <p:txBody>
          <a:bodyPr>
            <a:normAutofit fontScale="70000" lnSpcReduction="20000"/>
          </a:bodyPr>
          <a:lstStyle/>
          <a:p>
            <a:pPr lvl="0" algn="just"/>
            <a:r>
              <a:rPr lang="sl-SI" dirty="0"/>
              <a:t>Negativne količine preostalega diagrama dobavitelja se odštejejo od merjenih količin na podlagi urnih količnikov preostalega diagrama na koncu procesa že po določitvi preostalega diagrama.</a:t>
            </a:r>
          </a:p>
          <a:p>
            <a:pPr lvl="0" algn="just"/>
            <a:r>
              <a:rPr lang="sl-SI" dirty="0"/>
              <a:t>Če ostanejo negativne količine preostalega diagrama tudi po upoštevanju teh količin v merjenih količinah se ta preostanek obračuna v letnem poračunu.</a:t>
            </a:r>
          </a:p>
          <a:p>
            <a:pPr lvl="0" algn="just"/>
            <a:r>
              <a:rPr lang="sl-SI" dirty="0"/>
              <a:t>Preostali diagram dobavitelja z izračunanim negativnim količnikom preostalega diagrama je potem za mesečne podatke bilančnega obračuna nič.</a:t>
            </a:r>
          </a:p>
          <a:p>
            <a:pPr lvl="0" algn="just"/>
            <a:r>
              <a:rPr lang="sl-SI" dirty="0"/>
              <a:t>V poročilo SODO k o fakturirani realizaciji se uporabijo dejanske količine fakturirane realizacije omrežnine po dobaviteljih, ki je lahko tudi negativna (ni spremembe). </a:t>
            </a:r>
          </a:p>
          <a:p>
            <a:pPr lvl="0" algn="just"/>
            <a:r>
              <a:rPr lang="sl-SI" dirty="0"/>
              <a:t>Količin v podatkih za letni obračunu se prilagajajo v odvisnosti od obstoja količin iz druge točke. </a:t>
            </a:r>
          </a:p>
          <a:p>
            <a:pPr lvl="0" algn="just"/>
            <a:r>
              <a:rPr lang="sl-SI" dirty="0"/>
              <a:t>Tudi izgube se  na letnem nivoju uredijo na dejanske, saj bodo prevzem v omrežje – fakturirana realizacija. Merjen odjem in </a:t>
            </a:r>
            <a:r>
              <a:rPr lang="sl-SI" dirty="0" err="1"/>
              <a:t>nemerjen</a:t>
            </a:r>
            <a:r>
              <a:rPr lang="sl-SI" dirty="0"/>
              <a:t> odjem v letnih podatkih za bilančni obračun pa je enak fakturirani realizaciji omrežnine. Za navedeno ni potrebno izvršiti nobenih prilagoditev.</a:t>
            </a:r>
          </a:p>
          <a:p>
            <a:pPr lvl="0" algn="just"/>
            <a:r>
              <a:rPr lang="sl-SI" dirty="0"/>
              <a:t>Kontrola se izvede z uskladitvijo fakturirane realizacije omrežnine  in rezultatov letnih podatkov za letni obračun merjenega in </a:t>
            </a:r>
            <a:r>
              <a:rPr lang="sl-SI" dirty="0" err="1"/>
              <a:t>nemerjenega</a:t>
            </a:r>
            <a:r>
              <a:rPr lang="sl-SI" dirty="0"/>
              <a:t> odjema.</a:t>
            </a:r>
          </a:p>
          <a:p>
            <a:pPr marL="0" indent="0">
              <a:buNone/>
            </a:pPr>
            <a:endParaRPr lang="sl-SI" dirty="0"/>
          </a:p>
        </p:txBody>
      </p:sp>
    </p:spTree>
    <p:extLst>
      <p:ext uri="{BB962C8B-B14F-4D97-AF65-F5344CB8AC3E}">
        <p14:creationId xmlns:p14="http://schemas.microsoft.com/office/powerpoint/2010/main" val="26067274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b="1" dirty="0"/>
              <a:t>Obveščanje deležnikov o negativnem količniku</a:t>
            </a:r>
            <a:endParaRPr lang="sl-SI" dirty="0"/>
          </a:p>
        </p:txBody>
      </p:sp>
      <p:sp>
        <p:nvSpPr>
          <p:cNvPr id="3" name="Označba mesta vsebine 2"/>
          <p:cNvSpPr>
            <a:spLocks noGrp="1"/>
          </p:cNvSpPr>
          <p:nvPr>
            <p:ph idx="1"/>
          </p:nvPr>
        </p:nvSpPr>
        <p:spPr/>
        <p:txBody>
          <a:bodyPr/>
          <a:lstStyle/>
          <a:p>
            <a:pPr marL="0" indent="0" algn="just">
              <a:buNone/>
            </a:pPr>
            <a:r>
              <a:rPr lang="sl-SI" dirty="0"/>
              <a:t>Dobavitelju, BORZEN in SODO se v primeru negativnih količin vedno dodatno pošljejo negativni diagram </a:t>
            </a:r>
            <a:r>
              <a:rPr lang="sl-SI" dirty="0" err="1"/>
              <a:t>nemerjenih</a:t>
            </a:r>
            <a:r>
              <a:rPr lang="sl-SI" dirty="0"/>
              <a:t> odjemalcev in diagram količin vključenih v merjene in diagram količin, ki bo vključen v letni obračun.</a:t>
            </a:r>
          </a:p>
          <a:p>
            <a:pPr marL="0" indent="0">
              <a:buNone/>
            </a:pPr>
            <a:endParaRPr lang="sl-SI" dirty="0"/>
          </a:p>
        </p:txBody>
      </p:sp>
    </p:spTree>
    <p:extLst>
      <p:ext uri="{BB962C8B-B14F-4D97-AF65-F5344CB8AC3E}">
        <p14:creationId xmlns:p14="http://schemas.microsoft.com/office/powerpoint/2010/main" val="3286641695"/>
      </p:ext>
    </p:extLst>
  </p:cSld>
  <p:clrMapOvr>
    <a:masterClrMapping/>
  </p:clrMapOvr>
</p:sld>
</file>

<file path=ppt/theme/theme1.xml><?xml version="1.0" encoding="utf-8"?>
<a:theme xmlns:a="http://schemas.openxmlformats.org/drawingml/2006/main" name="Officeova tema">
  <a:themeElements>
    <a:clrScheme name="Pisarna">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isarna">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sarn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ova tema">
  <a:themeElements>
    <a:clrScheme name="Pisarna">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isarn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isarn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ova tema">
  <a:themeElements>
    <a:clrScheme name="Pisarna">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isarn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isarn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TotalTime>
  <Words>853</Words>
  <Application>Microsoft Office PowerPoint</Application>
  <PresentationFormat>Širokozaslonsko</PresentationFormat>
  <Paragraphs>49</Paragraphs>
  <Slides>14</Slides>
  <Notes>0</Notes>
  <HiddenSlides>0</HiddenSlides>
  <MMClips>0</MMClips>
  <ScaleCrop>false</ScaleCrop>
  <HeadingPairs>
    <vt:vector size="6" baseType="variant">
      <vt:variant>
        <vt:lpstr>Uporabljene pisave</vt:lpstr>
      </vt:variant>
      <vt:variant>
        <vt:i4>3</vt:i4>
      </vt:variant>
      <vt:variant>
        <vt:lpstr>Tema</vt:lpstr>
      </vt:variant>
      <vt:variant>
        <vt:i4>1</vt:i4>
      </vt:variant>
      <vt:variant>
        <vt:lpstr>Naslovi diapozitivov</vt:lpstr>
      </vt:variant>
      <vt:variant>
        <vt:i4>14</vt:i4>
      </vt:variant>
    </vt:vector>
  </HeadingPairs>
  <TitlesOfParts>
    <vt:vector size="18" baseType="lpstr">
      <vt:lpstr>Arial</vt:lpstr>
      <vt:lpstr>Calibri</vt:lpstr>
      <vt:lpstr>Calibri Light</vt:lpstr>
      <vt:lpstr>Officeova tema</vt:lpstr>
      <vt:lpstr>Navodila za razvrščanje količin v primeru negativnega količnika preostalega diagrama </vt:lpstr>
      <vt:lpstr>Kazalo</vt:lpstr>
      <vt:lpstr>Uvod</vt:lpstr>
      <vt:lpstr>Razlog nastanka negativnega količnika preostalega diagrama pri posameznemu dobavitelju</vt:lpstr>
      <vt:lpstr>Razlog nastanka negativnega količnika preostalega diagrama pri posameznemu dobavitelju</vt:lpstr>
      <vt:lpstr>Praktični primer</vt:lpstr>
      <vt:lpstr>Cilj, ki ga z navodili želimo doseči </vt:lpstr>
      <vt:lpstr>Priprava podatkov v primeru negativnega količnika preostalega diagrama pri posameznemu dobavitelju</vt:lpstr>
      <vt:lpstr>Obveščanje deležnikov o negativnem količniku</vt:lpstr>
      <vt:lpstr>Priporočena praksa dobaviteljem, da ni negativnih količnikov preostalega diagrama</vt:lpstr>
      <vt:lpstr>Objava</vt:lpstr>
      <vt:lpstr>Pričetek uporabe navodil </vt:lpstr>
      <vt:lpstr>Naloge in vprašanja</vt:lpstr>
      <vt:lpstr>Hvala za  pozornost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Navodila za razvrščanje količin v primeru negativnega količnika preostalega diagrama</dc:title>
  <dc:creator>Bostjan Topolovec</dc:creator>
  <cp:lastModifiedBy>Alauf Gregor</cp:lastModifiedBy>
  <cp:revision>12</cp:revision>
  <cp:lastPrinted>2017-04-05T13:25:45Z</cp:lastPrinted>
  <dcterms:created xsi:type="dcterms:W3CDTF">2017-04-05T11:07:40Z</dcterms:created>
  <dcterms:modified xsi:type="dcterms:W3CDTF">2017-04-06T05:58:22Z</dcterms:modified>
</cp:coreProperties>
</file>