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7" r:id="rId1"/>
    <p:sldMasterId id="2147483721" r:id="rId2"/>
    <p:sldMasterId id="2147483733" r:id="rId3"/>
  </p:sldMasterIdLst>
  <p:notesMasterIdLst>
    <p:notesMasterId r:id="rId15"/>
  </p:notesMasterIdLst>
  <p:sldIdLst>
    <p:sldId id="270" r:id="rId4"/>
    <p:sldId id="257" r:id="rId5"/>
    <p:sldId id="258" r:id="rId6"/>
    <p:sldId id="259" r:id="rId7"/>
    <p:sldId id="263" r:id="rId8"/>
    <p:sldId id="261" r:id="rId9"/>
    <p:sldId id="262" r:id="rId10"/>
    <p:sldId id="264" r:id="rId11"/>
    <p:sldId id="266" r:id="rId12"/>
    <p:sldId id="265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85B"/>
    <a:srgbClr val="FCF6A6"/>
    <a:srgbClr val="FFCC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ov_delovni_lis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err="1" smtClean="0"/>
              <a:t>Pogostost</a:t>
            </a:r>
            <a:r>
              <a:rPr lang="en-US" sz="1400" dirty="0" smtClean="0"/>
              <a:t> </a:t>
            </a:r>
            <a:r>
              <a:rPr lang="en-US" sz="1400" dirty="0" err="1" smtClean="0"/>
              <a:t>uporabe</a:t>
            </a:r>
            <a:r>
              <a:rPr lang="sl-SI" sz="1400" dirty="0" smtClean="0"/>
              <a:t> Obrazcev</a:t>
            </a:r>
            <a:r>
              <a:rPr lang="en-US" sz="1400" dirty="0" smtClean="0"/>
              <a:t> Perun </a:t>
            </a:r>
            <a:r>
              <a:rPr lang="en-US" sz="1400" dirty="0" err="1" smtClean="0"/>
              <a:t>eIS</a:t>
            </a:r>
            <a:endParaRPr lang="en-US" sz="14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9.1720263619664871E-2"/>
          <c:y val="0.20563659717848684"/>
          <c:w val="0.89239401020564091"/>
          <c:h val="0.642763324403386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Pogostost uporabe Perun eIS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Dnevno</c:v>
                </c:pt>
                <c:pt idx="1">
                  <c:v>Tedensko</c:v>
                </c:pt>
                <c:pt idx="2">
                  <c:v>Mesečno </c:v>
                </c:pt>
                <c:pt idx="3">
                  <c:v>Nekajkrat letno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49</c:v>
                </c:pt>
                <c:pt idx="1">
                  <c:v>5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200848"/>
        <c:axId val="110750160"/>
      </c:barChart>
      <c:catAx>
        <c:axId val="15020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10750160"/>
        <c:crosses val="autoZero"/>
        <c:auto val="1"/>
        <c:lblAlgn val="ctr"/>
        <c:lblOffset val="100"/>
        <c:noMultiLvlLbl val="0"/>
      </c:catAx>
      <c:valAx>
        <c:axId val="1107501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50200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11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9.5139349080019295E-2"/>
                  <c:y val="1.242761566244899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1712010214066478E-2"/>
                  <c:y val="8.699330963714295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4313130653188381E-2"/>
                  <c:y val="6.166827282275607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5998672624872212E-2"/>
                  <c:y val="0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Sheet1!$A$2:$A$6</c:f>
              <c:strCache>
                <c:ptCount val="5"/>
                <c:pt idx="0">
                  <c:v>Zelo slaba</c:v>
                </c:pt>
                <c:pt idx="1">
                  <c:v>Slaba</c:v>
                </c:pt>
                <c:pt idx="2">
                  <c:v>Niti slaba, niti dobra</c:v>
                </c:pt>
                <c:pt idx="3">
                  <c:v>Dobra</c:v>
                </c:pt>
                <c:pt idx="4">
                  <c:v>Zelo dobra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0.05</c:v>
                </c:pt>
                <c:pt idx="1">
                  <c:v>0.14000000000000001</c:v>
                </c:pt>
                <c:pt idx="2">
                  <c:v>0.3</c:v>
                </c:pt>
                <c:pt idx="3">
                  <c:v>0.52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Zelo slaba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Vloga za spremembo lastnika na merilnem mestu</c:v>
                </c:pt>
                <c:pt idx="1">
                  <c:v>Soglasje lastnika za evidentiranje plačnika </c:v>
                </c:pt>
                <c:pt idx="2">
                  <c:v> Vloga za evidentiranje naslova za pošiljanje pošte </c:v>
                </c:pt>
                <c:pt idx="3">
                  <c:v>Zahteva za menjavo dobavitelja</c:v>
                </c:pt>
                <c:pt idx="4">
                  <c:v>Pooblastilo za posredovanje merilnih podatkov</c:v>
                </c:pt>
                <c:pt idx="5">
                  <c:v>Vloga lastnika za odklop</c:v>
                </c:pt>
                <c:pt idx="6">
                  <c:v>Soglasje solastnikov za evidentiranje lastnika merilnega mesta</c:v>
                </c:pt>
                <c:pt idx="7">
                  <c:v> Pooblastilo</c:v>
                </c:pt>
                <c:pt idx="8">
                  <c:v> Vloga za spremembo moči obračunskih varovalk v okviru priključne moči</c:v>
                </c:pt>
                <c:pt idx="9">
                  <c:v>Vloga za spremembo vrste obračuna</c:v>
                </c:pt>
                <c:pt idx="10">
                  <c:v>Izjava o spremembi osebnih podatkov</c:v>
                </c:pt>
              </c:strCache>
            </c:strRef>
          </c:cat>
          <c:val>
            <c:numRef>
              <c:f>Sheet1!$B$2:$B$12</c:f>
              <c:numCache>
                <c:formatCode>0%</c:formatCode>
                <c:ptCount val="11"/>
                <c:pt idx="0">
                  <c:v>7.0000000000000007E-2</c:v>
                </c:pt>
                <c:pt idx="1">
                  <c:v>0.02</c:v>
                </c:pt>
                <c:pt idx="2">
                  <c:v>0.05</c:v>
                </c:pt>
                <c:pt idx="3">
                  <c:v>0.05</c:v>
                </c:pt>
                <c:pt idx="4">
                  <c:v>0.06</c:v>
                </c:pt>
                <c:pt idx="5">
                  <c:v>0.02</c:v>
                </c:pt>
                <c:pt idx="6">
                  <c:v>0.09</c:v>
                </c:pt>
                <c:pt idx="7">
                  <c:v>0.05</c:v>
                </c:pt>
                <c:pt idx="8">
                  <c:v>0.03</c:v>
                </c:pt>
                <c:pt idx="9">
                  <c:v>0.03</c:v>
                </c:pt>
                <c:pt idx="10">
                  <c:v>0.09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Slaba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Vloga za spremembo lastnika na merilnem mestu</c:v>
                </c:pt>
                <c:pt idx="1">
                  <c:v>Soglasje lastnika za evidentiranje plačnika </c:v>
                </c:pt>
                <c:pt idx="2">
                  <c:v> Vloga za evidentiranje naslova za pošiljanje pošte </c:v>
                </c:pt>
                <c:pt idx="3">
                  <c:v>Zahteva za menjavo dobavitelja</c:v>
                </c:pt>
                <c:pt idx="4">
                  <c:v>Pooblastilo za posredovanje merilnih podatkov</c:v>
                </c:pt>
                <c:pt idx="5">
                  <c:v>Vloga lastnika za odklop</c:v>
                </c:pt>
                <c:pt idx="6">
                  <c:v>Soglasje solastnikov za evidentiranje lastnika merilnega mesta</c:v>
                </c:pt>
                <c:pt idx="7">
                  <c:v> Pooblastilo</c:v>
                </c:pt>
                <c:pt idx="8">
                  <c:v> Vloga za spremembo moči obračunskih varovalk v okviru priključne moči</c:v>
                </c:pt>
                <c:pt idx="9">
                  <c:v>Vloga za spremembo vrste obračuna</c:v>
                </c:pt>
                <c:pt idx="10">
                  <c:v>Izjava o spremembi osebnih podatkov</c:v>
                </c:pt>
              </c:strCache>
            </c:strRef>
          </c:cat>
          <c:val>
            <c:numRef>
              <c:f>Sheet1!$C$2:$C$12</c:f>
              <c:numCache>
                <c:formatCode>0%</c:formatCode>
                <c:ptCount val="11"/>
                <c:pt idx="0">
                  <c:v>7.0000000000000007E-2</c:v>
                </c:pt>
                <c:pt idx="1">
                  <c:v>0.14000000000000001</c:v>
                </c:pt>
                <c:pt idx="2">
                  <c:v>0.16</c:v>
                </c:pt>
                <c:pt idx="3">
                  <c:v>0.13</c:v>
                </c:pt>
                <c:pt idx="4">
                  <c:v>0</c:v>
                </c:pt>
                <c:pt idx="5">
                  <c:v>7.0000000000000007E-2</c:v>
                </c:pt>
                <c:pt idx="6">
                  <c:v>0.02</c:v>
                </c:pt>
                <c:pt idx="7">
                  <c:v>0.05</c:v>
                </c:pt>
                <c:pt idx="8">
                  <c:v>0</c:v>
                </c:pt>
                <c:pt idx="9">
                  <c:v>0.05</c:v>
                </c:pt>
                <c:pt idx="10">
                  <c:v>7.0000000000000007E-2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Niti slaba, niti dobra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Vloga za spremembo lastnika na merilnem mestu</c:v>
                </c:pt>
                <c:pt idx="1">
                  <c:v>Soglasje lastnika za evidentiranje plačnika </c:v>
                </c:pt>
                <c:pt idx="2">
                  <c:v> Vloga za evidentiranje naslova za pošiljanje pošte </c:v>
                </c:pt>
                <c:pt idx="3">
                  <c:v>Zahteva za menjavo dobavitelja</c:v>
                </c:pt>
                <c:pt idx="4">
                  <c:v>Pooblastilo za posredovanje merilnih podatkov</c:v>
                </c:pt>
                <c:pt idx="5">
                  <c:v>Vloga lastnika za odklop</c:v>
                </c:pt>
                <c:pt idx="6">
                  <c:v>Soglasje solastnikov za evidentiranje lastnika merilnega mesta</c:v>
                </c:pt>
                <c:pt idx="7">
                  <c:v> Pooblastilo</c:v>
                </c:pt>
                <c:pt idx="8">
                  <c:v> Vloga za spremembo moči obračunskih varovalk v okviru priključne moči</c:v>
                </c:pt>
                <c:pt idx="9">
                  <c:v>Vloga za spremembo vrste obračuna</c:v>
                </c:pt>
                <c:pt idx="10">
                  <c:v>Izjava o spremembi osebnih podatkov</c:v>
                </c:pt>
              </c:strCache>
            </c:strRef>
          </c:cat>
          <c:val>
            <c:numRef>
              <c:f>Sheet1!$D$2:$D$12</c:f>
              <c:numCache>
                <c:formatCode>0%</c:formatCode>
                <c:ptCount val="11"/>
                <c:pt idx="0">
                  <c:v>0.11</c:v>
                </c:pt>
                <c:pt idx="1">
                  <c:v>0.14000000000000001</c:v>
                </c:pt>
                <c:pt idx="2">
                  <c:v>0.19</c:v>
                </c:pt>
                <c:pt idx="3">
                  <c:v>0.36</c:v>
                </c:pt>
                <c:pt idx="4">
                  <c:v>0.33</c:v>
                </c:pt>
                <c:pt idx="5">
                  <c:v>0.37</c:v>
                </c:pt>
                <c:pt idx="6">
                  <c:v>0.25</c:v>
                </c:pt>
                <c:pt idx="7">
                  <c:v>0.33</c:v>
                </c:pt>
                <c:pt idx="8">
                  <c:v>0.39</c:v>
                </c:pt>
                <c:pt idx="9">
                  <c:v>0.32</c:v>
                </c:pt>
                <c:pt idx="10">
                  <c:v>0.2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Dobra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Vloga za spremembo lastnika na merilnem mestu</c:v>
                </c:pt>
                <c:pt idx="1">
                  <c:v>Soglasje lastnika za evidentiranje plačnika </c:v>
                </c:pt>
                <c:pt idx="2">
                  <c:v> Vloga za evidentiranje naslova za pošiljanje pošte </c:v>
                </c:pt>
                <c:pt idx="3">
                  <c:v>Zahteva za menjavo dobavitelja</c:v>
                </c:pt>
                <c:pt idx="4">
                  <c:v>Pooblastilo za posredovanje merilnih podatkov</c:v>
                </c:pt>
                <c:pt idx="5">
                  <c:v>Vloga lastnika za odklop</c:v>
                </c:pt>
                <c:pt idx="6">
                  <c:v>Soglasje solastnikov za evidentiranje lastnika merilnega mesta</c:v>
                </c:pt>
                <c:pt idx="7">
                  <c:v> Pooblastilo</c:v>
                </c:pt>
                <c:pt idx="8">
                  <c:v> Vloga za spremembo moči obračunskih varovalk v okviru priključne moči</c:v>
                </c:pt>
                <c:pt idx="9">
                  <c:v>Vloga za spremembo vrste obračuna</c:v>
                </c:pt>
                <c:pt idx="10">
                  <c:v>Izjava o spremembi osebnih podatkov</c:v>
                </c:pt>
              </c:strCache>
            </c:strRef>
          </c:cat>
          <c:val>
            <c:numRef>
              <c:f>Sheet1!$E$2:$E$12</c:f>
              <c:numCache>
                <c:formatCode>0%</c:formatCode>
                <c:ptCount val="11"/>
                <c:pt idx="0">
                  <c:v>0.59</c:v>
                </c:pt>
                <c:pt idx="1">
                  <c:v>0.59</c:v>
                </c:pt>
                <c:pt idx="2">
                  <c:v>0.49</c:v>
                </c:pt>
                <c:pt idx="3">
                  <c:v>0.38</c:v>
                </c:pt>
                <c:pt idx="4">
                  <c:v>0.44</c:v>
                </c:pt>
                <c:pt idx="5">
                  <c:v>0.41</c:v>
                </c:pt>
                <c:pt idx="6">
                  <c:v>0.55000000000000004</c:v>
                </c:pt>
                <c:pt idx="7">
                  <c:v>0.49</c:v>
                </c:pt>
                <c:pt idx="8">
                  <c:v>0.5</c:v>
                </c:pt>
                <c:pt idx="9">
                  <c:v>0.47</c:v>
                </c:pt>
                <c:pt idx="10">
                  <c:v>0.5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Zelo dobra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Sheet1!$A$2:$A$12</c:f>
              <c:strCache>
                <c:ptCount val="11"/>
                <c:pt idx="0">
                  <c:v>Vloga za spremembo lastnika na merilnem mestu</c:v>
                </c:pt>
                <c:pt idx="1">
                  <c:v>Soglasje lastnika za evidentiranje plačnika </c:v>
                </c:pt>
                <c:pt idx="2">
                  <c:v> Vloga za evidentiranje naslova za pošiljanje pošte </c:v>
                </c:pt>
                <c:pt idx="3">
                  <c:v>Zahteva za menjavo dobavitelja</c:v>
                </c:pt>
                <c:pt idx="4">
                  <c:v>Pooblastilo za posredovanje merilnih podatkov</c:v>
                </c:pt>
                <c:pt idx="5">
                  <c:v>Vloga lastnika za odklop</c:v>
                </c:pt>
                <c:pt idx="6">
                  <c:v>Soglasje solastnikov za evidentiranje lastnika merilnega mesta</c:v>
                </c:pt>
                <c:pt idx="7">
                  <c:v> Pooblastilo</c:v>
                </c:pt>
                <c:pt idx="8">
                  <c:v> Vloga za spremembo moči obračunskih varovalk v okviru priključne moči</c:v>
                </c:pt>
                <c:pt idx="9">
                  <c:v>Vloga za spremembo vrste obračuna</c:v>
                </c:pt>
                <c:pt idx="10">
                  <c:v>Izjava o spremembi osebnih podatkov</c:v>
                </c:pt>
              </c:strCache>
            </c:strRef>
          </c:cat>
          <c:val>
            <c:numRef>
              <c:f>Sheet1!$F$2:$F$12</c:f>
              <c:numCache>
                <c:formatCode>0%</c:formatCode>
                <c:ptCount val="11"/>
                <c:pt idx="0">
                  <c:v>0.16</c:v>
                </c:pt>
                <c:pt idx="1">
                  <c:v>0.11</c:v>
                </c:pt>
                <c:pt idx="2">
                  <c:v>0.12</c:v>
                </c:pt>
                <c:pt idx="3">
                  <c:v>0.08</c:v>
                </c:pt>
                <c:pt idx="4">
                  <c:v>0.17</c:v>
                </c:pt>
                <c:pt idx="5">
                  <c:v>0.12</c:v>
                </c:pt>
                <c:pt idx="6">
                  <c:v>0.09</c:v>
                </c:pt>
                <c:pt idx="7">
                  <c:v>0.08</c:v>
                </c:pt>
                <c:pt idx="8">
                  <c:v>0.08</c:v>
                </c:pt>
                <c:pt idx="9">
                  <c:v>0.13</c:v>
                </c:pt>
                <c:pt idx="10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6123712"/>
        <c:axId val="236124272"/>
      </c:barChart>
      <c:catAx>
        <c:axId val="2361237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236124272"/>
        <c:crosses val="autoZero"/>
        <c:auto val="1"/>
        <c:lblAlgn val="ctr"/>
        <c:lblOffset val="100"/>
        <c:noMultiLvlLbl val="0"/>
      </c:catAx>
      <c:valAx>
        <c:axId val="236124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236123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352829270006672"/>
          <c:y val="0"/>
          <c:w val="0.5704447155002067"/>
          <c:h val="0.8475192810843397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18"/>
          <c:dPt>
            <c:idx val="0"/>
            <c:bubble3D val="0"/>
            <c:explosion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rgbClr val="FFC000"/>
                </a:solidFill>
              </a:ln>
              <a:effectLst/>
            </c:spPr>
          </c:dPt>
          <c:dPt>
            <c:idx val="2"/>
            <c:bubble3D val="0"/>
            <c:explosion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explosion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Informacije dobim znotraj delovnega mesta</c:v>
                </c:pt>
                <c:pt idx="1">
                  <c:v>Po telefonu ali mailu (kontakt SODO)</c:v>
                </c:pt>
                <c:pt idx="2">
                  <c:v>Na spletni strani SODO</c:v>
                </c:pt>
                <c:pt idx="3">
                  <c:v>Drugo</c:v>
                </c:pt>
                <c:pt idx="4">
                  <c:v>Dodatnih informacij ne potrebujem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0.56000000000000005</c:v>
                </c:pt>
                <c:pt idx="1">
                  <c:v>0.21</c:v>
                </c:pt>
                <c:pt idx="2">
                  <c:v>0.16</c:v>
                </c:pt>
                <c:pt idx="3">
                  <c:v>0.05</c:v>
                </c:pt>
                <c:pt idx="4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06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565922601867622E-3"/>
          <c:y val="0.8136598947231044"/>
          <c:w val="0.97026903120989572"/>
          <c:h val="0.167397721693628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rgbClr val="FCF6A6"/>
              </a:solidFill>
            </a:ln>
          </c:spPr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rgbClr val="FCF6A6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D85B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rgbClr val="FCF6A6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2804348702796897"/>
                  <c:y val="-5.040043653921422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5331536054880934"/>
                  <c:y val="0.11200097008714244"/>
                </c:manualLayout>
              </c:layout>
              <c:spPr>
                <a:solidFill>
                  <a:prstClr val="white"/>
                </a:solidFill>
                <a:ln>
                  <a:solidFill>
                    <a:prstClr val="black">
                      <a:lumMod val="25000"/>
                      <a:lumOff val="75000"/>
                    </a:prst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l-SI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6359394136213221"/>
                      <c:h val="0.10784635142509108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1145652252355512"/>
                  <c:y val="0.1512013096176423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Sheet1!$A$2:$A$4</c:f>
              <c:strCache>
                <c:ptCount val="3"/>
                <c:pt idx="0">
                  <c:v>Da</c:v>
                </c:pt>
                <c:pt idx="1">
                  <c:v>Niti da, niti ne</c:v>
                </c:pt>
                <c:pt idx="2">
                  <c:v>Ne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0.67</c:v>
                </c:pt>
                <c:pt idx="1">
                  <c:v>0.33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dirty="0" err="1" smtClean="0"/>
              <a:t>Katere</a:t>
            </a:r>
            <a:r>
              <a:rPr lang="en-US" sz="1600" dirty="0" smtClean="0"/>
              <a:t> </a:t>
            </a:r>
            <a:r>
              <a:rPr lang="en-US" sz="1600" dirty="0" err="1" smtClean="0"/>
              <a:t>izmed</a:t>
            </a:r>
            <a:r>
              <a:rPr lang="en-US" sz="1600" dirty="0" smtClean="0"/>
              <a:t> </a:t>
            </a:r>
            <a:r>
              <a:rPr lang="en-US" sz="1600" dirty="0" err="1" smtClean="0"/>
              <a:t>navedenih</a:t>
            </a:r>
            <a:r>
              <a:rPr lang="en-US" sz="1600" dirty="0" smtClean="0"/>
              <a:t> </a:t>
            </a:r>
            <a:r>
              <a:rPr lang="en-US" sz="1600" dirty="0" err="1" smtClean="0"/>
              <a:t>funkcionalnosti</a:t>
            </a:r>
            <a:r>
              <a:rPr lang="en-US" sz="1600" dirty="0" smtClean="0"/>
              <a:t> bi bile </a:t>
            </a:r>
            <a:r>
              <a:rPr lang="en-US" sz="1600" dirty="0" err="1" smtClean="0"/>
              <a:t>še</a:t>
            </a:r>
            <a:r>
              <a:rPr lang="en-US" sz="1600" dirty="0" smtClean="0"/>
              <a:t> </a:t>
            </a:r>
            <a:r>
              <a:rPr lang="en-US" sz="1600" dirty="0" err="1" smtClean="0"/>
              <a:t>uporabne</a:t>
            </a:r>
            <a:r>
              <a:rPr lang="en-US" sz="1600" dirty="0" smtClean="0"/>
              <a:t> </a:t>
            </a:r>
            <a:r>
              <a:rPr lang="en-US" sz="1600" dirty="0" err="1" smtClean="0"/>
              <a:t>za</a:t>
            </a:r>
            <a:r>
              <a:rPr lang="en-US" sz="1600" dirty="0" smtClean="0"/>
              <a:t> vas </a:t>
            </a:r>
            <a:r>
              <a:rPr lang="en-US" sz="1600" dirty="0" err="1" smtClean="0"/>
              <a:t>pri</a:t>
            </a:r>
            <a:r>
              <a:rPr lang="en-US" sz="1600" dirty="0" smtClean="0"/>
              <a:t> </a:t>
            </a:r>
            <a:r>
              <a:rPr lang="en-US" sz="1600" dirty="0" err="1" smtClean="0"/>
              <a:t>delu</a:t>
            </a:r>
            <a:r>
              <a:rPr lang="en-US" sz="1600" dirty="0" smtClean="0"/>
              <a:t> z </a:t>
            </a:r>
            <a:r>
              <a:rPr lang="en-US" sz="1600" dirty="0" err="1" smtClean="0"/>
              <a:t>obrazci</a:t>
            </a:r>
            <a:r>
              <a:rPr lang="en-US" sz="1600" dirty="0" smtClean="0"/>
              <a:t>? </a:t>
            </a:r>
            <a:endParaRPr lang="en-US" sz="16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Popolnoma neuporabna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Možnost spletnega izpolnjevanja in posredovanja obrazcev (e-obrazci)</c:v>
                </c:pt>
                <c:pt idx="1">
                  <c:v>Možnost interaktivne komunikacije glede obrazcev (chat, mail)</c:v>
                </c:pt>
                <c:pt idx="2">
                  <c:v>Razlaga oz. ponazoritev s primeri bi v veliki meri oljšala rabo obrazcev</c:v>
                </c:pt>
                <c:pt idx="3">
                  <c:v>Boljša prilagojenost portala in spletne strani SODO uporabniku za celovito uporabniško izkušnjo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0.03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Neuporabna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Možnost spletnega izpolnjevanja in posredovanja obrazcev (e-obrazci)</c:v>
                </c:pt>
                <c:pt idx="1">
                  <c:v>Možnost interaktivne komunikacije glede obrazcev (chat, mail)</c:v>
                </c:pt>
                <c:pt idx="2">
                  <c:v>Razlaga oz. ponazoritev s primeri bi v veliki meri oljšala rabo obrazcev</c:v>
                </c:pt>
                <c:pt idx="3">
                  <c:v>Boljša prilagojenost portala in spletne strani SODO uporabniku za celovito uporabniško izkušnjo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</c:v>
                </c:pt>
                <c:pt idx="1">
                  <c:v>0.03</c:v>
                </c:pt>
                <c:pt idx="2">
                  <c:v>0.03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Niti uporabna, niti neuporabna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Možnost spletnega izpolnjevanja in posredovanja obrazcev (e-obrazci)</c:v>
                </c:pt>
                <c:pt idx="1">
                  <c:v>Možnost interaktivne komunikacije glede obrazcev (chat, mail)</c:v>
                </c:pt>
                <c:pt idx="2">
                  <c:v>Razlaga oz. ponazoritev s primeri bi v veliki meri oljšala rabo obrazcev</c:v>
                </c:pt>
                <c:pt idx="3">
                  <c:v>Boljša prilagojenost portala in spletne strani SODO uporabniku za celovito uporabniško izkušnjo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0.1</c:v>
                </c:pt>
                <c:pt idx="1">
                  <c:v>0.28000000000000003</c:v>
                </c:pt>
                <c:pt idx="2">
                  <c:v>0.08</c:v>
                </c:pt>
                <c:pt idx="3">
                  <c:v>0.08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Uporabna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Možnost spletnega izpolnjevanja in posredovanja obrazcev (e-obrazci)</c:v>
                </c:pt>
                <c:pt idx="1">
                  <c:v>Možnost interaktivne komunikacije glede obrazcev (chat, mail)</c:v>
                </c:pt>
                <c:pt idx="2">
                  <c:v>Razlaga oz. ponazoritev s primeri bi v veliki meri oljšala rabo obrazcev</c:v>
                </c:pt>
                <c:pt idx="3">
                  <c:v>Boljša prilagojenost portala in spletne strani SODO uporabniku za celovito uporabniško izkušnjo</c:v>
                </c:pt>
              </c:strCache>
            </c:strRef>
          </c:cat>
          <c:val>
            <c:numRef>
              <c:f>Sheet1!$E$2:$E$5</c:f>
              <c:numCache>
                <c:formatCode>0%</c:formatCode>
                <c:ptCount val="4"/>
                <c:pt idx="0">
                  <c:v>0.56000000000000005</c:v>
                </c:pt>
                <c:pt idx="1">
                  <c:v>0.49</c:v>
                </c:pt>
                <c:pt idx="2">
                  <c:v>0.56000000000000005</c:v>
                </c:pt>
                <c:pt idx="3">
                  <c:v>0.57999999999999996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Zelo uporabna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Možnost spletnega izpolnjevanja in posredovanja obrazcev (e-obrazci)</c:v>
                </c:pt>
                <c:pt idx="1">
                  <c:v>Možnost interaktivne komunikacije glede obrazcev (chat, mail)</c:v>
                </c:pt>
                <c:pt idx="2">
                  <c:v>Razlaga oz. ponazoritev s primeri bi v veliki meri oljšala rabo obrazcev</c:v>
                </c:pt>
                <c:pt idx="3">
                  <c:v>Boljša prilagojenost portala in spletne strani SODO uporabniku za celovito uporabniško izkušnjo</c:v>
                </c:pt>
              </c:strCache>
            </c:strRef>
          </c:cat>
          <c:val>
            <c:numRef>
              <c:f>Sheet1!$F$2:$F$5</c:f>
              <c:numCache>
                <c:formatCode>0%</c:formatCode>
                <c:ptCount val="4"/>
                <c:pt idx="0">
                  <c:v>0.34</c:v>
                </c:pt>
                <c:pt idx="1">
                  <c:v>0.21</c:v>
                </c:pt>
                <c:pt idx="2">
                  <c:v>0.31</c:v>
                </c:pt>
                <c:pt idx="3">
                  <c:v>0.34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442080"/>
        <c:axId val="146442640"/>
      </c:barChart>
      <c:catAx>
        <c:axId val="146442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46442640"/>
        <c:crosses val="autoZero"/>
        <c:auto val="1"/>
        <c:lblAlgn val="ctr"/>
        <c:lblOffset val="100"/>
        <c:noMultiLvlLbl val="0"/>
      </c:catAx>
      <c:valAx>
        <c:axId val="146442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46442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Ali se strinjate s spremebo trošarine?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List1!$A$2:$A$5</c:f>
              <c:strCache>
                <c:ptCount val="3"/>
                <c:pt idx="0">
                  <c:v>Da</c:v>
                </c:pt>
                <c:pt idx="1">
                  <c:v>Ne</c:v>
                </c:pt>
                <c:pt idx="2">
                  <c:v>Niti da, niti ne</c:v>
                </c:pt>
              </c:strCache>
            </c:strRef>
          </c:cat>
          <c:val>
            <c:numRef>
              <c:f>List1!$B$2:$B$5</c:f>
              <c:numCache>
                <c:formatCode>0%</c:formatCode>
                <c:ptCount val="3"/>
                <c:pt idx="0">
                  <c:v>0.1</c:v>
                </c:pt>
                <c:pt idx="1">
                  <c:v>0.45</c:v>
                </c:pt>
                <c:pt idx="2">
                  <c:v>0.45</c:v>
                </c:pt>
              </c:numCache>
            </c:numRef>
          </c:val>
          <c:extLst/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E1F22-8F0E-4F6A-9786-83C8B7924E21}" type="datetimeFigureOut">
              <a:rPr lang="sl-SI" smtClean="0"/>
              <a:t>10.4.2017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95473-70A3-4C8E-BF6C-AFC009743014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32490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6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sl-SI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477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807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69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325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60456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3744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653858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432590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21966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31839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91720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47899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610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48992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7458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5524553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15939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947247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0133973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4496591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53110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203908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13818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051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14123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856604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260375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10.4.2017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626931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365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935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1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195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5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693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33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655B71D-DA44-4AC1-98BA-9A1E05664201}" type="datetime1">
              <a:rPr lang="sl-SI" smtClean="0"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10.4.2017</a:t>
            </a:fld>
            <a:endParaRPr lang="sl-SI">
              <a:cs typeface="Arial" charset="0"/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sl-SI">
              <a:cs typeface="Arial" charset="0"/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7A1145C-82E6-4172-A0DF-8A78BD81D9C1}" type="slidenum">
              <a:rPr lang="sl-SI" smtClean="0"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l-SI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212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1655B71D-DA44-4AC1-98BA-9A1E05664201}" type="datetime1">
              <a:rPr lang="sl-SI" smtClean="0"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10.4.2017</a:t>
            </a:fld>
            <a:endParaRPr lang="sl-SI">
              <a:cs typeface="Arial" charset="0"/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sl-SI">
              <a:cs typeface="Arial" charset="0"/>
            </a:endParaRPr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D7A1145C-82E6-4172-A0DF-8A78BD81D9C1}" type="slidenum">
              <a:rPr lang="sl-SI" smtClean="0"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l-SI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66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2205967" y="1628801"/>
            <a:ext cx="7772400" cy="1470025"/>
          </a:xfrm>
        </p:spPr>
        <p:txBody>
          <a:bodyPr/>
          <a:lstStyle/>
          <a:p>
            <a:r>
              <a:rPr lang="en-US" sz="5000" cap="all" spc="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Analiza</a:t>
            </a:r>
            <a:r>
              <a:rPr lang="en-US" sz="5000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 – </a:t>
            </a:r>
            <a:r>
              <a:rPr lang="en-US" sz="5000" cap="all" spc="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zadovoljstvo</a:t>
            </a:r>
            <a:r>
              <a:rPr lang="en-US" sz="5000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 </a:t>
            </a:r>
            <a:r>
              <a:rPr lang="en-US" sz="5000" cap="all" spc="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uporabnikov</a:t>
            </a:r>
            <a:r>
              <a:rPr lang="sl-SI" sz="5000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 z obrazci </a:t>
            </a:r>
            <a:r>
              <a:rPr lang="sl-SI" sz="5000" cap="all" spc="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perun</a:t>
            </a:r>
            <a:r>
              <a:rPr lang="sl-SI" sz="5000" cap="all" spc="200" dirty="0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 </a:t>
            </a:r>
            <a:r>
              <a:rPr lang="sl-SI" sz="5000" cap="all" spc="200" dirty="0" err="1">
                <a:solidFill>
                  <a:prstClr val="black">
                    <a:lumMod val="95000"/>
                    <a:lumOff val="5000"/>
                  </a:prstClr>
                </a:solidFill>
                <a:latin typeface="Tw Cen MT Condensed" panose="020B0606020104020203"/>
              </a:rPr>
              <a:t>Eis</a:t>
            </a: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2855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l-SI" sz="1800" b="1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336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10956105" y="0"/>
            <a:ext cx="1152768" cy="68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0"/>
            <a:ext cx="1170193" cy="68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5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024127" y="585216"/>
            <a:ext cx="10167747" cy="1499616"/>
          </a:xfrm>
        </p:spPr>
        <p:txBody>
          <a:bodyPr/>
          <a:lstStyle/>
          <a:p>
            <a:pPr algn="ctr"/>
            <a:r>
              <a:rPr lang="sl-SI" dirty="0"/>
              <a:t>l</a:t>
            </a:r>
            <a:r>
              <a:rPr lang="sl-SI" dirty="0" smtClean="0"/>
              <a:t>e 10% respondentov se strinja s spremembo trošarine</a:t>
            </a:r>
            <a:endParaRPr lang="sl-SI" dirty="0"/>
          </a:p>
        </p:txBody>
      </p:sp>
      <p:graphicFrame>
        <p:nvGraphicFramePr>
          <p:cNvPr id="19" name="Označba mesta vsebine 1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910993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642"/>
            <a:ext cx="1170533" cy="682811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02369" y="42642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9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2205967" y="1628801"/>
            <a:ext cx="7772400" cy="1470025"/>
          </a:xfrm>
        </p:spPr>
        <p:txBody>
          <a:bodyPr/>
          <a:lstStyle/>
          <a:p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2855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>
                <a:solidFill>
                  <a:srgbClr val="0B11F3"/>
                </a:solidFill>
              </a:rPr>
              <a:t> </a:t>
            </a:r>
            <a:r>
              <a:rPr lang="sl-SI" sz="5000" cap="all" spc="1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H V A L A</a:t>
            </a: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633" y="4365104"/>
            <a:ext cx="9151665" cy="2356264"/>
          </a:xfrm>
          <a:prstGeom prst="rect">
            <a:avLst/>
          </a:prstGeom>
        </p:spPr>
      </p:pic>
      <p:pic>
        <p:nvPicPr>
          <p:cNvPr id="2" name="Slika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170533" cy="682811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4324" y="0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86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 </a:t>
            </a:r>
            <a:r>
              <a:rPr lang="en-US" dirty="0" err="1"/>
              <a:t>anketi</a:t>
            </a:r>
            <a:r>
              <a:rPr lang="en-US" dirty="0"/>
              <a:t> je </a:t>
            </a:r>
            <a:r>
              <a:rPr lang="en-US" dirty="0" err="1"/>
              <a:t>sodelovalo</a:t>
            </a:r>
            <a:r>
              <a:rPr lang="en-US" dirty="0"/>
              <a:t> 61 </a:t>
            </a:r>
            <a:r>
              <a:rPr lang="en-US" dirty="0" err="1" smtClean="0"/>
              <a:t>respondentov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1646078"/>
              </p:ext>
            </p:extLst>
          </p:nvPr>
        </p:nvGraphicFramePr>
        <p:xfrm>
          <a:off x="1087405" y="4177379"/>
          <a:ext cx="4920105" cy="2395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796412" y="1800225"/>
            <a:ext cx="5871087" cy="22574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Profil</a:t>
            </a:r>
            <a:r>
              <a:rPr lang="en-US" dirty="0" smtClean="0"/>
              <a:t> </a:t>
            </a:r>
            <a:r>
              <a:rPr lang="en-US" dirty="0" err="1" smtClean="0"/>
              <a:t>respondentov</a:t>
            </a:r>
            <a:r>
              <a:rPr lang="en-US" dirty="0" smtClean="0"/>
              <a:t> je: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69% </a:t>
            </a:r>
            <a:r>
              <a:rPr lang="en-US" dirty="0" err="1" smtClean="0"/>
              <a:t>Dobavitelj</a:t>
            </a:r>
            <a:r>
              <a:rPr lang="sl-SI" dirty="0" smtClean="0"/>
              <a:t>i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31% </a:t>
            </a:r>
            <a:r>
              <a:rPr lang="en-US" dirty="0" err="1" smtClean="0"/>
              <a:t>Elektrodistribucijsk</a:t>
            </a:r>
            <a:r>
              <a:rPr lang="sl-SI" dirty="0" smtClean="0"/>
              <a:t>a</a:t>
            </a:r>
            <a:r>
              <a:rPr lang="en-US" dirty="0" smtClean="0"/>
              <a:t> </a:t>
            </a:r>
            <a:r>
              <a:rPr lang="en-US" dirty="0" err="1" smtClean="0"/>
              <a:t>podjetj</a:t>
            </a:r>
            <a:r>
              <a:rPr lang="sl-SI" dirty="0" smtClean="0"/>
              <a:t>a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 smtClean="0"/>
              <a:t>Obrazci </a:t>
            </a:r>
            <a:r>
              <a:rPr lang="en-US" dirty="0" smtClean="0"/>
              <a:t>Perun </a:t>
            </a:r>
            <a:r>
              <a:rPr lang="en-US" dirty="0" err="1" smtClean="0"/>
              <a:t>eIS</a:t>
            </a:r>
            <a:r>
              <a:rPr lang="en-US" dirty="0" smtClean="0"/>
              <a:t> so del </a:t>
            </a:r>
            <a:r>
              <a:rPr lang="en-US" dirty="0" err="1" smtClean="0"/>
              <a:t>dnevne</a:t>
            </a:r>
            <a:r>
              <a:rPr lang="en-US" dirty="0" smtClean="0"/>
              <a:t> </a:t>
            </a:r>
            <a:r>
              <a:rPr lang="en-US" dirty="0" err="1" smtClean="0"/>
              <a:t>uporabe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86% </a:t>
            </a:r>
            <a:r>
              <a:rPr lang="en-US" dirty="0" err="1" smtClean="0"/>
              <a:t>vpra</a:t>
            </a:r>
            <a:r>
              <a:rPr lang="sl-SI" dirty="0" smtClean="0"/>
              <a:t>š</a:t>
            </a:r>
            <a:r>
              <a:rPr lang="en-US" dirty="0" err="1" smtClean="0"/>
              <a:t>anih</a:t>
            </a:r>
            <a:r>
              <a:rPr lang="sl-SI" dirty="0" smtClean="0"/>
              <a:t>.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Ve</a:t>
            </a:r>
            <a:r>
              <a:rPr lang="sl-SI" dirty="0" smtClean="0"/>
              <a:t>č</a:t>
            </a:r>
            <a:r>
              <a:rPr lang="en-US" dirty="0" err="1" smtClean="0"/>
              <a:t>ina</a:t>
            </a:r>
            <a:r>
              <a:rPr lang="en-US" dirty="0" smtClean="0"/>
              <a:t> </a:t>
            </a:r>
            <a:r>
              <a:rPr lang="en-US" dirty="0" err="1" smtClean="0"/>
              <a:t>vpra</a:t>
            </a:r>
            <a:r>
              <a:rPr lang="sl-SI" dirty="0" smtClean="0"/>
              <a:t>š</a:t>
            </a:r>
            <a:r>
              <a:rPr lang="en-US" dirty="0" err="1" smtClean="0"/>
              <a:t>anih</a:t>
            </a:r>
            <a:r>
              <a:rPr lang="en-US" dirty="0" smtClean="0"/>
              <a:t> (51%) </a:t>
            </a:r>
            <a:r>
              <a:rPr lang="en-US" dirty="0" err="1" smtClean="0"/>
              <a:t>ima</a:t>
            </a:r>
            <a:r>
              <a:rPr lang="en-US" dirty="0" smtClean="0"/>
              <a:t> dobro </a:t>
            </a:r>
            <a:r>
              <a:rPr lang="en-US" dirty="0" err="1" smtClean="0"/>
              <a:t>mnenje</a:t>
            </a:r>
            <a:r>
              <a:rPr lang="en-US" dirty="0" smtClean="0"/>
              <a:t> o</a:t>
            </a:r>
            <a:r>
              <a:rPr lang="sl-SI" dirty="0" smtClean="0"/>
              <a:t> obrazcih</a:t>
            </a:r>
            <a:r>
              <a:rPr lang="en-US" dirty="0" smtClean="0"/>
              <a:t> Perun </a:t>
            </a:r>
            <a:r>
              <a:rPr lang="en-US" dirty="0" err="1" smtClean="0"/>
              <a:t>eIS</a:t>
            </a:r>
            <a:r>
              <a:rPr lang="sl-SI" dirty="0" smtClean="0"/>
              <a:t>.</a:t>
            </a:r>
            <a:endParaRPr lang="en-US" dirty="0" smtClean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248459578"/>
              </p:ext>
            </p:extLst>
          </p:nvPr>
        </p:nvGraphicFramePr>
        <p:xfrm>
          <a:off x="6830739" y="3156155"/>
          <a:ext cx="4964379" cy="3229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978222" y="2631466"/>
            <a:ext cx="4935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Kako</a:t>
            </a:r>
            <a:r>
              <a:rPr lang="en-US" sz="1400" dirty="0"/>
              <a:t> bi </a:t>
            </a:r>
            <a:r>
              <a:rPr lang="en-US" sz="1400" dirty="0" err="1"/>
              <a:t>ocenili</a:t>
            </a:r>
            <a:r>
              <a:rPr lang="en-US" sz="1400" dirty="0"/>
              <a:t> </a:t>
            </a:r>
            <a:r>
              <a:rPr lang="en-US" sz="1400" dirty="0" err="1"/>
              <a:t>kakovost</a:t>
            </a:r>
            <a:r>
              <a:rPr lang="en-US" sz="1400" dirty="0"/>
              <a:t> </a:t>
            </a:r>
            <a:r>
              <a:rPr lang="en-US" sz="1400" dirty="0" err="1"/>
              <a:t>informacij</a:t>
            </a:r>
            <a:r>
              <a:rPr lang="en-US" sz="1400" dirty="0"/>
              <a:t> o </a:t>
            </a:r>
            <a:r>
              <a:rPr lang="en-US" sz="1400" dirty="0" err="1"/>
              <a:t>uporabi</a:t>
            </a:r>
            <a:r>
              <a:rPr lang="en-US" sz="1400" dirty="0"/>
              <a:t> </a:t>
            </a:r>
            <a:r>
              <a:rPr lang="en-US" sz="1400" dirty="0" err="1"/>
              <a:t>obrazcev</a:t>
            </a:r>
            <a:r>
              <a:rPr lang="en-US" sz="1400" dirty="0"/>
              <a:t> Perun </a:t>
            </a:r>
            <a:r>
              <a:rPr lang="en-US" sz="1400" dirty="0" err="1" smtClean="0"/>
              <a:t>eIS</a:t>
            </a:r>
            <a:r>
              <a:rPr lang="sl-SI" sz="1400" dirty="0" smtClean="0"/>
              <a:t> ?</a:t>
            </a:r>
            <a:endParaRPr lang="en-US" sz="14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170533" cy="68281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71916" y="0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9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Razumljivost</a:t>
            </a:r>
            <a:r>
              <a:rPr lang="en-US" dirty="0" smtClean="0"/>
              <a:t> </a:t>
            </a:r>
            <a:r>
              <a:rPr lang="en-US" dirty="0" err="1" smtClean="0"/>
              <a:t>obrazcev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731681"/>
              </p:ext>
            </p:extLst>
          </p:nvPr>
        </p:nvGraphicFramePr>
        <p:xfrm>
          <a:off x="547766" y="2084832"/>
          <a:ext cx="8212777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547767" y="4557644"/>
            <a:ext cx="8035796" cy="3244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858865" y="2300748"/>
            <a:ext cx="3215148" cy="33780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89% </a:t>
            </a:r>
            <a:r>
              <a:rPr lang="en-US" dirty="0" err="1" smtClean="0"/>
              <a:t>respondentov</a:t>
            </a:r>
            <a:r>
              <a:rPr lang="en-US" dirty="0" smtClean="0"/>
              <a:t> </a:t>
            </a:r>
            <a:r>
              <a:rPr lang="en-US" dirty="0" err="1" smtClean="0"/>
              <a:t>ima</a:t>
            </a:r>
            <a:r>
              <a:rPr lang="en-US" dirty="0" smtClean="0"/>
              <a:t> dobro/</a:t>
            </a:r>
            <a:r>
              <a:rPr lang="en-US" dirty="0" err="1" smtClean="0"/>
              <a:t>zelo</a:t>
            </a:r>
            <a:r>
              <a:rPr lang="en-US" dirty="0" smtClean="0"/>
              <a:t> dobro </a:t>
            </a:r>
            <a:r>
              <a:rPr lang="en-US" dirty="0" err="1" smtClean="0"/>
              <a:t>poznavanje</a:t>
            </a:r>
            <a:r>
              <a:rPr lang="en-US" dirty="0" smtClean="0"/>
              <a:t> </a:t>
            </a:r>
            <a:r>
              <a:rPr lang="en-US" dirty="0" err="1" smtClean="0"/>
              <a:t>obrazcev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Najni</a:t>
            </a:r>
            <a:r>
              <a:rPr lang="sl-SI" dirty="0" smtClean="0"/>
              <a:t>ž</a:t>
            </a:r>
            <a:r>
              <a:rPr lang="en-US" dirty="0" smtClean="0"/>
              <a:t>je </a:t>
            </a:r>
            <a:r>
              <a:rPr lang="en-US" dirty="0" err="1" smtClean="0"/>
              <a:t>zadovoljstvo</a:t>
            </a:r>
            <a:r>
              <a:rPr lang="en-US" dirty="0" smtClean="0"/>
              <a:t> je </a:t>
            </a:r>
            <a:r>
              <a:rPr lang="en-US" dirty="0" err="1" smtClean="0"/>
              <a:t>vidno</a:t>
            </a:r>
            <a:r>
              <a:rPr lang="en-US" dirty="0" smtClean="0"/>
              <a:t> </a:t>
            </a:r>
            <a:r>
              <a:rPr lang="en-US" dirty="0" err="1" smtClean="0"/>
              <a:t>pri</a:t>
            </a:r>
            <a:r>
              <a:rPr lang="en-US" dirty="0" smtClean="0"/>
              <a:t> </a:t>
            </a:r>
            <a:r>
              <a:rPr lang="en-US" dirty="0" err="1" smtClean="0"/>
              <a:t>evidentiranju</a:t>
            </a:r>
            <a:r>
              <a:rPr lang="en-US" dirty="0" smtClean="0"/>
              <a:t> </a:t>
            </a:r>
            <a:r>
              <a:rPr lang="en-US" dirty="0" err="1" smtClean="0"/>
              <a:t>naslova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sl-SI" dirty="0" smtClean="0"/>
              <a:t>š</a:t>
            </a:r>
            <a:r>
              <a:rPr lang="en-US" dirty="0" err="1" smtClean="0"/>
              <a:t>iljanje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sl-SI" dirty="0" smtClean="0"/>
              <a:t>š</a:t>
            </a:r>
            <a:r>
              <a:rPr lang="en-US" dirty="0" err="1" smtClean="0"/>
              <a:t>te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75% </a:t>
            </a:r>
            <a:r>
              <a:rPr lang="en-US" dirty="0" err="1" smtClean="0"/>
              <a:t>respondentov</a:t>
            </a:r>
            <a:r>
              <a:rPr lang="en-US" dirty="0" smtClean="0"/>
              <a:t> je </a:t>
            </a:r>
            <a:r>
              <a:rPr lang="en-US" dirty="0" err="1" smtClean="0"/>
              <a:t>zadovoljnih</a:t>
            </a:r>
            <a:r>
              <a:rPr lang="en-US" dirty="0" smtClean="0"/>
              <a:t> (</a:t>
            </a:r>
            <a:r>
              <a:rPr lang="en-US" dirty="0" err="1" smtClean="0"/>
              <a:t>dobra+zelo</a:t>
            </a:r>
            <a:r>
              <a:rPr lang="en-US" dirty="0" smtClean="0"/>
              <a:t> dobra) z </a:t>
            </a:r>
            <a:r>
              <a:rPr lang="en-US" dirty="0" err="1" smtClean="0"/>
              <a:t>vlogo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spremembo</a:t>
            </a:r>
            <a:r>
              <a:rPr lang="en-US" dirty="0" smtClean="0"/>
              <a:t> </a:t>
            </a:r>
            <a:r>
              <a:rPr lang="en-US" dirty="0" err="1" smtClean="0"/>
              <a:t>lastnika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merilnem</a:t>
            </a:r>
            <a:r>
              <a:rPr lang="en-US" dirty="0" smtClean="0"/>
              <a:t> </a:t>
            </a:r>
            <a:r>
              <a:rPr lang="en-US" dirty="0" err="1" smtClean="0"/>
              <a:t>mestu</a:t>
            </a:r>
            <a:r>
              <a:rPr lang="sl-SI" dirty="0" smtClean="0"/>
              <a:t>.</a:t>
            </a:r>
            <a:endParaRPr lang="en-US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547766" y="5143329"/>
            <a:ext cx="8035798" cy="324465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94"/>
            <a:ext cx="1170533" cy="68281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1769" y="27894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4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649" y="471657"/>
            <a:ext cx="11019493" cy="1613175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obrazci</a:t>
            </a:r>
            <a:r>
              <a:rPr lang="en-US" dirty="0" smtClean="0"/>
              <a:t> – </a:t>
            </a:r>
            <a:r>
              <a:rPr lang="en-US" dirty="0" err="1" smtClean="0"/>
              <a:t>informiranost</a:t>
            </a:r>
            <a:r>
              <a:rPr lang="en-US" dirty="0" smtClean="0"/>
              <a:t> &amp; </a:t>
            </a:r>
            <a:r>
              <a:rPr lang="en-US" dirty="0" err="1" smtClean="0"/>
              <a:t>zadovoljstvo</a:t>
            </a:r>
            <a:r>
              <a:rPr lang="sl-SI" dirty="0" smtClean="0"/>
              <a:t> izvajalcev v elektrodistribucijskih podjetjih in dobaviteljev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557891"/>
              </p:ext>
            </p:extLst>
          </p:nvPr>
        </p:nvGraphicFramePr>
        <p:xfrm>
          <a:off x="689641" y="2276168"/>
          <a:ext cx="597663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" name="Pentagon 23"/>
          <p:cNvSpPr/>
          <p:nvPr/>
        </p:nvSpPr>
        <p:spPr>
          <a:xfrm>
            <a:off x="5884164" y="3077497"/>
            <a:ext cx="2256946" cy="1553497"/>
          </a:xfrm>
          <a:prstGeom prst="homePlat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21% </a:t>
            </a:r>
            <a:r>
              <a:rPr lang="en-US" dirty="0" err="1" smtClean="0"/>
              <a:t>redno</a:t>
            </a:r>
            <a:r>
              <a:rPr lang="en-US" dirty="0" smtClean="0"/>
              <a:t> </a:t>
            </a:r>
            <a:r>
              <a:rPr lang="en-US" dirty="0" err="1" smtClean="0"/>
              <a:t>kontaktira</a:t>
            </a:r>
            <a:r>
              <a:rPr lang="en-US" dirty="0" smtClean="0"/>
              <a:t> SODO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informacije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318875" y="2139557"/>
            <a:ext cx="5003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Na </a:t>
            </a:r>
            <a:r>
              <a:rPr lang="en-US" sz="1400" dirty="0" err="1"/>
              <a:t>kakšen</a:t>
            </a:r>
            <a:r>
              <a:rPr lang="en-US" sz="1400" dirty="0"/>
              <a:t> </a:t>
            </a:r>
            <a:r>
              <a:rPr lang="en-US" sz="1400" dirty="0" err="1"/>
              <a:t>način</a:t>
            </a:r>
            <a:r>
              <a:rPr lang="en-US" sz="1400" dirty="0"/>
              <a:t> se </a:t>
            </a:r>
            <a:r>
              <a:rPr lang="en-US" sz="1400" dirty="0" err="1"/>
              <a:t>informirate</a:t>
            </a:r>
            <a:r>
              <a:rPr lang="en-US" sz="1400" dirty="0"/>
              <a:t> </a:t>
            </a:r>
            <a:r>
              <a:rPr lang="en-US" sz="1400" dirty="0" err="1"/>
              <a:t>glede</a:t>
            </a:r>
            <a:r>
              <a:rPr lang="en-US" sz="1400" dirty="0"/>
              <a:t> </a:t>
            </a:r>
            <a:r>
              <a:rPr lang="en-US" sz="1400" dirty="0" err="1"/>
              <a:t>uporabe</a:t>
            </a:r>
            <a:r>
              <a:rPr lang="en-US" sz="1400" dirty="0"/>
              <a:t> </a:t>
            </a:r>
            <a:r>
              <a:rPr lang="en-US" sz="1400" dirty="0" err="1"/>
              <a:t>obrazcev</a:t>
            </a:r>
            <a:r>
              <a:rPr lang="en-US" sz="1400" dirty="0"/>
              <a:t> </a:t>
            </a:r>
            <a:r>
              <a:rPr lang="sl-SI" sz="1400" dirty="0" smtClean="0"/>
              <a:t>Perun </a:t>
            </a:r>
            <a:r>
              <a:rPr lang="en-US" sz="1400" dirty="0" err="1" smtClean="0"/>
              <a:t>eIS</a:t>
            </a:r>
            <a:r>
              <a:rPr lang="en-US" sz="1400" dirty="0"/>
              <a:t>?</a:t>
            </a:r>
          </a:p>
        </p:txBody>
      </p:sp>
      <p:graphicFrame>
        <p:nvGraphicFramePr>
          <p:cNvPr id="32" name="Chart 31"/>
          <p:cNvGraphicFramePr/>
          <p:nvPr>
            <p:extLst>
              <p:ext uri="{D42A27DB-BD31-4B8C-83A1-F6EECF244321}">
                <p14:modId xmlns:p14="http://schemas.microsoft.com/office/powerpoint/2010/main" val="3607293428"/>
              </p:ext>
            </p:extLst>
          </p:nvPr>
        </p:nvGraphicFramePr>
        <p:xfrm>
          <a:off x="8141110" y="1927122"/>
          <a:ext cx="3769032" cy="4535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8637521" y="2139556"/>
            <a:ext cx="27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Zadovoljstvo</a:t>
            </a:r>
            <a:r>
              <a:rPr lang="en-US" sz="1400" dirty="0" smtClean="0"/>
              <a:t> s </a:t>
            </a:r>
            <a:r>
              <a:rPr lang="en-US" sz="1400" dirty="0" err="1" smtClean="0"/>
              <a:t>komunikacijo</a:t>
            </a:r>
            <a:r>
              <a:rPr lang="en-US" sz="1400" dirty="0" smtClean="0"/>
              <a:t> - SODO</a:t>
            </a:r>
            <a:endParaRPr lang="en-US" sz="14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0" y="34584"/>
            <a:ext cx="1170533" cy="682811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4323" y="0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2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Vpra</a:t>
            </a:r>
            <a:r>
              <a:rPr lang="sl-SI" dirty="0" smtClean="0"/>
              <a:t>Š</a:t>
            </a:r>
            <a:r>
              <a:rPr lang="en-US" dirty="0" err="1" smtClean="0"/>
              <a:t>ani</a:t>
            </a:r>
            <a:r>
              <a:rPr lang="en-US" dirty="0" smtClean="0"/>
              <a:t> so </a:t>
            </a:r>
            <a:r>
              <a:rPr lang="en-US" dirty="0" err="1" smtClean="0"/>
              <a:t>naklonjeni</a:t>
            </a:r>
            <a:r>
              <a:rPr lang="en-US" dirty="0" smtClean="0"/>
              <a:t> </a:t>
            </a:r>
            <a:r>
              <a:rPr lang="en-US" dirty="0" err="1" smtClean="0"/>
              <a:t>izolj</a:t>
            </a:r>
            <a:r>
              <a:rPr lang="sl-SI" dirty="0" smtClean="0"/>
              <a:t>Š</a:t>
            </a:r>
            <a:r>
              <a:rPr lang="en-US" dirty="0" err="1" smtClean="0"/>
              <a:t>avam</a:t>
            </a:r>
            <a:r>
              <a:rPr lang="en-US" dirty="0" smtClean="0"/>
              <a:t>, </a:t>
            </a:r>
            <a:r>
              <a:rPr lang="en-US" dirty="0" err="1" smtClean="0"/>
              <a:t>bolj</a:t>
            </a:r>
            <a:r>
              <a:rPr lang="sl-SI" dirty="0" smtClean="0"/>
              <a:t>Š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prilagojenosti</a:t>
            </a:r>
            <a:r>
              <a:rPr lang="en-US" dirty="0" smtClean="0"/>
              <a:t> in e-</a:t>
            </a:r>
            <a:r>
              <a:rPr lang="en-US" dirty="0" err="1" smtClean="0"/>
              <a:t>obrazcem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012850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1023936" y="2904501"/>
            <a:ext cx="9467081" cy="45653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23936" y="4326858"/>
            <a:ext cx="9467081" cy="4565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642"/>
            <a:ext cx="1170533" cy="682811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4714" y="42642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2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Perun </a:t>
            </a:r>
            <a:r>
              <a:rPr lang="en-US" dirty="0" err="1" smtClean="0"/>
              <a:t>eis</a:t>
            </a:r>
            <a:r>
              <a:rPr lang="en-US" dirty="0" smtClean="0"/>
              <a:t> - </a:t>
            </a:r>
            <a:r>
              <a:rPr lang="en-US" dirty="0" err="1" smtClean="0"/>
              <a:t>izbolj</a:t>
            </a:r>
            <a:r>
              <a:rPr lang="sl-SI" dirty="0" smtClean="0"/>
              <a:t>Š</a:t>
            </a:r>
            <a:r>
              <a:rPr lang="en-US" dirty="0" err="1" smtClean="0"/>
              <a:t>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VSEBINA</a:t>
            </a:r>
          </a:p>
          <a:p>
            <a:pPr marL="630936" lvl="1" indent="-457200">
              <a:buFont typeface="+mj-lt"/>
              <a:buAutoNum type="alphaLcParenR"/>
            </a:pPr>
            <a:r>
              <a:rPr lang="en-US" dirty="0" err="1"/>
              <a:t>Poenostavitev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 err="1" smtClean="0"/>
              <a:t>zmanj</a:t>
            </a:r>
            <a:r>
              <a:rPr lang="sl-SI" dirty="0" smtClean="0"/>
              <a:t>š</a:t>
            </a:r>
            <a:r>
              <a:rPr lang="en-US" dirty="0" err="1" smtClean="0"/>
              <a:t>anje</a:t>
            </a:r>
            <a:r>
              <a:rPr lang="en-US" dirty="0" smtClean="0"/>
              <a:t> </a:t>
            </a:r>
            <a:r>
              <a:rPr lang="sl-SI" dirty="0"/>
              <a:t>š</a:t>
            </a:r>
            <a:r>
              <a:rPr lang="en-US" dirty="0" smtClean="0"/>
              <a:t>t</a:t>
            </a:r>
            <a:r>
              <a:rPr lang="sl-SI" dirty="0" err="1" smtClean="0"/>
              <a:t>evila</a:t>
            </a:r>
            <a:r>
              <a:rPr lang="en-US" dirty="0" smtClean="0"/>
              <a:t> </a:t>
            </a:r>
            <a:r>
              <a:rPr lang="en-US" dirty="0" err="1" smtClean="0"/>
              <a:t>obrazcev</a:t>
            </a:r>
            <a:r>
              <a:rPr lang="en-US" dirty="0" smtClean="0"/>
              <a:t> (</a:t>
            </a:r>
            <a:r>
              <a:rPr lang="en-US" dirty="0" err="1" smtClean="0"/>
              <a:t>zdru</a:t>
            </a:r>
            <a:r>
              <a:rPr lang="sl-SI" dirty="0" smtClean="0"/>
              <a:t>ž</a:t>
            </a:r>
            <a:r>
              <a:rPr lang="en-US" dirty="0" err="1" smtClean="0"/>
              <a:t>itev</a:t>
            </a:r>
            <a:r>
              <a:rPr lang="en-US" dirty="0" smtClean="0"/>
              <a:t> </a:t>
            </a:r>
            <a:r>
              <a:rPr lang="en-US" dirty="0" err="1" smtClean="0"/>
              <a:t>obrazcev</a:t>
            </a:r>
            <a:r>
              <a:rPr lang="en-US" dirty="0" smtClean="0"/>
              <a:t>)</a:t>
            </a:r>
            <a:endParaRPr lang="en-US" dirty="0"/>
          </a:p>
          <a:p>
            <a:pPr marL="630936" lvl="1" indent="-457200">
              <a:buFont typeface="+mj-lt"/>
              <a:buAutoNum type="alphaLcParenR"/>
            </a:pPr>
            <a:r>
              <a:rPr lang="en-US" dirty="0" err="1"/>
              <a:t>Optimizacija</a:t>
            </a:r>
            <a:r>
              <a:rPr lang="en-US" dirty="0"/>
              <a:t> </a:t>
            </a:r>
            <a:r>
              <a:rPr lang="en-US" dirty="0" err="1"/>
              <a:t>obrazcev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zmanj</a:t>
            </a:r>
            <a:r>
              <a:rPr lang="sl-SI" dirty="0" smtClean="0"/>
              <a:t>š</a:t>
            </a:r>
            <a:r>
              <a:rPr lang="en-US" dirty="0" err="1" smtClean="0"/>
              <a:t>ati</a:t>
            </a:r>
            <a:r>
              <a:rPr lang="en-US" dirty="0" smtClean="0"/>
              <a:t> </a:t>
            </a:r>
            <a:r>
              <a:rPr lang="en-US" dirty="0" err="1" smtClean="0"/>
              <a:t>nerazumljivost</a:t>
            </a:r>
            <a:r>
              <a:rPr lang="en-US" dirty="0" smtClean="0"/>
              <a:t> </a:t>
            </a:r>
            <a:r>
              <a:rPr lang="en-US" dirty="0" err="1"/>
              <a:t>obrazcev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)</a:t>
            </a:r>
          </a:p>
          <a:p>
            <a:pPr marL="630936" lvl="1" indent="-457200">
              <a:buFont typeface="+mj-lt"/>
              <a:buAutoNum type="alphaLcParenR"/>
            </a:pPr>
            <a:r>
              <a:rPr lang="en-US" dirty="0" err="1" smtClean="0"/>
              <a:t>Legenda</a:t>
            </a:r>
            <a:r>
              <a:rPr lang="en-US" dirty="0" smtClean="0"/>
              <a:t> z </a:t>
            </a:r>
            <a:r>
              <a:rPr lang="en-US" dirty="0" err="1" smtClean="0"/>
              <a:t>obrazlo</a:t>
            </a:r>
            <a:r>
              <a:rPr lang="sl-SI" dirty="0" smtClean="0"/>
              <a:t>ž</a:t>
            </a:r>
            <a:r>
              <a:rPr lang="en-US" dirty="0" err="1" smtClean="0"/>
              <a:t>itvijo</a:t>
            </a:r>
            <a:r>
              <a:rPr lang="en-US" dirty="0" smtClean="0"/>
              <a:t> </a:t>
            </a:r>
            <a:r>
              <a:rPr lang="en-US" dirty="0" err="1" smtClean="0"/>
              <a:t>pojmov</a:t>
            </a:r>
            <a:r>
              <a:rPr lang="en-US" dirty="0" smtClean="0"/>
              <a:t> in </a:t>
            </a:r>
            <a:r>
              <a:rPr lang="en-US" dirty="0" err="1" smtClean="0"/>
              <a:t>navodila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izpolnjevanje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OBLIKA</a:t>
            </a:r>
          </a:p>
          <a:p>
            <a:pPr marL="630936" lvl="1" indent="-457200">
              <a:buFont typeface="+mj-lt"/>
              <a:buAutoNum type="alphaLcParenR"/>
            </a:pPr>
            <a:r>
              <a:rPr lang="en-US" dirty="0" err="1" smtClean="0"/>
              <a:t>Premajhna</a:t>
            </a:r>
            <a:r>
              <a:rPr lang="en-US" dirty="0" smtClean="0"/>
              <a:t> </a:t>
            </a:r>
            <a:r>
              <a:rPr lang="en-US" dirty="0" err="1"/>
              <a:t>pisava</a:t>
            </a:r>
            <a:r>
              <a:rPr lang="en-US" dirty="0"/>
              <a:t>, </a:t>
            </a:r>
            <a:r>
              <a:rPr lang="en-US" dirty="0" err="1"/>
              <a:t>neprimerna</a:t>
            </a:r>
            <a:r>
              <a:rPr lang="en-US" dirty="0"/>
              <a:t> </a:t>
            </a:r>
            <a:r>
              <a:rPr lang="en-US" dirty="0" err="1"/>
              <a:t>grafična</a:t>
            </a:r>
            <a:r>
              <a:rPr lang="en-US" dirty="0"/>
              <a:t> </a:t>
            </a:r>
            <a:r>
              <a:rPr lang="en-US" dirty="0" err="1" smtClean="0"/>
              <a:t>oblika</a:t>
            </a:r>
            <a:endParaRPr lang="en-US" dirty="0" smtClean="0"/>
          </a:p>
          <a:p>
            <a:pPr marL="630936" lvl="1" indent="-457200">
              <a:buFont typeface="+mj-lt"/>
              <a:buAutoNum type="alphaLcParenR"/>
            </a:pPr>
            <a:r>
              <a:rPr lang="en-US" dirty="0" err="1" smtClean="0"/>
              <a:t>Tabele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bolj</a:t>
            </a:r>
            <a:r>
              <a:rPr lang="sl-SI" dirty="0" smtClean="0"/>
              <a:t>š</a:t>
            </a:r>
            <a:r>
              <a:rPr lang="en-US" dirty="0" smtClean="0"/>
              <a:t>o </a:t>
            </a:r>
            <a:r>
              <a:rPr lang="en-US" dirty="0" err="1" smtClean="0"/>
              <a:t>preglednost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NEPRAVILNE </a:t>
            </a:r>
            <a:r>
              <a:rPr lang="en-US" dirty="0" smtClean="0"/>
              <a:t>INFORMACIJ</a:t>
            </a:r>
            <a:r>
              <a:rPr lang="sl-SI" dirty="0" smtClean="0"/>
              <a:t>E</a:t>
            </a:r>
            <a:endParaRPr lang="en-US" dirty="0" smtClean="0"/>
          </a:p>
          <a:p>
            <a:pPr marL="630936" lvl="1" indent="-457200">
              <a:buFont typeface="+mj-lt"/>
              <a:buAutoNum type="alphaLcParenR"/>
            </a:pPr>
            <a:r>
              <a:rPr lang="en-US" dirty="0" err="1" smtClean="0"/>
              <a:t>Manjkajo</a:t>
            </a:r>
            <a:r>
              <a:rPr lang="sl-SI" dirty="0" smtClean="0"/>
              <a:t>č</a:t>
            </a:r>
            <a:r>
              <a:rPr lang="en-US" dirty="0" smtClean="0"/>
              <a:t>e </a:t>
            </a:r>
            <a:r>
              <a:rPr lang="en-US" dirty="0" err="1" smtClean="0"/>
              <a:t>informacije</a:t>
            </a:r>
            <a:r>
              <a:rPr lang="en-US" dirty="0" smtClean="0"/>
              <a:t>: </a:t>
            </a:r>
            <a:r>
              <a:rPr lang="sl-SI" dirty="0" err="1"/>
              <a:t>k</a:t>
            </a:r>
            <a:r>
              <a:rPr lang="en-US" dirty="0" err="1" smtClean="0"/>
              <a:t>ontaktni</a:t>
            </a:r>
            <a:r>
              <a:rPr lang="en-US" dirty="0" smtClean="0"/>
              <a:t> </a:t>
            </a:r>
            <a:r>
              <a:rPr lang="en-US" dirty="0" err="1" smtClean="0"/>
              <a:t>podatki</a:t>
            </a:r>
            <a:r>
              <a:rPr lang="en-US" dirty="0" smtClean="0"/>
              <a:t>, </a:t>
            </a:r>
            <a:r>
              <a:rPr lang="en-US" dirty="0" err="1" smtClean="0"/>
              <a:t>stanje</a:t>
            </a:r>
            <a:r>
              <a:rPr lang="en-US" dirty="0" smtClean="0"/>
              <a:t> </a:t>
            </a:r>
            <a:r>
              <a:rPr lang="sl-SI" dirty="0" err="1"/>
              <a:t>š</a:t>
            </a:r>
            <a:r>
              <a:rPr lang="en-US" dirty="0" err="1" smtClean="0"/>
              <a:t>tevca</a:t>
            </a:r>
            <a:endParaRPr lang="en-US" dirty="0" smtClean="0"/>
          </a:p>
          <a:p>
            <a:pPr marL="630936" lvl="1" indent="-457200">
              <a:buFont typeface="+mj-lt"/>
              <a:buAutoNum type="alphaLcParenR"/>
            </a:pPr>
            <a:r>
              <a:rPr lang="en-US" dirty="0" err="1" smtClean="0"/>
              <a:t>Nepotr</a:t>
            </a:r>
            <a:r>
              <a:rPr lang="sl-SI" dirty="0" smtClean="0"/>
              <a:t>e</a:t>
            </a:r>
            <a:r>
              <a:rPr lang="en-US" dirty="0" err="1" smtClean="0"/>
              <a:t>bne</a:t>
            </a:r>
            <a:r>
              <a:rPr lang="en-US" dirty="0" smtClean="0"/>
              <a:t> </a:t>
            </a:r>
            <a:r>
              <a:rPr lang="en-US" dirty="0" err="1" smtClean="0"/>
              <a:t>informacije</a:t>
            </a:r>
            <a:r>
              <a:rPr lang="en-US" dirty="0" smtClean="0"/>
              <a:t>: </a:t>
            </a:r>
            <a:r>
              <a:rPr lang="en-US" dirty="0" err="1" smtClean="0"/>
              <a:t>emšo</a:t>
            </a:r>
            <a:r>
              <a:rPr lang="en-US" dirty="0"/>
              <a:t>, </a:t>
            </a:r>
            <a:r>
              <a:rPr lang="en-US" dirty="0" err="1"/>
              <a:t>številka</a:t>
            </a:r>
            <a:r>
              <a:rPr lang="en-US" dirty="0"/>
              <a:t> </a:t>
            </a:r>
            <a:r>
              <a:rPr lang="en-US" dirty="0" err="1"/>
              <a:t>števca</a:t>
            </a:r>
            <a:r>
              <a:rPr lang="en-US" dirty="0"/>
              <a:t>, </a:t>
            </a:r>
            <a:r>
              <a:rPr lang="en-US" dirty="0" err="1"/>
              <a:t>naziv</a:t>
            </a:r>
            <a:r>
              <a:rPr lang="en-US" dirty="0"/>
              <a:t> </a:t>
            </a:r>
            <a:r>
              <a:rPr lang="en-US" dirty="0" err="1"/>
              <a:t>merilnega</a:t>
            </a:r>
            <a:r>
              <a:rPr lang="en-US" dirty="0"/>
              <a:t> </a:t>
            </a:r>
            <a:r>
              <a:rPr lang="en-US" dirty="0" err="1" smtClean="0"/>
              <a:t>mesta</a:t>
            </a:r>
            <a:r>
              <a:rPr lang="en-US" dirty="0" smtClean="0"/>
              <a:t>, </a:t>
            </a:r>
            <a:r>
              <a:rPr lang="en-US" dirty="0" err="1" smtClean="0"/>
              <a:t>podvajnje</a:t>
            </a:r>
            <a:r>
              <a:rPr lang="en-US" dirty="0" smtClean="0"/>
              <a:t> </a:t>
            </a:r>
            <a:r>
              <a:rPr lang="en-US" dirty="0" err="1" smtClean="0"/>
              <a:t>vpisov</a:t>
            </a:r>
            <a:r>
              <a:rPr lang="en-US" dirty="0" smtClean="0"/>
              <a:t> </a:t>
            </a:r>
            <a:r>
              <a:rPr lang="en-US" dirty="0" err="1" smtClean="0"/>
              <a:t>stranke</a:t>
            </a:r>
            <a:r>
              <a:rPr lang="en-US" dirty="0"/>
              <a:t>, </a:t>
            </a:r>
            <a:r>
              <a:rPr lang="en-US" dirty="0" err="1"/>
              <a:t>polja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vnos</a:t>
            </a:r>
            <a:r>
              <a:rPr lang="en-US" dirty="0"/>
              <a:t> </a:t>
            </a:r>
            <a:r>
              <a:rPr lang="en-US" dirty="0" err="1"/>
              <a:t>podatkov</a:t>
            </a:r>
            <a:r>
              <a:rPr lang="en-US" dirty="0"/>
              <a:t> v </a:t>
            </a:r>
            <a:r>
              <a:rPr lang="en-US" dirty="0" err="1"/>
              <a:t>začetnih</a:t>
            </a:r>
            <a:r>
              <a:rPr lang="en-US" dirty="0"/>
              <a:t> </a:t>
            </a:r>
            <a:r>
              <a:rPr lang="en-US" dirty="0" err="1"/>
              <a:t>odstavkih</a:t>
            </a:r>
            <a:r>
              <a:rPr lang="en-US" dirty="0"/>
              <a:t> </a:t>
            </a:r>
            <a:r>
              <a:rPr lang="en-US" dirty="0" err="1"/>
              <a:t>obrazcev</a:t>
            </a:r>
            <a:r>
              <a:rPr lang="en-US" dirty="0"/>
              <a:t> (</a:t>
            </a:r>
            <a:r>
              <a:rPr lang="en-US" dirty="0" err="1"/>
              <a:t>obr</a:t>
            </a:r>
            <a:r>
              <a:rPr lang="en-US" dirty="0"/>
              <a:t>.: 1.2</a:t>
            </a:r>
            <a:r>
              <a:rPr lang="en-US" dirty="0" smtClean="0"/>
              <a:t>.,</a:t>
            </a:r>
            <a:r>
              <a:rPr lang="sl-SI" dirty="0" smtClean="0"/>
              <a:t> </a:t>
            </a:r>
            <a:r>
              <a:rPr lang="en-US" dirty="0" smtClean="0"/>
              <a:t>2.2.</a:t>
            </a:r>
            <a:r>
              <a:rPr lang="sl-SI" dirty="0" smtClean="0"/>
              <a:t>, </a:t>
            </a:r>
            <a:r>
              <a:rPr lang="en-US" dirty="0" smtClean="0"/>
              <a:t>7.2</a:t>
            </a:r>
            <a:r>
              <a:rPr lang="en-US" dirty="0"/>
              <a:t>)</a:t>
            </a:r>
            <a:endParaRPr lang="en-US" dirty="0" smtClean="0"/>
          </a:p>
          <a:p>
            <a:pPr marL="630936" lvl="1" indent="-457200">
              <a:buFont typeface="+mj-lt"/>
              <a:buAutoNum type="alphaLcParenR"/>
            </a:pPr>
            <a:endParaRPr lang="en-US" dirty="0"/>
          </a:p>
          <a:p>
            <a:pPr marL="630936" lvl="1" indent="-457200">
              <a:buFont typeface="+mj-lt"/>
              <a:buAutoNum type="alphaLcParenR"/>
            </a:pPr>
            <a:endParaRPr lang="en-US" dirty="0" smtClean="0"/>
          </a:p>
          <a:p>
            <a:pPr marL="630936" lvl="1" indent="-457200">
              <a:buFont typeface="+mj-lt"/>
              <a:buAutoNum type="alphaLcParenR"/>
            </a:pPr>
            <a:endParaRPr lang="en-US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642"/>
            <a:ext cx="1170533" cy="68281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3150" y="0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2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Perun </a:t>
            </a:r>
            <a:r>
              <a:rPr lang="en-US" dirty="0" err="1"/>
              <a:t>eis</a:t>
            </a:r>
            <a:r>
              <a:rPr lang="en-US" dirty="0"/>
              <a:t> - </a:t>
            </a:r>
            <a:r>
              <a:rPr lang="en-US" dirty="0" err="1" smtClean="0"/>
              <a:t>komentarji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1" indent="-9144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§"/>
            </a:pPr>
            <a:r>
              <a:rPr lang="sl-SI" sz="2200" b="1" dirty="0" smtClean="0"/>
              <a:t> Dopolnitve </a:t>
            </a:r>
            <a:r>
              <a:rPr lang="sl-SI" sz="2200" b="1" dirty="0"/>
              <a:t>konkretnih obrazcev</a:t>
            </a:r>
          </a:p>
          <a:p>
            <a:pPr marL="173736" lvl="1" indent="0">
              <a:buNone/>
            </a:pPr>
            <a:endParaRPr lang="sl-SI" b="1" dirty="0" smtClean="0"/>
          </a:p>
          <a:p>
            <a:pPr marL="173736" lvl="1" indent="0">
              <a:buNone/>
            </a:pPr>
            <a:r>
              <a:rPr lang="en-US" dirty="0" smtClean="0"/>
              <a:t>„</a:t>
            </a:r>
            <a:r>
              <a:rPr lang="sl-SI" dirty="0" err="1" smtClean="0"/>
              <a:t>Č</a:t>
            </a:r>
            <a:r>
              <a:rPr lang="en-US" dirty="0" smtClean="0"/>
              <a:t>e </a:t>
            </a:r>
            <a:r>
              <a:rPr lang="en-US" dirty="0" err="1"/>
              <a:t>oddajamo</a:t>
            </a:r>
            <a:r>
              <a:rPr lang="en-US" dirty="0"/>
              <a:t> </a:t>
            </a:r>
            <a:r>
              <a:rPr lang="en-US" dirty="0" err="1" smtClean="0"/>
              <a:t>obr</a:t>
            </a:r>
            <a:r>
              <a:rPr lang="sl-SI" dirty="0" err="1" smtClean="0"/>
              <a:t>azec</a:t>
            </a:r>
            <a:r>
              <a:rPr lang="en-US" dirty="0" smtClean="0"/>
              <a:t> </a:t>
            </a:r>
            <a:r>
              <a:rPr lang="en-US" dirty="0"/>
              <a:t>11.1 </a:t>
            </a:r>
            <a:r>
              <a:rPr lang="en-US" dirty="0" err="1"/>
              <a:t>skupaj</a:t>
            </a:r>
            <a:r>
              <a:rPr lang="en-US" dirty="0"/>
              <a:t> z 3.1, distributer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tudi</a:t>
            </a:r>
            <a:r>
              <a:rPr lang="en-US" dirty="0"/>
              <a:t> </a:t>
            </a:r>
            <a:r>
              <a:rPr lang="en-US" dirty="0" err="1"/>
              <a:t>stanje</a:t>
            </a:r>
            <a:r>
              <a:rPr lang="en-US" dirty="0"/>
              <a:t> </a:t>
            </a:r>
            <a:r>
              <a:rPr lang="en-US" dirty="0" err="1"/>
              <a:t>števca</a:t>
            </a:r>
            <a:r>
              <a:rPr lang="en-US" dirty="0"/>
              <a:t>,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teh</a:t>
            </a:r>
            <a:r>
              <a:rPr lang="en-US" dirty="0"/>
              <a:t> </a:t>
            </a:r>
            <a:r>
              <a:rPr lang="en-US" dirty="0" err="1"/>
              <a:t>obrazcih</a:t>
            </a:r>
            <a:r>
              <a:rPr lang="en-US" dirty="0"/>
              <a:t> pa </a:t>
            </a:r>
            <a:r>
              <a:rPr lang="en-US" dirty="0" err="1"/>
              <a:t>ni</a:t>
            </a:r>
            <a:r>
              <a:rPr lang="en-US" dirty="0"/>
              <a:t> </a:t>
            </a:r>
            <a:r>
              <a:rPr lang="en-US" dirty="0" err="1"/>
              <a:t>predvideno</a:t>
            </a:r>
            <a:r>
              <a:rPr lang="en-US" dirty="0"/>
              <a:t> </a:t>
            </a:r>
            <a:r>
              <a:rPr lang="en-US" dirty="0" err="1"/>
              <a:t>vpisovanje</a:t>
            </a:r>
            <a:r>
              <a:rPr lang="en-US" dirty="0"/>
              <a:t> le </a:t>
            </a:r>
            <a:r>
              <a:rPr lang="en-US" dirty="0" err="1"/>
              <a:t>tega</a:t>
            </a:r>
            <a:r>
              <a:rPr lang="en-US" dirty="0" smtClean="0"/>
              <a:t>.“</a:t>
            </a:r>
            <a:endParaRPr lang="sl-SI" dirty="0" smtClean="0"/>
          </a:p>
          <a:p>
            <a:pPr marL="173736" lvl="1" indent="0">
              <a:buNone/>
            </a:pPr>
            <a:endParaRPr lang="en-US" dirty="0"/>
          </a:p>
          <a:p>
            <a:pPr marL="173736" lvl="1" indent="0">
              <a:buNone/>
            </a:pPr>
            <a:r>
              <a:rPr lang="sl-SI" dirty="0" smtClean="0"/>
              <a:t>„Menim</a:t>
            </a:r>
            <a:r>
              <a:rPr lang="en-US" dirty="0" smtClean="0"/>
              <a:t>, </a:t>
            </a:r>
            <a:r>
              <a:rPr lang="en-US" dirty="0"/>
              <a:t>da </a:t>
            </a:r>
            <a:r>
              <a:rPr lang="sl-SI" dirty="0" smtClean="0"/>
              <a:t>bi </a:t>
            </a:r>
            <a:r>
              <a:rPr lang="en-US" dirty="0" err="1" smtClean="0"/>
              <a:t>poleg</a:t>
            </a:r>
            <a:r>
              <a:rPr lang="en-US" dirty="0" smtClean="0"/>
              <a:t> </a:t>
            </a:r>
            <a:r>
              <a:rPr lang="en-US" dirty="0" err="1"/>
              <a:t>novega</a:t>
            </a:r>
            <a:r>
              <a:rPr lang="en-US" dirty="0"/>
              <a:t> </a:t>
            </a:r>
            <a:r>
              <a:rPr lang="en-US" dirty="0" err="1" smtClean="0"/>
              <a:t>obr</a:t>
            </a:r>
            <a:r>
              <a:rPr lang="sl-SI" dirty="0" err="1" smtClean="0"/>
              <a:t>azca</a:t>
            </a:r>
            <a:r>
              <a:rPr lang="en-US" dirty="0" smtClean="0"/>
              <a:t>, </a:t>
            </a:r>
            <a:r>
              <a:rPr lang="en-US" dirty="0" err="1"/>
              <a:t>ki</a:t>
            </a:r>
            <a:r>
              <a:rPr lang="en-US" dirty="0"/>
              <a:t> je v </a:t>
            </a:r>
            <a:r>
              <a:rPr lang="en-US" dirty="0" err="1"/>
              <a:t>pripravi</a:t>
            </a:r>
            <a:r>
              <a:rPr lang="en-US" dirty="0"/>
              <a:t> </a:t>
            </a:r>
            <a:r>
              <a:rPr lang="en-US" dirty="0" smtClean="0"/>
              <a:t>12.2</a:t>
            </a:r>
            <a:r>
              <a:rPr lang="sl-SI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potre</a:t>
            </a:r>
            <a:r>
              <a:rPr lang="sl-SI" dirty="0" err="1" smtClean="0"/>
              <a:t>bovali</a:t>
            </a:r>
            <a:r>
              <a:rPr lang="en-US" dirty="0" smtClean="0"/>
              <a:t> </a:t>
            </a:r>
            <a:r>
              <a:rPr lang="en-US" dirty="0" err="1"/>
              <a:t>tudi</a:t>
            </a:r>
            <a:r>
              <a:rPr lang="en-US" dirty="0"/>
              <a:t> </a:t>
            </a:r>
            <a:r>
              <a:rPr lang="en-US" dirty="0" err="1" smtClean="0"/>
              <a:t>obr</a:t>
            </a:r>
            <a:r>
              <a:rPr lang="sl-SI" dirty="0" err="1" smtClean="0"/>
              <a:t>azec</a:t>
            </a:r>
            <a:r>
              <a:rPr lang="en-US" dirty="0" smtClean="0"/>
              <a:t>, </a:t>
            </a:r>
            <a:r>
              <a:rPr lang="en-US" dirty="0"/>
              <a:t>s </a:t>
            </a:r>
            <a:r>
              <a:rPr lang="en-US" dirty="0" err="1"/>
              <a:t>katerim</a:t>
            </a:r>
            <a:r>
              <a:rPr lang="en-US" dirty="0"/>
              <a:t> bi </a:t>
            </a:r>
            <a:r>
              <a:rPr lang="en-US" dirty="0" err="1"/>
              <a:t>odjavili</a:t>
            </a:r>
            <a:r>
              <a:rPr lang="en-US" dirty="0"/>
              <a:t> </a:t>
            </a:r>
            <a:r>
              <a:rPr lang="en-US" dirty="0" err="1"/>
              <a:t>plačnika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distributerju</a:t>
            </a:r>
            <a:r>
              <a:rPr lang="en-US" dirty="0"/>
              <a:t>, </a:t>
            </a:r>
            <a:r>
              <a:rPr lang="en-US" dirty="0" err="1"/>
              <a:t>brez</a:t>
            </a:r>
            <a:r>
              <a:rPr lang="en-US" dirty="0"/>
              <a:t> da </a:t>
            </a:r>
            <a:r>
              <a:rPr lang="en-US" dirty="0" err="1"/>
              <a:t>novi</a:t>
            </a:r>
            <a:r>
              <a:rPr lang="en-US" dirty="0"/>
              <a:t> </a:t>
            </a:r>
            <a:r>
              <a:rPr lang="en-US" dirty="0" err="1"/>
              <a:t>plačnik</a:t>
            </a:r>
            <a:r>
              <a:rPr lang="en-US" dirty="0"/>
              <a:t> </a:t>
            </a:r>
            <a:r>
              <a:rPr lang="en-US" dirty="0" err="1"/>
              <a:t>podpiše</a:t>
            </a:r>
            <a:r>
              <a:rPr lang="en-US" dirty="0"/>
              <a:t> </a:t>
            </a:r>
            <a:r>
              <a:rPr lang="en-US" dirty="0" err="1"/>
              <a:t>pogodbo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npr</a:t>
            </a:r>
            <a:r>
              <a:rPr lang="en-US" dirty="0" smtClean="0"/>
              <a:t>. </a:t>
            </a:r>
            <a:r>
              <a:rPr lang="en-US" dirty="0" err="1"/>
              <a:t>najemnik</a:t>
            </a:r>
            <a:r>
              <a:rPr lang="en-US" dirty="0"/>
              <a:t>, se </a:t>
            </a:r>
            <a:r>
              <a:rPr lang="en-US" dirty="0" err="1"/>
              <a:t>odseli</a:t>
            </a:r>
            <a:r>
              <a:rPr lang="en-US" dirty="0"/>
              <a:t>, </a:t>
            </a:r>
            <a:r>
              <a:rPr lang="en-US" dirty="0" err="1"/>
              <a:t>zaveden</a:t>
            </a:r>
            <a:r>
              <a:rPr lang="en-US" dirty="0"/>
              <a:t> je </a:t>
            </a:r>
            <a:r>
              <a:rPr lang="en-US" dirty="0" err="1"/>
              <a:t>bil</a:t>
            </a:r>
            <a:r>
              <a:rPr lang="en-US" dirty="0"/>
              <a:t> </a:t>
            </a:r>
            <a:r>
              <a:rPr lang="en-US" dirty="0" err="1"/>
              <a:t>kot</a:t>
            </a:r>
            <a:r>
              <a:rPr lang="en-US" dirty="0"/>
              <a:t> </a:t>
            </a:r>
            <a:r>
              <a:rPr lang="en-US" dirty="0" err="1"/>
              <a:t>plačnik</a:t>
            </a:r>
            <a:r>
              <a:rPr lang="en-US" dirty="0"/>
              <a:t>, a </a:t>
            </a:r>
            <a:r>
              <a:rPr lang="en-US" dirty="0" err="1"/>
              <a:t>lastnik</a:t>
            </a:r>
            <a:r>
              <a:rPr lang="en-US" dirty="0"/>
              <a:t> ne </a:t>
            </a:r>
            <a:r>
              <a:rPr lang="en-US" dirty="0" err="1"/>
              <a:t>želi</a:t>
            </a:r>
            <a:r>
              <a:rPr lang="en-US" dirty="0"/>
              <a:t> </a:t>
            </a:r>
            <a:r>
              <a:rPr lang="en-US" dirty="0" err="1"/>
              <a:t>sploh</a:t>
            </a:r>
            <a:r>
              <a:rPr lang="en-US" dirty="0"/>
              <a:t> </a:t>
            </a:r>
            <a:r>
              <a:rPr lang="en-US" dirty="0" err="1"/>
              <a:t>podpisati</a:t>
            </a:r>
            <a:r>
              <a:rPr lang="en-US" dirty="0"/>
              <a:t> </a:t>
            </a:r>
            <a:r>
              <a:rPr lang="en-US" dirty="0" err="1"/>
              <a:t>pogodbo</a:t>
            </a:r>
            <a:r>
              <a:rPr lang="en-US" dirty="0"/>
              <a:t>, </a:t>
            </a:r>
            <a:r>
              <a:rPr lang="en-US" dirty="0" err="1"/>
              <a:t>niti</a:t>
            </a:r>
            <a:r>
              <a:rPr lang="en-US" dirty="0"/>
              <a:t> </a:t>
            </a:r>
            <a:r>
              <a:rPr lang="en-US" dirty="0" err="1"/>
              <a:t>plačati</a:t>
            </a:r>
            <a:r>
              <a:rPr lang="en-US" dirty="0"/>
              <a:t> </a:t>
            </a:r>
            <a:r>
              <a:rPr lang="en-US" dirty="0" err="1" smtClean="0"/>
              <a:t>račun</a:t>
            </a:r>
            <a:r>
              <a:rPr lang="sl-SI" dirty="0" smtClean="0"/>
              <a:t>ov</a:t>
            </a:r>
            <a:r>
              <a:rPr lang="en-US" dirty="0" smtClean="0"/>
              <a:t>)</a:t>
            </a:r>
            <a:endParaRPr lang="sl-SI" dirty="0"/>
          </a:p>
          <a:p>
            <a:pPr marL="173736" lvl="1" indent="0">
              <a:buNone/>
            </a:pPr>
            <a:endParaRPr lang="sl-SI" dirty="0" smtClean="0"/>
          </a:p>
          <a:p>
            <a:pPr marL="173736" lvl="1" indent="0">
              <a:buNone/>
            </a:pPr>
            <a:r>
              <a:rPr lang="sl-SI" dirty="0" smtClean="0"/>
              <a:t>„O</a:t>
            </a:r>
            <a:r>
              <a:rPr lang="en-US" dirty="0" err="1" smtClean="0"/>
              <a:t>brazec</a:t>
            </a:r>
            <a:r>
              <a:rPr lang="en-US" dirty="0" smtClean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 smtClean="0"/>
              <a:t>sprem</a:t>
            </a:r>
            <a:r>
              <a:rPr lang="sl-SI" dirty="0" err="1" smtClean="0"/>
              <a:t>embo</a:t>
            </a:r>
            <a:r>
              <a:rPr lang="en-US" dirty="0" smtClean="0"/>
              <a:t> </a:t>
            </a:r>
            <a:r>
              <a:rPr lang="en-US" dirty="0" err="1"/>
              <a:t>osebnih</a:t>
            </a:r>
            <a:r>
              <a:rPr lang="en-US" dirty="0"/>
              <a:t> </a:t>
            </a:r>
            <a:r>
              <a:rPr lang="en-US" dirty="0" err="1" smtClean="0"/>
              <a:t>podatko</a:t>
            </a:r>
            <a:r>
              <a:rPr lang="sl-SI" dirty="0" smtClean="0"/>
              <a:t>v</a:t>
            </a:r>
            <a:r>
              <a:rPr lang="en-US" dirty="0" smtClean="0"/>
              <a:t> </a:t>
            </a:r>
            <a:r>
              <a:rPr lang="en-US" dirty="0" err="1"/>
              <a:t>naj</a:t>
            </a:r>
            <a:r>
              <a:rPr lang="en-US" dirty="0"/>
              <a:t> </a:t>
            </a:r>
            <a:r>
              <a:rPr lang="en-US" dirty="0" err="1"/>
              <a:t>velja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vsa</a:t>
            </a:r>
            <a:r>
              <a:rPr lang="en-US" dirty="0"/>
              <a:t> </a:t>
            </a:r>
            <a:r>
              <a:rPr lang="en-US" dirty="0" err="1"/>
              <a:t>merilna</a:t>
            </a:r>
            <a:r>
              <a:rPr lang="en-US" dirty="0"/>
              <a:t> </a:t>
            </a:r>
            <a:r>
              <a:rPr lang="en-US" dirty="0" err="1" smtClean="0"/>
              <a:t>mesta</a:t>
            </a:r>
            <a:r>
              <a:rPr lang="sl-SI" dirty="0" smtClean="0"/>
              <a:t> in</a:t>
            </a:r>
            <a:r>
              <a:rPr lang="en-US" dirty="0" smtClean="0"/>
              <a:t> ne</a:t>
            </a:r>
            <a:r>
              <a:rPr lang="sl-SI" dirty="0" smtClean="0"/>
              <a:t> </a:t>
            </a:r>
            <a:r>
              <a:rPr lang="en-US" dirty="0" smtClean="0"/>
              <a:t>da</a:t>
            </a:r>
            <a:r>
              <a:rPr lang="sl-SI" dirty="0" smtClean="0"/>
              <a:t> ga </a:t>
            </a:r>
            <a:r>
              <a:rPr lang="en-US" dirty="0" smtClean="0"/>
              <a:t>je </a:t>
            </a:r>
            <a:r>
              <a:rPr lang="sl-SI" dirty="0" smtClean="0"/>
              <a:t>po</a:t>
            </a:r>
            <a:r>
              <a:rPr lang="en-US" dirty="0" err="1" smtClean="0"/>
              <a:t>treb</a:t>
            </a:r>
            <a:r>
              <a:rPr lang="sl-SI" dirty="0" smtClean="0"/>
              <a:t>no</a:t>
            </a:r>
            <a:r>
              <a:rPr lang="en-US" dirty="0" smtClean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vsako</a:t>
            </a:r>
            <a:r>
              <a:rPr lang="en-US" dirty="0"/>
              <a:t> </a:t>
            </a:r>
            <a:r>
              <a:rPr lang="en-US" dirty="0" err="1"/>
              <a:t>mesto</a:t>
            </a:r>
            <a:r>
              <a:rPr lang="en-US" dirty="0"/>
              <a:t> </a:t>
            </a:r>
            <a:r>
              <a:rPr lang="en-US" dirty="0" err="1" smtClean="0"/>
              <a:t>posebej</a:t>
            </a:r>
            <a:r>
              <a:rPr lang="sl-SI" dirty="0" smtClean="0"/>
              <a:t> priložiti.“</a:t>
            </a:r>
          </a:p>
          <a:p>
            <a:pPr marL="173736" lvl="1" indent="0">
              <a:buNone/>
            </a:pPr>
            <a:endParaRPr lang="en-US" dirty="0"/>
          </a:p>
          <a:p>
            <a:pPr marL="173736" lvl="1" indent="0">
              <a:buNone/>
            </a:pPr>
            <a:r>
              <a:rPr lang="en-US" dirty="0" smtClean="0"/>
              <a:t>“</a:t>
            </a:r>
            <a:r>
              <a:rPr lang="sl-SI" dirty="0" err="1"/>
              <a:t>S</a:t>
            </a:r>
            <a:r>
              <a:rPr lang="en-US" dirty="0" err="1" smtClean="0"/>
              <a:t>oglasje</a:t>
            </a:r>
            <a:r>
              <a:rPr lang="en-US" dirty="0" smtClean="0"/>
              <a:t> </a:t>
            </a:r>
            <a:r>
              <a:rPr lang="en-US" dirty="0" err="1"/>
              <a:t>lastnika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evidentiranje</a:t>
            </a:r>
            <a:r>
              <a:rPr lang="en-US" dirty="0"/>
              <a:t> </a:t>
            </a:r>
            <a:r>
              <a:rPr lang="en-US" dirty="0" err="1"/>
              <a:t>plačnika</a:t>
            </a:r>
            <a:r>
              <a:rPr lang="en-US" dirty="0"/>
              <a:t> je </a:t>
            </a:r>
            <a:r>
              <a:rPr lang="en-US" dirty="0" err="1" smtClean="0"/>
              <a:t>prezahtevn</a:t>
            </a:r>
            <a:r>
              <a:rPr lang="sl-SI" dirty="0" smtClean="0"/>
              <a:t>o</a:t>
            </a:r>
            <a:r>
              <a:rPr lang="en-US" dirty="0" smtClean="0"/>
              <a:t>, </a:t>
            </a:r>
            <a:r>
              <a:rPr lang="en-US" dirty="0" err="1"/>
              <a:t>nobena</a:t>
            </a:r>
            <a:r>
              <a:rPr lang="en-US" dirty="0"/>
              <a:t> </a:t>
            </a:r>
            <a:r>
              <a:rPr lang="en-US" dirty="0" err="1" smtClean="0"/>
              <a:t>stranka</a:t>
            </a:r>
            <a:r>
              <a:rPr lang="sl-SI" dirty="0" smtClean="0"/>
              <a:t> ga</a:t>
            </a:r>
            <a:r>
              <a:rPr lang="en-US" dirty="0" smtClean="0"/>
              <a:t> </a:t>
            </a:r>
            <a:r>
              <a:rPr lang="en-US" dirty="0"/>
              <a:t>ne </a:t>
            </a:r>
            <a:r>
              <a:rPr lang="en-US" dirty="0" err="1"/>
              <a:t>izpolni</a:t>
            </a:r>
            <a:r>
              <a:rPr lang="en-US" dirty="0"/>
              <a:t> </a:t>
            </a:r>
            <a:r>
              <a:rPr lang="en-US" dirty="0" err="1"/>
              <a:t>pravilno</a:t>
            </a:r>
            <a:r>
              <a:rPr lang="en-US" dirty="0"/>
              <a:t>. </a:t>
            </a:r>
            <a:r>
              <a:rPr lang="sl-SI" dirty="0" err="1"/>
              <a:t>P</a:t>
            </a:r>
            <a:r>
              <a:rPr lang="en-US" dirty="0" err="1" smtClean="0"/>
              <a:t>rav</a:t>
            </a:r>
            <a:r>
              <a:rPr lang="en-US" dirty="0" smtClean="0"/>
              <a:t> </a:t>
            </a:r>
            <a:r>
              <a:rPr lang="en-US" dirty="0" err="1"/>
              <a:t>tako</a:t>
            </a:r>
            <a:r>
              <a:rPr lang="en-US" dirty="0"/>
              <a:t> je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lastnika</a:t>
            </a:r>
            <a:r>
              <a:rPr lang="en-US" dirty="0"/>
              <a:t>, </a:t>
            </a:r>
            <a:r>
              <a:rPr lang="en-US" dirty="0" err="1"/>
              <a:t>kjer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 ne </a:t>
            </a:r>
            <a:r>
              <a:rPr lang="en-US" dirty="0" err="1" smtClean="0"/>
              <a:t>ve</a:t>
            </a:r>
            <a:r>
              <a:rPr lang="sl-SI" dirty="0" smtClean="0"/>
              <a:t>d</a:t>
            </a:r>
            <a:r>
              <a:rPr lang="en-US" dirty="0" smtClean="0"/>
              <a:t>o </a:t>
            </a:r>
            <a:r>
              <a:rPr lang="en-US" dirty="0" err="1"/>
              <a:t>kaj</a:t>
            </a:r>
            <a:r>
              <a:rPr lang="en-US" dirty="0"/>
              <a:t> </a:t>
            </a:r>
            <a:r>
              <a:rPr lang="en-US" dirty="0" err="1"/>
              <a:t>morajo</a:t>
            </a:r>
            <a:r>
              <a:rPr lang="en-US" dirty="0"/>
              <a:t> </a:t>
            </a:r>
            <a:r>
              <a:rPr lang="en-US" dirty="0" err="1"/>
              <a:t>vpisati</a:t>
            </a:r>
            <a:r>
              <a:rPr lang="en-US" dirty="0" smtClean="0"/>
              <a:t>.”</a:t>
            </a:r>
            <a:endParaRPr lang="sl-SI" dirty="0" smtClean="0"/>
          </a:p>
          <a:p>
            <a:pPr marL="173736" lvl="1" indent="0">
              <a:buNone/>
            </a:pPr>
            <a:endParaRPr lang="sl-SI" dirty="0" smtClean="0"/>
          </a:p>
          <a:p>
            <a:pPr marL="173736" lvl="1" indent="0">
              <a:buNone/>
            </a:pPr>
            <a:endParaRPr lang="en-US" dirty="0"/>
          </a:p>
          <a:p>
            <a:pPr marL="173736" lvl="1" indent="0">
              <a:buNone/>
            </a:pPr>
            <a:endParaRPr lang="en-US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642"/>
            <a:ext cx="1170533" cy="68281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83229" y="56358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0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Perun </a:t>
            </a:r>
            <a:r>
              <a:rPr lang="sl-SI" dirty="0" err="1"/>
              <a:t>eis</a:t>
            </a:r>
            <a:r>
              <a:rPr lang="sl-SI" dirty="0"/>
              <a:t> - komentarji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3736" lvl="1" indent="0">
              <a:buNone/>
            </a:pPr>
            <a:r>
              <a:rPr lang="sl-SI" dirty="0"/>
              <a:t>“Stranka bi lahko podala tudi izjavo pod kazensko odgovornostjo in ne bi potrebovali vseh </a:t>
            </a:r>
            <a:r>
              <a:rPr lang="sl-SI" dirty="0" smtClean="0"/>
              <a:t>pooblastil, </a:t>
            </a:r>
            <a:r>
              <a:rPr lang="sl-SI" dirty="0"/>
              <a:t>ustrezna </a:t>
            </a:r>
            <a:r>
              <a:rPr lang="sl-SI" dirty="0" smtClean="0"/>
              <a:t>dokazila </a:t>
            </a:r>
            <a:r>
              <a:rPr lang="sl-SI" dirty="0"/>
              <a:t>da bi lahko pridobili </a:t>
            </a:r>
            <a:r>
              <a:rPr lang="sl-SI" dirty="0" smtClean="0"/>
              <a:t>SODO po </a:t>
            </a:r>
            <a:r>
              <a:rPr lang="sl-SI" dirty="0"/>
              <a:t>uradni dolžnosti. </a:t>
            </a:r>
            <a:r>
              <a:rPr lang="sl-SI" dirty="0" smtClean="0"/>
              <a:t>Ima možnost </a:t>
            </a:r>
            <a:r>
              <a:rPr lang="sl-SI" dirty="0"/>
              <a:t>vpogleda v javne zbirke podatkov, če je potrebno pooblastilo </a:t>
            </a:r>
            <a:r>
              <a:rPr lang="sl-SI" dirty="0" smtClean="0"/>
              <a:t>stranke, </a:t>
            </a:r>
            <a:r>
              <a:rPr lang="sl-SI" dirty="0"/>
              <a:t>se naj na ustreznem obrazcu takšno pooblastilo doda.”</a:t>
            </a:r>
          </a:p>
          <a:p>
            <a:pPr marL="173736" lvl="1" indent="0">
              <a:buNone/>
            </a:pPr>
            <a:endParaRPr lang="sl-SI" dirty="0"/>
          </a:p>
          <a:p>
            <a:pPr marL="173736" lvl="1" indent="0">
              <a:buNone/>
            </a:pPr>
            <a:r>
              <a:rPr lang="sl-SI" dirty="0"/>
              <a:t>“Potreben bi bil enoten obrazec za spremembo lastnika in plačnika z vključenim soglasjem solastnika ali še bolje ukinitev obrazcev, dovolj bi </a:t>
            </a:r>
            <a:r>
              <a:rPr lang="sl-SI" dirty="0" smtClean="0"/>
              <a:t>bilo, če bi priložili </a:t>
            </a:r>
            <a:r>
              <a:rPr lang="sl-SI" dirty="0"/>
              <a:t>samo pogodbo, dokazilo in primopredajni zapisnik.”</a:t>
            </a:r>
          </a:p>
          <a:p>
            <a:pPr marL="173736" lvl="1" indent="0">
              <a:buNone/>
            </a:pPr>
            <a:endParaRPr lang="sl-SI" dirty="0"/>
          </a:p>
          <a:p>
            <a:pPr marL="173736" lvl="1" indent="0">
              <a:buNone/>
            </a:pPr>
            <a:r>
              <a:rPr lang="sl-SI" dirty="0"/>
              <a:t>„Manjka masovna vloga za spremembo plačnika na mm (katastrofalna baza </a:t>
            </a:r>
            <a:r>
              <a:rPr lang="sl-SI" dirty="0" smtClean="0"/>
              <a:t>distributerjev, </a:t>
            </a:r>
            <a:r>
              <a:rPr lang="sl-SI" dirty="0"/>
              <a:t>ki ne ažurirajo niti </a:t>
            </a:r>
            <a:r>
              <a:rPr lang="sl-SI" dirty="0" smtClean="0"/>
              <a:t>zadev, </a:t>
            </a:r>
            <a:r>
              <a:rPr lang="sl-SI" dirty="0"/>
              <a:t>ki so objavljene v </a:t>
            </a:r>
            <a:r>
              <a:rPr lang="sl-SI" dirty="0" smtClean="0"/>
              <a:t>uradnem …)“</a:t>
            </a:r>
            <a:endParaRPr lang="sl-SI" dirty="0"/>
          </a:p>
          <a:p>
            <a:pPr marL="173736" lvl="1" indent="0">
              <a:buNone/>
            </a:pPr>
            <a:endParaRPr lang="sl-SI" dirty="0"/>
          </a:p>
          <a:p>
            <a:pPr marL="173736" lvl="1" indent="0">
              <a:buNone/>
            </a:pPr>
            <a:r>
              <a:rPr lang="sl-SI" dirty="0"/>
              <a:t>“V primeru, da je solastnikov več, se pojavi problem, če ti živijo v drugih državah - kako dobiti podpis”</a:t>
            </a:r>
          </a:p>
          <a:p>
            <a:pPr marL="173736" lvl="1" indent="0">
              <a:buNone/>
            </a:pPr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642"/>
            <a:ext cx="1170533" cy="68281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3933" y="0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2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Perun </a:t>
            </a:r>
            <a:r>
              <a:rPr lang="sl-SI" dirty="0" err="1"/>
              <a:t>eis</a:t>
            </a:r>
            <a:r>
              <a:rPr lang="sl-SI" dirty="0"/>
              <a:t> - komentarji</a:t>
            </a: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sl-SI" b="1" dirty="0" smtClean="0"/>
              <a:t> Nečitljivost/prezahtevnost </a:t>
            </a:r>
            <a:r>
              <a:rPr lang="sl-SI" b="1" dirty="0"/>
              <a:t>obrazcev: </a:t>
            </a:r>
          </a:p>
          <a:p>
            <a:r>
              <a:rPr lang="sl-SI" sz="1800" dirty="0" smtClean="0"/>
              <a:t>„Vse je </a:t>
            </a:r>
            <a:r>
              <a:rPr lang="sl-SI" sz="1800" dirty="0"/>
              <a:t>napisano z zelo majhno pisavo. </a:t>
            </a:r>
            <a:r>
              <a:rPr lang="sl-SI" sz="1800" dirty="0" smtClean="0"/>
              <a:t>Imamo kar </a:t>
            </a:r>
            <a:r>
              <a:rPr lang="sl-SI" sz="1800" dirty="0"/>
              <a:t>nekaj primerov, ko se stranka ne odloči za zamenjavo podatkov, predvsem zato, ker so obrazci prezahtevni in jih je preveč.“</a:t>
            </a:r>
          </a:p>
          <a:p>
            <a:r>
              <a:rPr lang="sl-SI" sz="1800" dirty="0" smtClean="0"/>
              <a:t>“Isti obrazci</a:t>
            </a:r>
            <a:r>
              <a:rPr lang="sl-SI" sz="1800" dirty="0"/>
              <a:t>, različna tolmačenja uporabe s strani </a:t>
            </a:r>
            <a:r>
              <a:rPr lang="sl-SI" sz="1800" dirty="0" smtClean="0"/>
              <a:t>SODO.“</a:t>
            </a:r>
            <a:endParaRPr lang="sl-SI" sz="1800" dirty="0"/>
          </a:p>
          <a:p>
            <a:r>
              <a:rPr lang="sl-SI" sz="1800" dirty="0"/>
              <a:t>„Sami obrazci so </a:t>
            </a:r>
            <a:r>
              <a:rPr lang="sl-SI" sz="1800" dirty="0" err="1"/>
              <a:t>ok</a:t>
            </a:r>
            <a:r>
              <a:rPr lang="sl-SI" sz="1800" dirty="0"/>
              <a:t>, vendar ni enake obravnave po vseh distribucijah</a:t>
            </a:r>
            <a:r>
              <a:rPr lang="sl-SI" sz="1800" dirty="0" smtClean="0"/>
              <a:t>“</a:t>
            </a:r>
          </a:p>
          <a:p>
            <a:endParaRPr lang="sl-SI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sl-SI" b="1" dirty="0" smtClean="0"/>
              <a:t> Prednosti</a:t>
            </a:r>
            <a:endParaRPr lang="sl-SI" b="1" dirty="0"/>
          </a:p>
          <a:p>
            <a:r>
              <a:rPr lang="sl-SI" sz="1800" dirty="0"/>
              <a:t>„Obrazci so izboljšana nadgradnja prejšnje verzije obrazcev.“</a:t>
            </a:r>
          </a:p>
          <a:p>
            <a:endParaRPr lang="sl-SI" dirty="0"/>
          </a:p>
          <a:p>
            <a:endParaRPr lang="sl-SI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70533" cy="682811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4324" y="-1"/>
            <a:ext cx="1152244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2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1_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334</TotalTime>
  <Words>710</Words>
  <Application>Microsoft Office PowerPoint</Application>
  <PresentationFormat>Širokozaslonsko</PresentationFormat>
  <Paragraphs>78</Paragraphs>
  <Slides>11</Slides>
  <Notes>2</Notes>
  <HiddenSlides>0</HiddenSlides>
  <MMClips>0</MMClips>
  <ScaleCrop>false</ScaleCrop>
  <HeadingPairs>
    <vt:vector size="6" baseType="variant">
      <vt:variant>
        <vt:lpstr>Uporabljene pisave</vt:lpstr>
      </vt:variant>
      <vt:variant>
        <vt:i4>7</vt:i4>
      </vt:variant>
      <vt:variant>
        <vt:lpstr>Tema</vt:lpstr>
      </vt:variant>
      <vt:variant>
        <vt:i4>3</vt:i4>
      </vt:variant>
      <vt:variant>
        <vt:lpstr>Naslovi diapozitivov</vt:lpstr>
      </vt:variant>
      <vt:variant>
        <vt:i4>11</vt:i4>
      </vt:variant>
    </vt:vector>
  </HeadingPairs>
  <TitlesOfParts>
    <vt:vector size="21" baseType="lpstr">
      <vt:lpstr>Arial</vt:lpstr>
      <vt:lpstr>Calibri</vt:lpstr>
      <vt:lpstr>Tahoma</vt:lpstr>
      <vt:lpstr>Tw Cen MT</vt:lpstr>
      <vt:lpstr>Tw Cen MT Condensed</vt:lpstr>
      <vt:lpstr>Wingdings</vt:lpstr>
      <vt:lpstr>Wingdings 3</vt:lpstr>
      <vt:lpstr>Integral</vt:lpstr>
      <vt:lpstr>1_SODO_MzIP_09_2014_popr_Vlado_Milan</vt:lpstr>
      <vt:lpstr>2_SODO_MzIP_09_2014_popr_Vlado_Milan</vt:lpstr>
      <vt:lpstr>Analiza – zadovoljstvo uporabnikov z obrazci perun Eis</vt:lpstr>
      <vt:lpstr>V anketi je sodelovalo 61 respondentov</vt:lpstr>
      <vt:lpstr>Razumljivost obrazcev</vt:lpstr>
      <vt:lpstr>obrazci – informiranost &amp; zadovoljstvo izvajalcev v elektrodistribucijskih podjetjih in dobaviteljev </vt:lpstr>
      <vt:lpstr>VpraŠani so naklonjeni izoljŠavam, boljŠi prilagojenosti in e-obrazcem</vt:lpstr>
      <vt:lpstr>Perun eis - izboljŠave</vt:lpstr>
      <vt:lpstr>Perun eis - komentarji</vt:lpstr>
      <vt:lpstr>Perun eis - komentarji</vt:lpstr>
      <vt:lpstr>Perun eis - komentarji</vt:lpstr>
      <vt:lpstr>le 10% respondentov se strinja s spremembo trošarine</vt:lpstr>
      <vt:lpstr>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Analiza – zadovoljstvo uporabnikov</dc:title>
  <dc:creator>Ana Turk</dc:creator>
  <cp:lastModifiedBy>Jožica Terpin</cp:lastModifiedBy>
  <cp:revision>32</cp:revision>
  <dcterms:created xsi:type="dcterms:W3CDTF">2017-03-24T12:23:16Z</dcterms:created>
  <dcterms:modified xsi:type="dcterms:W3CDTF">2017-04-10T10:09:52Z</dcterms:modified>
</cp:coreProperties>
</file>