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640" r:id="rId2"/>
    <p:sldId id="668" r:id="rId3"/>
    <p:sldId id="672" r:id="rId4"/>
    <p:sldId id="673" r:id="rId5"/>
    <p:sldId id="670" r:id="rId6"/>
  </p:sldIdLst>
  <p:sldSz cx="9144000" cy="6858000" type="screen4x3"/>
  <p:notesSz cx="6797675" cy="9926638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ladimir Mauko" initials="VM" lastIdx="1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11F3"/>
    <a:srgbClr val="3647C8"/>
    <a:srgbClr val="EDFD17"/>
    <a:srgbClr val="E6F5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7" autoAdjust="0"/>
    <p:restoredTop sz="94650" autoAdjust="0"/>
  </p:normalViewPr>
  <p:slideViewPr>
    <p:cSldViewPr>
      <p:cViewPr varScale="1">
        <p:scale>
          <a:sx n="141" d="100"/>
          <a:sy n="141" d="100"/>
        </p:scale>
        <p:origin x="930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658" y="-90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4" y="4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49688" y="4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7A2B0DC-7E30-4F23-A842-46E273995B07}" type="datetimeFigureOut">
              <a:rPr lang="sl-SI"/>
              <a:pPr>
                <a:defRPr/>
              </a:pPr>
              <a:t>5.4.2017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4" y="9428245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49688" y="9428245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62DD4E3-6495-4EBD-8771-3C588C7AF46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309262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4" y="4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49688" y="4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CFCC669-2182-4E67-A1CC-ECBD53FF4BEB}" type="datetimeFigureOut">
              <a:rPr lang="sl-SI"/>
              <a:pPr>
                <a:defRPr/>
              </a:pPr>
              <a:t>5.4.2017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l-SI" noProof="0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79455" y="4715715"/>
            <a:ext cx="5438775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noProof="0" smtClean="0"/>
              <a:t>Kliknite, če želite urediti sloge besedila matrice</a:t>
            </a:r>
          </a:p>
          <a:p>
            <a:pPr lvl="1"/>
            <a:r>
              <a:rPr lang="sl-SI" noProof="0" smtClean="0"/>
              <a:t>Druga raven</a:t>
            </a:r>
          </a:p>
          <a:p>
            <a:pPr lvl="2"/>
            <a:r>
              <a:rPr lang="sl-SI" noProof="0" smtClean="0"/>
              <a:t>Tretja raven</a:t>
            </a:r>
          </a:p>
          <a:p>
            <a:pPr lvl="3"/>
            <a:r>
              <a:rPr lang="sl-SI" noProof="0" smtClean="0"/>
              <a:t>Četrta raven</a:t>
            </a:r>
          </a:p>
          <a:p>
            <a:pPr lvl="4"/>
            <a:r>
              <a:rPr lang="sl-SI" noProof="0" smtClean="0"/>
              <a:t>Peta raven</a:t>
            </a:r>
            <a:endParaRPr lang="sl-SI" noProof="0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4" y="9428245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49688" y="9428245"/>
            <a:ext cx="2946400" cy="4968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25247D5E-C784-4136-8262-7F6DBF58B4AA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557884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17656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211574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392725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805992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247D5E-C784-4136-8262-7F6DBF58B4AA}" type="slidenum">
              <a:rPr lang="sl-SI" smtClean="0"/>
              <a:pPr>
                <a:defRPr/>
              </a:pPr>
              <a:t>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98747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E3BC3-4D46-4303-80D7-EA218B9B699C}" type="datetime1">
              <a:rPr lang="sl-SI"/>
              <a:pPr>
                <a:defRPr/>
              </a:pPr>
              <a:t>5.4.2017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76722-D577-4D50-AE64-A7422B063467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AB2C4-FA31-4432-8544-FF7A81FA46FD}" type="datetime1">
              <a:rPr lang="sl-SI"/>
              <a:pPr>
                <a:defRPr/>
              </a:pPr>
              <a:t>5.4.2017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6A5A3-D5CA-49BF-ACB6-8EB1D07EBDA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E713C-5976-4DC6-87DF-E2F38A7C699E}" type="datetime1">
              <a:rPr lang="sl-SI"/>
              <a:pPr>
                <a:defRPr/>
              </a:pPr>
              <a:t>5.4.2017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2F6B2-750C-454E-8EDA-428D9980B48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0C247-AAE5-458B-A1CD-8424C4AF727E}" type="datetime1">
              <a:rPr lang="sl-SI"/>
              <a:pPr>
                <a:defRPr/>
              </a:pPr>
              <a:t>5.4.2017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FA2F6-86E3-49DC-AF99-43C5058C050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EB146-9474-4651-A5AE-509D5AC17C42}" type="datetime1">
              <a:rPr lang="sl-SI"/>
              <a:pPr>
                <a:defRPr/>
              </a:pPr>
              <a:t>5.4.2017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2668E-1C7D-4E25-B2E5-FC3EB81CE3C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FF62F-B630-4862-8A98-4266B8A3ADDF}" type="datetime1">
              <a:rPr lang="sl-SI"/>
              <a:pPr>
                <a:defRPr/>
              </a:pPr>
              <a:t>5.4.2017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434B7-0A08-473B-A590-190CD8F0F952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63A50-193B-4199-9F1F-04D6F6BBD356}" type="datetime1">
              <a:rPr lang="sl-SI"/>
              <a:pPr>
                <a:defRPr/>
              </a:pPr>
              <a:t>5.4.2017</a:t>
            </a:fld>
            <a:endParaRPr lang="sl-SI"/>
          </a:p>
        </p:txBody>
      </p:sp>
      <p:sp>
        <p:nvSpPr>
          <p:cNvPr id="8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67B62-F817-4B03-BE69-4CF11BAE940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01348-CC09-4F71-8A9D-3014DA6B7317}" type="datetime1">
              <a:rPr lang="sl-SI"/>
              <a:pPr>
                <a:defRPr/>
              </a:pPr>
              <a:t>5.4.2017</a:t>
            </a:fld>
            <a:endParaRPr lang="sl-SI"/>
          </a:p>
        </p:txBody>
      </p:sp>
      <p:sp>
        <p:nvSpPr>
          <p:cNvPr id="4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E2D98-00F4-434A-B155-FB397A80B963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5EF1B-88ED-4736-8623-60862203C92E}" type="datetime1">
              <a:rPr lang="sl-SI"/>
              <a:pPr>
                <a:defRPr/>
              </a:pPr>
              <a:t>5.4.2017</a:t>
            </a:fld>
            <a:endParaRPr lang="sl-SI"/>
          </a:p>
        </p:txBody>
      </p:sp>
      <p:sp>
        <p:nvSpPr>
          <p:cNvPr id="3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E5FB7-C2A8-44EC-B975-D039A8684EFC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3DA19-577D-43DF-A046-264CE7BDD397}" type="datetime1">
              <a:rPr lang="sl-SI"/>
              <a:pPr>
                <a:defRPr/>
              </a:pPr>
              <a:t>5.4.2017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C9727-EAAD-4143-83EE-5C964F5E3D3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l-SI" noProof="0" smtClean="0"/>
              <a:t>Kliknite ikono, če želite dodati sliko</a:t>
            </a:r>
            <a:endParaRPr lang="sl-SI" noProof="0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2F1BA-D58B-486A-BD1E-527367274D71}" type="datetime1">
              <a:rPr lang="sl-SI"/>
              <a:pPr>
                <a:defRPr/>
              </a:pPr>
              <a:t>5.4.2017</a:t>
            </a:fld>
            <a:endParaRPr lang="sl-SI"/>
          </a:p>
        </p:txBody>
      </p:sp>
      <p:sp>
        <p:nvSpPr>
          <p:cNvPr id="6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6F33F-BD4F-4606-822E-97A5B31EC43E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grada naslova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</a:p>
        </p:txBody>
      </p:sp>
      <p:sp>
        <p:nvSpPr>
          <p:cNvPr id="1027" name="Ograda besedila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1655B71D-DA44-4AC1-98BA-9A1E05664201}" type="datetime1">
              <a:rPr lang="sl-SI"/>
              <a:pPr>
                <a:defRPr/>
              </a:pPr>
              <a:t>5.4.2017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D7A1145C-82E6-4172-A0DF-8A78BD81D9C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odo.si/za-dobavitelje/obrazci-perun-eis" TargetMode="Externa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odo.si/za-dobavitelje/obrazci-perun-eis" TargetMode="Externa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a" TargetMode="Externa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Naslov 1"/>
          <p:cNvSpPr>
            <a:spLocks noGrp="1"/>
          </p:cNvSpPr>
          <p:nvPr>
            <p:ph type="ctrTitle"/>
          </p:nvPr>
        </p:nvSpPr>
        <p:spPr>
          <a:xfrm>
            <a:off x="681967" y="1628800"/>
            <a:ext cx="7772400" cy="1470025"/>
          </a:xfrm>
        </p:spPr>
        <p:txBody>
          <a:bodyPr/>
          <a:lstStyle/>
          <a:p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Projekt PKKT</a:t>
            </a:r>
            <a: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3200" b="1" dirty="0">
              <a:solidFill>
                <a:srgbClr val="002060"/>
              </a:solidFill>
            </a:endParaRPr>
          </a:p>
        </p:txBody>
      </p:sp>
      <p:sp>
        <p:nvSpPr>
          <p:cNvPr id="2054" name="Podnaslov 2"/>
          <p:cNvSpPr>
            <a:spLocks noGrp="1"/>
          </p:cNvSpPr>
          <p:nvPr>
            <p:ph type="subTitle" idx="1"/>
          </p:nvPr>
        </p:nvSpPr>
        <p:spPr>
          <a:xfrm>
            <a:off x="1331640" y="2756520"/>
            <a:ext cx="634365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1100" dirty="0" smtClean="0">
                <a:solidFill>
                  <a:srgbClr val="17375E"/>
                </a:solidFill>
              </a:rPr>
              <a:t> </a:t>
            </a:r>
            <a:endParaRPr lang="sl-SI" sz="2000" dirty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endParaRPr lang="sl-SI" sz="2000" dirty="0">
              <a:solidFill>
                <a:schemeClr val="tx1">
                  <a:lumMod val="50000"/>
                  <a:lumOff val="5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r>
              <a:rPr lang="sl-SI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Celje, 6. april 2017      </a:t>
            </a:r>
          </a:p>
          <a:p>
            <a:pPr eaLnBrk="1" hangingPunct="1">
              <a:lnSpc>
                <a:spcPct val="80000"/>
              </a:lnSpc>
            </a:pPr>
            <a:endParaRPr lang="sl-SI" sz="1800" b="1" dirty="0" smtClean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026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65" y="4509120"/>
            <a:ext cx="9151665" cy="2356264"/>
          </a:xfrm>
          <a:prstGeom prst="rect">
            <a:avLst/>
          </a:prstGeom>
        </p:spPr>
      </p:pic>
      <p:pic>
        <p:nvPicPr>
          <p:cNvPr id="7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14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224136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Projekt </a:t>
            </a: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PKKT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>
                <a:solidFill>
                  <a:srgbClr val="002060"/>
                </a:solidFill>
              </a:rPr>
              <a:t>6</a:t>
            </a:r>
            <a:r>
              <a:rPr lang="sl-SI" dirty="0" smtClean="0">
                <a:solidFill>
                  <a:srgbClr val="002060"/>
                </a:solidFill>
              </a:rPr>
              <a:t>. </a:t>
            </a:r>
            <a:r>
              <a:rPr lang="sl-SI" dirty="0">
                <a:solidFill>
                  <a:srgbClr val="002060"/>
                </a:solidFill>
              </a:rPr>
              <a:t>4</a:t>
            </a:r>
            <a:r>
              <a:rPr lang="sl-SI" dirty="0" smtClean="0">
                <a:solidFill>
                  <a:srgbClr val="002060"/>
                </a:solidFill>
              </a:rPr>
              <a:t>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2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827584" y="1863180"/>
            <a:ext cx="8136904" cy="4374132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sl-SI" sz="2000" dirty="0" smtClean="0"/>
              <a:t>Implementacija projekta konične </a:t>
            </a:r>
            <a:r>
              <a:rPr lang="sl-SI" sz="2000" dirty="0"/>
              <a:t>obremenitve odjema s pomočjo Flex4grid </a:t>
            </a:r>
            <a:endParaRPr lang="sl-SI" sz="20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sl-SI" sz="2000" dirty="0" smtClean="0"/>
              <a:t>(v nadaljevanju: projekt </a:t>
            </a:r>
            <a:r>
              <a:rPr lang="sl-SI" sz="2000" dirty="0"/>
              <a:t>PKKT</a:t>
            </a:r>
            <a:r>
              <a:rPr lang="sl-SI" sz="2000" dirty="0" smtClean="0"/>
              <a:t>) bo vplivala tudi na dopolnitve v šifrantih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sl-SI" sz="2000" dirty="0"/>
              <a:t>i</a:t>
            </a:r>
            <a:r>
              <a:rPr lang="sl-SI" sz="2000" dirty="0" smtClean="0"/>
              <a:t>n obračunskih podatkih Priloga a, ki jih dobavitelji elektrike prejemajo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sl-SI" sz="2000" dirty="0" smtClean="0"/>
              <a:t>z izmenjavo podatkov, in sicer:</a:t>
            </a:r>
          </a:p>
          <a:p>
            <a:pPr marL="0" indent="0">
              <a:spcBef>
                <a:spcPts val="0"/>
              </a:spcBef>
              <a:buNone/>
            </a:pPr>
            <a:endParaRPr lang="sl-SI" sz="1000" dirty="0" smtClean="0"/>
          </a:p>
          <a:p>
            <a:pPr>
              <a:spcBef>
                <a:spcPts val="0"/>
              </a:spcBef>
            </a:pPr>
            <a:r>
              <a:rPr lang="sl-SI" sz="2000" dirty="0"/>
              <a:t>Nove odjemne skupine:</a:t>
            </a:r>
          </a:p>
          <a:p>
            <a:pPr lvl="1">
              <a:spcBef>
                <a:spcPts val="0"/>
              </a:spcBef>
            </a:pPr>
            <a:r>
              <a:rPr lang="sl-SI" sz="1600" dirty="0"/>
              <a:t>30 – odjem na nizki napetosti, gospodinjstvo s KKT</a:t>
            </a:r>
          </a:p>
          <a:p>
            <a:pPr lvl="1">
              <a:spcBef>
                <a:spcPts val="0"/>
              </a:spcBef>
            </a:pPr>
            <a:r>
              <a:rPr lang="sl-SI" sz="1600" dirty="0"/>
              <a:t>31 – odjem na nizki napetosti, brez merjenja moči s KKT</a:t>
            </a:r>
          </a:p>
          <a:p>
            <a:pPr>
              <a:spcBef>
                <a:spcPts val="0"/>
              </a:spcBef>
            </a:pPr>
            <a:r>
              <a:rPr lang="sl-SI" sz="2000" dirty="0" smtClean="0"/>
              <a:t>Nova pozicija cenika: </a:t>
            </a:r>
          </a:p>
          <a:p>
            <a:pPr lvl="1">
              <a:spcBef>
                <a:spcPts val="0"/>
              </a:spcBef>
            </a:pPr>
            <a:r>
              <a:rPr lang="sl-SI" sz="1600" dirty="0" smtClean="0"/>
              <a:t>1001 – </a:t>
            </a:r>
            <a:r>
              <a:rPr lang="sl-SI" sz="1600" dirty="0" err="1" smtClean="0"/>
              <a:t>omrežmina</a:t>
            </a:r>
            <a:r>
              <a:rPr lang="sl-SI" sz="1600" dirty="0" smtClean="0"/>
              <a:t> KKT</a:t>
            </a:r>
          </a:p>
          <a:p>
            <a:pPr>
              <a:spcBef>
                <a:spcPts val="0"/>
              </a:spcBef>
            </a:pPr>
            <a:r>
              <a:rPr lang="sl-SI" sz="2000" dirty="0" smtClean="0"/>
              <a:t>Nove šifre za korekcije količin:</a:t>
            </a:r>
          </a:p>
          <a:p>
            <a:pPr lvl="1">
              <a:spcBef>
                <a:spcPts val="0"/>
              </a:spcBef>
            </a:pPr>
            <a:r>
              <a:rPr lang="sl-SI" sz="1600" dirty="0" smtClean="0"/>
              <a:t>8 – pripis količin (KKT)</a:t>
            </a:r>
          </a:p>
          <a:p>
            <a:pPr lvl="1">
              <a:spcBef>
                <a:spcPts val="0"/>
              </a:spcBef>
            </a:pPr>
            <a:r>
              <a:rPr lang="sl-SI" sz="1600" dirty="0" smtClean="0"/>
              <a:t>9 – odpis količin (KKT</a:t>
            </a:r>
            <a:r>
              <a:rPr lang="sl-SI" sz="1600" dirty="0" smtClean="0"/>
              <a:t>)</a:t>
            </a: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0" indent="0">
              <a:buNone/>
            </a:pPr>
            <a:endParaRPr lang="sl-SI" sz="2000" dirty="0" smtClean="0"/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2000" dirty="0" smtClean="0">
              <a:hlinkClick r:id="rId5"/>
            </a:endParaRPr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3600" dirty="0" smtClean="0"/>
          </a:p>
        </p:txBody>
      </p:sp>
    </p:spTree>
    <p:extLst>
      <p:ext uri="{BB962C8B-B14F-4D97-AF65-F5344CB8AC3E}">
        <p14:creationId xmlns:p14="http://schemas.microsoft.com/office/powerpoint/2010/main" val="20057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224136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Projekt </a:t>
            </a: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PKKT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>
                <a:solidFill>
                  <a:srgbClr val="002060"/>
                </a:solidFill>
              </a:rPr>
              <a:t>6</a:t>
            </a:r>
            <a:r>
              <a:rPr lang="sl-SI" dirty="0" smtClean="0">
                <a:solidFill>
                  <a:srgbClr val="002060"/>
                </a:solidFill>
              </a:rPr>
              <a:t>. </a:t>
            </a:r>
            <a:r>
              <a:rPr lang="sl-SI" dirty="0">
                <a:solidFill>
                  <a:srgbClr val="002060"/>
                </a:solidFill>
              </a:rPr>
              <a:t>4</a:t>
            </a:r>
            <a:r>
              <a:rPr lang="sl-SI" dirty="0" smtClean="0">
                <a:solidFill>
                  <a:srgbClr val="002060"/>
                </a:solidFill>
              </a:rPr>
              <a:t>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3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827584" y="1863180"/>
            <a:ext cx="7776864" cy="4374132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sl-SI" sz="2000" u="sng" dirty="0" smtClean="0"/>
              <a:t>Predlog: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sl-SI" sz="2000" dirty="0" smtClean="0"/>
              <a:t>odjemalcem naj bodo na računih prikazane </a:t>
            </a:r>
            <a:r>
              <a:rPr lang="sl-SI" sz="2000" dirty="0"/>
              <a:t>količine o </a:t>
            </a:r>
            <a:endParaRPr lang="sl-SI" sz="20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sl-SI" sz="2000" dirty="0" smtClean="0"/>
              <a:t>porabljeni električni </a:t>
            </a:r>
            <a:r>
              <a:rPr lang="sl-SI" sz="2000" dirty="0"/>
              <a:t>energiji </a:t>
            </a:r>
            <a:r>
              <a:rPr lang="sl-SI" sz="2000" dirty="0" smtClean="0"/>
              <a:t>z odpisi zaradi KKT. </a:t>
            </a:r>
          </a:p>
          <a:p>
            <a:pPr marL="0" indent="0" algn="just">
              <a:spcBef>
                <a:spcPts val="0"/>
              </a:spcBef>
              <a:buNone/>
            </a:pPr>
            <a:endParaRPr lang="sl-SI" sz="10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sl-SI" sz="1600" i="1" dirty="0" smtClean="0"/>
              <a:t>Primer:</a:t>
            </a:r>
          </a:p>
          <a:p>
            <a:pPr marL="0" indent="0" algn="just">
              <a:spcBef>
                <a:spcPts val="0"/>
              </a:spcBef>
              <a:buNone/>
            </a:pPr>
            <a:endParaRPr lang="sl-SI" sz="2000" dirty="0" smtClean="0"/>
          </a:p>
          <a:p>
            <a:pPr marL="57150" indent="0">
              <a:spcBef>
                <a:spcPts val="0"/>
              </a:spcBef>
              <a:buNone/>
            </a:pPr>
            <a:r>
              <a:rPr lang="sl-SI" sz="2000" dirty="0" smtClean="0"/>
              <a:t> </a:t>
            </a:r>
            <a:endParaRPr lang="sl-SI" sz="2000" dirty="0"/>
          </a:p>
          <a:p>
            <a:pPr marL="457200" lvl="1" indent="0">
              <a:spcBef>
                <a:spcPts val="0"/>
              </a:spcBef>
              <a:buNone/>
            </a:pPr>
            <a:endParaRPr lang="sl-SI" sz="1600" dirty="0" smtClean="0"/>
          </a:p>
          <a:p>
            <a:pPr marL="0" indent="0">
              <a:buNone/>
            </a:pPr>
            <a:endParaRPr lang="sl-SI" sz="2000" dirty="0" smtClean="0"/>
          </a:p>
          <a:p>
            <a:pPr marL="0" indent="0">
              <a:buNone/>
            </a:pPr>
            <a:endParaRPr lang="sl-SI" sz="2000" dirty="0" smtClean="0"/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2000" dirty="0" smtClean="0">
              <a:hlinkClick r:id="rId5"/>
            </a:endParaRPr>
          </a:p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endParaRPr lang="sl-SI" sz="3600" dirty="0" smtClean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893372"/>
              </p:ext>
            </p:extLst>
          </p:nvPr>
        </p:nvGraphicFramePr>
        <p:xfrm>
          <a:off x="894322" y="3463106"/>
          <a:ext cx="4356100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41500"/>
                <a:gridCol w="838200"/>
                <a:gridCol w="838200"/>
                <a:gridCol w="838200"/>
              </a:tblGrid>
              <a:tr h="381000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b="0" i="1" u="none" strike="noStrike" dirty="0" smtClean="0">
                          <a:effectLst/>
                        </a:rPr>
                        <a:t>Ime </a:t>
                      </a:r>
                      <a:r>
                        <a:rPr lang="sl-SI" sz="1100" b="0" i="1" u="none" strike="noStrike" dirty="0">
                          <a:effectLst/>
                        </a:rPr>
                        <a:t>produkta</a:t>
                      </a:r>
                      <a:endParaRPr lang="sl-SI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1" u="none" strike="noStrike" dirty="0">
                          <a:effectLst/>
                        </a:rPr>
                        <a:t>Začetno stanje</a:t>
                      </a:r>
                      <a:endParaRPr lang="sl-SI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1" u="none" strike="noStrike" dirty="0">
                          <a:effectLst/>
                        </a:rPr>
                        <a:t>Končno </a:t>
                      </a:r>
                      <a:endParaRPr lang="sl-SI" sz="1100" b="0" i="1" u="none" strike="noStrike" dirty="0" smtClean="0">
                        <a:effectLst/>
                      </a:endParaRPr>
                    </a:p>
                    <a:p>
                      <a:pPr algn="ctr" fontAlgn="ctr"/>
                      <a:r>
                        <a:rPr lang="sl-SI" sz="1100" b="0" i="1" u="none" strike="noStrike" dirty="0" smtClean="0">
                          <a:effectLst/>
                        </a:rPr>
                        <a:t>stanje</a:t>
                      </a:r>
                      <a:endParaRPr lang="sl-SI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1" u="none" strike="noStrike" dirty="0" smtClean="0">
                          <a:effectLst/>
                        </a:rPr>
                        <a:t>Razlika</a:t>
                      </a:r>
                    </a:p>
                    <a:p>
                      <a:pPr algn="ctr" fontAlgn="ctr"/>
                      <a:r>
                        <a:rPr lang="sl-SI" sz="1100" b="0" i="1" u="none" strike="noStrike" dirty="0" smtClean="0">
                          <a:effectLst/>
                        </a:rPr>
                        <a:t>(kWh</a:t>
                      </a:r>
                      <a:r>
                        <a:rPr lang="sl-SI" sz="1100" b="0" i="1" u="none" strike="noStrike" dirty="0">
                          <a:effectLst/>
                        </a:rPr>
                        <a:t>)</a:t>
                      </a:r>
                      <a:endParaRPr lang="sl-SI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u="none" strike="noStrike">
                          <a:effectLst/>
                        </a:rPr>
                        <a:t>Energija VT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100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200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 dirty="0">
                          <a:effectLst/>
                        </a:rPr>
                        <a:t>100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u="none" strike="noStrike">
                          <a:effectLst/>
                        </a:rPr>
                        <a:t>Odpis količin VT zaradi PKKT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-20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u="none" strike="noStrike">
                          <a:effectLst/>
                        </a:rPr>
                        <a:t>Energija MT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200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300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100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u="none" strike="noStrike" dirty="0">
                          <a:effectLst/>
                        </a:rPr>
                        <a:t>Odpis količin MT zaradi PKKT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 dirty="0">
                          <a:effectLst/>
                        </a:rPr>
                        <a:t> 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 dirty="0">
                          <a:effectLst/>
                        </a:rPr>
                        <a:t>-30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4177434"/>
              </p:ext>
            </p:extLst>
          </p:nvPr>
        </p:nvGraphicFramePr>
        <p:xfrm>
          <a:off x="899592" y="4725144"/>
          <a:ext cx="2682589" cy="1333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44389"/>
                <a:gridCol w="838200"/>
              </a:tblGrid>
              <a:tr h="381000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b="1" i="1" u="none" strike="noStrike" dirty="0">
                          <a:effectLst/>
                        </a:rPr>
                        <a:t>Omrežnina</a:t>
                      </a:r>
                      <a:endParaRPr lang="sl-SI" sz="11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1" u="none" strike="noStrike" dirty="0">
                          <a:effectLst/>
                        </a:rPr>
                        <a:t>Količine (kWh)</a:t>
                      </a:r>
                      <a:endParaRPr lang="sl-SI" sz="11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u="none" strike="noStrike" dirty="0">
                          <a:effectLst/>
                        </a:rPr>
                        <a:t>Omrežnina VT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80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u="none" strike="noStrike" dirty="0">
                          <a:effectLst/>
                        </a:rPr>
                        <a:t>Omrežnina MT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70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u="none" strike="noStrike" dirty="0">
                          <a:effectLst/>
                        </a:rPr>
                        <a:t>Omrežnina KKT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50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u="none" strike="noStrike">
                          <a:effectLst/>
                        </a:rPr>
                        <a:t>Energija VT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100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100" u="none" strike="noStrike">
                          <a:effectLst/>
                        </a:rPr>
                        <a:t>Energija MT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 dirty="0">
                          <a:effectLst/>
                        </a:rPr>
                        <a:t>100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355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061" b="77606"/>
          <a:stretch/>
        </p:blipFill>
        <p:spPr bwMode="auto">
          <a:xfrm>
            <a:off x="-7648" y="29960"/>
            <a:ext cx="1685248" cy="97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6552728" cy="1224136"/>
          </a:xfrm>
        </p:spPr>
        <p:txBody>
          <a:bodyPr/>
          <a:lstStyle/>
          <a:p>
            <a:pPr marL="0" indent="0">
              <a:lnSpc>
                <a:spcPct val="120000"/>
              </a:lnSpc>
            </a:pPr>
            <a:r>
              <a:rPr lang="sl-SI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Projekt </a:t>
            </a: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PKKT</a:t>
            </a:r>
            <a:endParaRPr lang="sl-SI" sz="3200" b="1" dirty="0">
              <a:solidFill>
                <a:schemeClr val="tx1">
                  <a:lumMod val="50000"/>
                  <a:lumOff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77" name="Ograda datuma 6"/>
          <p:cNvSpPr>
            <a:spLocks noGrp="1"/>
          </p:cNvSpPr>
          <p:nvPr>
            <p:ph type="dt" sz="half" idx="10"/>
          </p:nvPr>
        </p:nvSpPr>
        <p:spPr bwMode="auto">
          <a:xfrm>
            <a:off x="0" y="6309320"/>
            <a:ext cx="21336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sl-SI" dirty="0">
                <a:solidFill>
                  <a:srgbClr val="002060"/>
                </a:solidFill>
              </a:rPr>
              <a:t>6</a:t>
            </a:r>
            <a:r>
              <a:rPr lang="sl-SI" dirty="0" smtClean="0">
                <a:solidFill>
                  <a:srgbClr val="002060"/>
                </a:solidFill>
              </a:rPr>
              <a:t>. </a:t>
            </a:r>
            <a:r>
              <a:rPr lang="sl-SI" dirty="0">
                <a:solidFill>
                  <a:srgbClr val="002060"/>
                </a:solidFill>
              </a:rPr>
              <a:t>4</a:t>
            </a:r>
            <a:r>
              <a:rPr lang="sl-SI" dirty="0" smtClean="0">
                <a:solidFill>
                  <a:srgbClr val="002060"/>
                </a:solidFill>
              </a:rPr>
              <a:t>. 2017</a:t>
            </a:r>
          </a:p>
        </p:txBody>
      </p:sp>
      <p:sp>
        <p:nvSpPr>
          <p:cNvPr id="3078" name="Ograda številke diapozitiva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3A45D5-4B69-445D-B0BB-4A8FA9D20DD2}" type="slidenum">
              <a:rPr lang="sl-SI" smtClean="0"/>
              <a:pPr/>
              <a:t>4</a:t>
            </a:fld>
            <a:endParaRPr lang="sl-SI" dirty="0" smtClean="0"/>
          </a:p>
        </p:txBody>
      </p:sp>
      <p:pic>
        <p:nvPicPr>
          <p:cNvPr id="9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3030" r="4829" b="87184"/>
          <a:stretch/>
        </p:blipFill>
        <p:spPr bwMode="auto">
          <a:xfrm>
            <a:off x="7596336" y="0"/>
            <a:ext cx="1547664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827584" y="1863180"/>
            <a:ext cx="7776864" cy="4374132"/>
          </a:xfrm>
        </p:spPr>
        <p:txBody>
          <a:bodyPr/>
          <a:lstStyle/>
          <a:p>
            <a:pPr marL="0" indent="0">
              <a:buNone/>
            </a:pPr>
            <a:endParaRPr lang="sl-SI" sz="2000" dirty="0"/>
          </a:p>
          <a:p>
            <a:pPr marL="0" indent="0">
              <a:buNone/>
            </a:pPr>
            <a:r>
              <a:rPr lang="sl-SI" sz="2800" dirty="0" smtClean="0"/>
              <a:t>Dobavitelji bodo o dopolnitvah obveščeni takoj po dokončni uskladitvi z Informatiko d. d. </a:t>
            </a:r>
          </a:p>
          <a:p>
            <a:pPr marL="0" indent="0">
              <a:buNone/>
            </a:pPr>
            <a:r>
              <a:rPr lang="sl-SI" sz="2800" dirty="0" smtClean="0"/>
              <a:t>Obvestilo bo na voljo tudi na spletni strani SODO na povezavi:</a:t>
            </a:r>
          </a:p>
          <a:p>
            <a:pPr marL="0" indent="0">
              <a:buNone/>
            </a:pPr>
            <a:r>
              <a:rPr lang="sl-SI" sz="2400" dirty="0">
                <a:hlinkClick r:id="rId5" action="ppaction://hlinkfile"/>
              </a:rPr>
              <a:t>https://www.sodo.si/za-dobavitelje/obvestila-za-dobavitelje</a:t>
            </a:r>
            <a:endParaRPr lang="sl-SI" sz="2400" dirty="0" smtClean="0"/>
          </a:p>
        </p:txBody>
      </p:sp>
    </p:spTree>
    <p:extLst>
      <p:ext uri="{BB962C8B-B14F-4D97-AF65-F5344CB8AC3E}">
        <p14:creationId xmlns:p14="http://schemas.microsoft.com/office/powerpoint/2010/main" val="379106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Naslov 1"/>
          <p:cNvSpPr>
            <a:spLocks noGrp="1"/>
          </p:cNvSpPr>
          <p:nvPr>
            <p:ph type="ctrTitle"/>
          </p:nvPr>
        </p:nvSpPr>
        <p:spPr>
          <a:xfrm>
            <a:off x="681967" y="1628800"/>
            <a:ext cx="7772400" cy="1470025"/>
          </a:xfrm>
        </p:spPr>
        <p:txBody>
          <a:bodyPr/>
          <a:lstStyle/>
          <a:p>
            <a: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>
                <a:solidFill>
                  <a:srgbClr val="00B050"/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rPr>
              <a:t>Projekt PKKT</a:t>
            </a: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u="sng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sl-SI" sz="3200" b="1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</a:br>
            <a:endParaRPr lang="sl-SI" sz="3200" b="1" dirty="0">
              <a:solidFill>
                <a:srgbClr val="002060"/>
              </a:solidFill>
            </a:endParaRPr>
          </a:p>
        </p:txBody>
      </p:sp>
      <p:sp>
        <p:nvSpPr>
          <p:cNvPr id="2054" name="Podnaslov 2"/>
          <p:cNvSpPr>
            <a:spLocks noGrp="1"/>
          </p:cNvSpPr>
          <p:nvPr>
            <p:ph type="subTitle" idx="1"/>
          </p:nvPr>
        </p:nvSpPr>
        <p:spPr>
          <a:xfrm>
            <a:off x="1331640" y="2756520"/>
            <a:ext cx="634365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l-SI" sz="1100" dirty="0" smtClean="0">
                <a:solidFill>
                  <a:srgbClr val="17375E"/>
                </a:solidFill>
              </a:rPr>
              <a:t> </a:t>
            </a:r>
            <a:endParaRPr lang="sl-SI" sz="2000" dirty="0">
              <a:solidFill>
                <a:srgbClr val="00206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0000"/>
              </a:lnSpc>
            </a:pPr>
            <a:r>
              <a:rPr lang="sl-SI" sz="6600" dirty="0" smtClean="0">
                <a:solidFill>
                  <a:srgbClr val="0B11F3"/>
                </a:solidFill>
              </a:rPr>
              <a:t> </a:t>
            </a:r>
            <a:r>
              <a:rPr lang="sl-SI" sz="5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 V A L A</a:t>
            </a:r>
            <a:endParaRPr lang="sl-SI" sz="5400" b="1" dirty="0" smtClean="0">
              <a:solidFill>
                <a:schemeClr val="tx1">
                  <a:lumMod val="50000"/>
                  <a:lumOff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026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Slika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368" y="4365104"/>
            <a:ext cx="9151665" cy="2356264"/>
          </a:xfrm>
          <a:prstGeom prst="rect">
            <a:avLst/>
          </a:prstGeom>
        </p:spPr>
      </p:pic>
      <p:pic>
        <p:nvPicPr>
          <p:cNvPr id="7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82" t="2607" r="5127" b="87705"/>
          <a:stretch/>
        </p:blipFill>
        <p:spPr bwMode="auto">
          <a:xfrm>
            <a:off x="7473920" y="6902"/>
            <a:ext cx="1670080" cy="9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WordPictureWatermark280462466" descr="SODO-dopis_podlaga_word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3" t="13772" r="5151" b="77518"/>
          <a:stretch/>
        </p:blipFill>
        <p:spPr bwMode="auto">
          <a:xfrm>
            <a:off x="0" y="11931"/>
            <a:ext cx="1678104" cy="98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013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ODO_MzIP_09_2014_popr_Vlado_Milan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4420</TotalTime>
  <Words>242</Words>
  <Application>Microsoft Office PowerPoint</Application>
  <PresentationFormat>Diaprojekcija na zaslonu (4:3)</PresentationFormat>
  <Paragraphs>89</Paragraphs>
  <Slides>5</Slides>
  <Notes>5</Notes>
  <HiddenSlides>0</HiddenSlides>
  <MMClips>0</MMClips>
  <ScaleCrop>false</ScaleCrop>
  <HeadingPairs>
    <vt:vector size="6" baseType="variant">
      <vt:variant>
        <vt:lpstr>Uporabljene pisave</vt:lpstr>
      </vt:variant>
      <vt:variant>
        <vt:i4>3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5</vt:i4>
      </vt:variant>
    </vt:vector>
  </HeadingPairs>
  <TitlesOfParts>
    <vt:vector size="9" baseType="lpstr">
      <vt:lpstr>Arial</vt:lpstr>
      <vt:lpstr>Calibri</vt:lpstr>
      <vt:lpstr>Tahoma</vt:lpstr>
      <vt:lpstr>SODO_MzIP_09_2014_popr_Vlado_Milan</vt:lpstr>
      <vt:lpstr>  Projekt PKKT  </vt:lpstr>
      <vt:lpstr>Projekt PKKT</vt:lpstr>
      <vt:lpstr>Projekt PKKT</vt:lpstr>
      <vt:lpstr>Projekt PKKT</vt:lpstr>
      <vt:lpstr>  Projekt PKKT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Kratka predstavitev SODO, d. o. o.</dc:title>
  <dc:creator>Milena Delčnjak</dc:creator>
  <cp:lastModifiedBy>Jožica Terpin</cp:lastModifiedBy>
  <cp:revision>353</cp:revision>
  <cp:lastPrinted>2017-02-13T06:32:00Z</cp:lastPrinted>
  <dcterms:created xsi:type="dcterms:W3CDTF">2014-09-24T12:13:41Z</dcterms:created>
  <dcterms:modified xsi:type="dcterms:W3CDTF">2017-04-05T13:35:59Z</dcterms:modified>
</cp:coreProperties>
</file>