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640" r:id="rId2"/>
    <p:sldId id="668" r:id="rId3"/>
    <p:sldId id="671" r:id="rId4"/>
    <p:sldId id="685" r:id="rId5"/>
    <p:sldId id="701" r:id="rId6"/>
    <p:sldId id="690" r:id="rId7"/>
    <p:sldId id="702" r:id="rId8"/>
    <p:sldId id="687" r:id="rId9"/>
    <p:sldId id="691" r:id="rId10"/>
    <p:sldId id="694" r:id="rId11"/>
    <p:sldId id="693" r:id="rId12"/>
    <p:sldId id="695" r:id="rId13"/>
    <p:sldId id="696" r:id="rId14"/>
    <p:sldId id="697" r:id="rId15"/>
    <p:sldId id="698" r:id="rId16"/>
    <p:sldId id="699" r:id="rId17"/>
    <p:sldId id="700" r:id="rId18"/>
    <p:sldId id="670" r:id="rId19"/>
  </p:sldIdLst>
  <p:sldSz cx="9144000" cy="6858000" type="screen4x3"/>
  <p:notesSz cx="6797675" cy="9926638"/>
  <p:defaultTextStyle>
    <a:defPPr>
      <a:defRPr lang="sl-S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ladimir Mauko" initials="VM" lastIdx="1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11F3"/>
    <a:srgbClr val="3647C8"/>
    <a:srgbClr val="EDFD17"/>
    <a:srgbClr val="E6F5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87" autoAdjust="0"/>
    <p:restoredTop sz="94650" autoAdjust="0"/>
  </p:normalViewPr>
  <p:slideViewPr>
    <p:cSldViewPr>
      <p:cViewPr varScale="1">
        <p:scale>
          <a:sx n="141" d="100"/>
          <a:sy n="141" d="100"/>
        </p:scale>
        <p:origin x="930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658" y="-90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4" y="4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49688" y="4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7A2B0DC-7E30-4F23-A842-46E273995B07}" type="datetimeFigureOut">
              <a:rPr lang="sl-SI"/>
              <a:pPr>
                <a:defRPr/>
              </a:pPr>
              <a:t>13.2.2017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4" y="9428245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49688" y="9428245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62DD4E3-6495-4EBD-8771-3C588C7AF465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7309262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4" y="4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49688" y="4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5CFCC669-2182-4E67-A1CC-ECBD53FF4BEB}" type="datetimeFigureOut">
              <a:rPr lang="sl-SI"/>
              <a:pPr>
                <a:defRPr/>
              </a:pPr>
              <a:t>13.2.2017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2950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l-SI" noProof="0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79455" y="4715715"/>
            <a:ext cx="5438775" cy="4466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noProof="0" smtClean="0"/>
              <a:t>Kliknite, če želite urediti sloge besedila matrice</a:t>
            </a:r>
          </a:p>
          <a:p>
            <a:pPr lvl="1"/>
            <a:r>
              <a:rPr lang="sl-SI" noProof="0" smtClean="0"/>
              <a:t>Druga raven</a:t>
            </a:r>
          </a:p>
          <a:p>
            <a:pPr lvl="2"/>
            <a:r>
              <a:rPr lang="sl-SI" noProof="0" smtClean="0"/>
              <a:t>Tretja raven</a:t>
            </a:r>
          </a:p>
          <a:p>
            <a:pPr lvl="3"/>
            <a:r>
              <a:rPr lang="sl-SI" noProof="0" smtClean="0"/>
              <a:t>Četrta raven</a:t>
            </a:r>
          </a:p>
          <a:p>
            <a:pPr lvl="4"/>
            <a:r>
              <a:rPr lang="sl-SI" noProof="0" smtClean="0"/>
              <a:t>Peta raven</a:t>
            </a:r>
            <a:endParaRPr lang="sl-SI" noProof="0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4" y="9428245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49688" y="9428245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25247D5E-C784-4136-8262-7F6DBF58B4AA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0557884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6176561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11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1683485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12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0578730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13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021345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14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320174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15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821496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16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901274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17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876289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18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2987479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2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1211574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5054314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4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7167523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5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1008891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7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5915629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8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1563370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9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0307932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10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286984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Uredite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E3BC3-4D46-4303-80D7-EA218B9B699C}" type="datetime1">
              <a:rPr lang="sl-SI"/>
              <a:pPr>
                <a:defRPr/>
              </a:pPr>
              <a:t>13.2.2017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76722-D577-4D50-AE64-A7422B063467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AB2C4-FA31-4432-8544-FF7A81FA46FD}" type="datetime1">
              <a:rPr lang="sl-SI"/>
              <a:pPr>
                <a:defRPr/>
              </a:pPr>
              <a:t>13.2.2017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6A5A3-D5CA-49BF-ACB6-8EB1D07EBDA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E713C-5976-4DC6-87DF-E2F38A7C699E}" type="datetime1">
              <a:rPr lang="sl-SI"/>
              <a:pPr>
                <a:defRPr/>
              </a:pPr>
              <a:t>13.2.2017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2F6B2-750C-454E-8EDA-428D9980B48E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0C247-AAE5-458B-A1CD-8424C4AF727E}" type="datetime1">
              <a:rPr lang="sl-SI"/>
              <a:pPr>
                <a:defRPr/>
              </a:pPr>
              <a:t>13.2.2017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FA2F6-86E3-49DC-AF99-43C5058C050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EB146-9474-4651-A5AE-509D5AC17C42}" type="datetime1">
              <a:rPr lang="sl-SI"/>
              <a:pPr>
                <a:defRPr/>
              </a:pPr>
              <a:t>13.2.2017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2668E-1C7D-4E25-B2E5-FC3EB81CE3C2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FF62F-B630-4862-8A98-4266B8A3ADDF}" type="datetime1">
              <a:rPr lang="sl-SI"/>
              <a:pPr>
                <a:defRPr/>
              </a:pPr>
              <a:t>13.2.2017</a:t>
            </a:fld>
            <a:endParaRPr lang="sl-SI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434B7-0A08-473B-A590-190CD8F0F952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63A50-193B-4199-9F1F-04D6F6BBD356}" type="datetime1">
              <a:rPr lang="sl-SI"/>
              <a:pPr>
                <a:defRPr/>
              </a:pPr>
              <a:t>13.2.2017</a:t>
            </a:fld>
            <a:endParaRPr lang="sl-SI"/>
          </a:p>
        </p:txBody>
      </p:sp>
      <p:sp>
        <p:nvSpPr>
          <p:cNvPr id="8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67B62-F817-4B03-BE69-4CF11BAE940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01348-CC09-4F71-8A9D-3014DA6B7317}" type="datetime1">
              <a:rPr lang="sl-SI"/>
              <a:pPr>
                <a:defRPr/>
              </a:pPr>
              <a:t>13.2.2017</a:t>
            </a:fld>
            <a:endParaRPr lang="sl-SI"/>
          </a:p>
        </p:txBody>
      </p:sp>
      <p:sp>
        <p:nvSpPr>
          <p:cNvPr id="4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E2D98-00F4-434A-B155-FB397A80B963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5EF1B-88ED-4736-8623-60862203C92E}" type="datetime1">
              <a:rPr lang="sl-SI"/>
              <a:pPr>
                <a:defRPr/>
              </a:pPr>
              <a:t>13.2.2017</a:t>
            </a:fld>
            <a:endParaRPr lang="sl-SI"/>
          </a:p>
        </p:txBody>
      </p:sp>
      <p:sp>
        <p:nvSpPr>
          <p:cNvPr id="3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E5FB7-C2A8-44EC-B975-D039A8684EFC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3DA19-577D-43DF-A046-264CE7BDD397}" type="datetime1">
              <a:rPr lang="sl-SI"/>
              <a:pPr>
                <a:defRPr/>
              </a:pPr>
              <a:t>13.2.2017</a:t>
            </a:fld>
            <a:endParaRPr lang="sl-SI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C9727-EAAD-4143-83EE-5C964F5E3D31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l-SI" noProof="0" smtClean="0"/>
              <a:t>Kliknite ikono, če želite dodati sliko</a:t>
            </a:r>
            <a:endParaRPr lang="sl-SI" noProof="0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2F1BA-D58B-486A-BD1E-527367274D71}" type="datetime1">
              <a:rPr lang="sl-SI"/>
              <a:pPr>
                <a:defRPr/>
              </a:pPr>
              <a:t>13.2.2017</a:t>
            </a:fld>
            <a:endParaRPr lang="sl-SI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6F33F-BD4F-4606-822E-97A5B31EC43E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grada naslova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 naslova matrice</a:t>
            </a:r>
          </a:p>
        </p:txBody>
      </p:sp>
      <p:sp>
        <p:nvSpPr>
          <p:cNvPr id="1027" name="Ograda besedila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1655B71D-DA44-4AC1-98BA-9A1E05664201}" type="datetime1">
              <a:rPr lang="sl-SI"/>
              <a:pPr>
                <a:defRPr/>
              </a:pPr>
              <a:t>13.2.2017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D7A1145C-82E6-4172-A0DF-8A78BD81D9C1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2.jpe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2.jpeg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2.jpeg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2.jpeg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2.jpeg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2.jpeg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2.jpeg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2.jpeg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eruneis.informatika.si/portal/perun" TargetMode="External"/><Relationship Id="rId5" Type="http://schemas.openxmlformats.org/officeDocument/2006/relationships/hyperlink" Target="http://www.sodo.si/za-dobavitelje/obrazci-perun-eis" TargetMode="Externa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2.jpe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2.jpe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2.jpe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2.jpe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2.jpe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2.jpe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Naslov 1"/>
          <p:cNvSpPr>
            <a:spLocks noGrp="1"/>
          </p:cNvSpPr>
          <p:nvPr>
            <p:ph type="ctrTitle"/>
          </p:nvPr>
        </p:nvSpPr>
        <p:spPr>
          <a:xfrm>
            <a:off x="681967" y="1628800"/>
            <a:ext cx="7772400" cy="1470025"/>
          </a:xfrm>
        </p:spPr>
        <p:txBody>
          <a:bodyPr/>
          <a:lstStyle/>
          <a:p>
            <a: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Obrazci SODO</a:t>
            </a:r>
            <a: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u="sng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u="sng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endParaRPr lang="sl-SI" sz="3200" b="1" dirty="0">
              <a:solidFill>
                <a:srgbClr val="002060"/>
              </a:solidFill>
            </a:endParaRPr>
          </a:p>
        </p:txBody>
      </p:sp>
      <p:sp>
        <p:nvSpPr>
          <p:cNvPr id="2054" name="Podnaslov 2"/>
          <p:cNvSpPr>
            <a:spLocks noGrp="1"/>
          </p:cNvSpPr>
          <p:nvPr>
            <p:ph type="subTitle" idx="1"/>
          </p:nvPr>
        </p:nvSpPr>
        <p:spPr>
          <a:xfrm>
            <a:off x="1331640" y="2756520"/>
            <a:ext cx="6343650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l-SI" sz="1100" dirty="0" smtClean="0">
                <a:solidFill>
                  <a:srgbClr val="17375E"/>
                </a:solidFill>
              </a:rPr>
              <a:t> </a:t>
            </a:r>
            <a:endParaRPr lang="sl-SI" sz="2000" dirty="0">
              <a:solidFill>
                <a:srgbClr val="002060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0000"/>
              </a:lnSpc>
            </a:pPr>
            <a:endParaRPr lang="sl-SI" sz="2000" dirty="0">
              <a:solidFill>
                <a:schemeClr val="tx1">
                  <a:lumMod val="50000"/>
                  <a:lumOff val="50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0000"/>
              </a:lnSpc>
            </a:pPr>
            <a:r>
              <a:rPr lang="sl-SI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Maribor, 13. februar 2017      </a:t>
            </a:r>
          </a:p>
          <a:p>
            <a:pPr eaLnBrk="1" hangingPunct="1">
              <a:lnSpc>
                <a:spcPct val="80000"/>
              </a:lnSpc>
            </a:pPr>
            <a:endParaRPr lang="sl-SI" sz="1800" b="1" dirty="0" smtClean="0">
              <a:solidFill>
                <a:srgbClr val="002060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026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Slika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65" y="4509120"/>
            <a:ext cx="9151665" cy="2356264"/>
          </a:xfrm>
          <a:prstGeom prst="rect">
            <a:avLst/>
          </a:prstGeom>
        </p:spPr>
      </p:pic>
      <p:pic>
        <p:nvPicPr>
          <p:cNvPr id="7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514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astelsSmooth/>
                    </a14:imgEffect>
                    <a14:imgEffect>
                      <a14:sharpenSoften amount="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48944"/>
            <a:ext cx="9150350" cy="1842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-7648" y="29960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6552728" cy="648072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Obrazci SODO</a:t>
            </a:r>
            <a:endParaRPr lang="sl-SI" sz="32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 smtClean="0">
                <a:solidFill>
                  <a:srgbClr val="002060"/>
                </a:solidFill>
              </a:rPr>
              <a:t>13. 2. 2017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10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179512" y="1052736"/>
            <a:ext cx="8928992" cy="3996208"/>
          </a:xfrm>
        </p:spPr>
        <p:txBody>
          <a:bodyPr/>
          <a:lstStyle/>
          <a:p>
            <a:pPr marL="0" lvl="0" indent="0">
              <a:buNone/>
            </a:pPr>
            <a:endParaRPr lang="sl-SI" sz="2800" b="1" dirty="0" smtClean="0"/>
          </a:p>
          <a:p>
            <a:pPr marL="0" lvl="0" indent="0" algn="ctr">
              <a:buNone/>
            </a:pPr>
            <a:r>
              <a:rPr lang="sl-SI" sz="2800" b="1" dirty="0" smtClean="0"/>
              <a:t>Sprememba </a:t>
            </a:r>
            <a:r>
              <a:rPr lang="sl-SI" sz="2800" b="1" dirty="0"/>
              <a:t>lastnika, ki je tudi plačnik in naslovnik na merilnem mestu</a:t>
            </a:r>
            <a:endParaRPr lang="sl-SI" sz="2800" dirty="0"/>
          </a:p>
          <a:p>
            <a:pPr lvl="0"/>
            <a:endParaRPr lang="sl-SI" sz="2800" dirty="0" smtClean="0"/>
          </a:p>
          <a:p>
            <a:pPr lvl="0"/>
            <a:r>
              <a:rPr lang="sl-SI" sz="2800" dirty="0" smtClean="0"/>
              <a:t>obrazec št</a:t>
            </a:r>
            <a:r>
              <a:rPr lang="sl-SI" sz="2800" dirty="0"/>
              <a:t>. 1 – Vloga za spremembo lastnika na merilnem </a:t>
            </a:r>
            <a:r>
              <a:rPr lang="sl-SI" sz="2800" dirty="0" smtClean="0"/>
              <a:t>mestu</a:t>
            </a:r>
          </a:p>
          <a:p>
            <a:pPr marL="0" indent="0">
              <a:buNone/>
            </a:pPr>
            <a:endParaRPr lang="sl-SI" sz="2800" b="1" dirty="0" smtClean="0"/>
          </a:p>
          <a:p>
            <a:pPr marL="0" indent="0">
              <a:buNone/>
            </a:pPr>
            <a:endParaRPr lang="sl-SI" sz="3600" dirty="0" smtClean="0"/>
          </a:p>
        </p:txBody>
      </p:sp>
    </p:spTree>
    <p:extLst>
      <p:ext uri="{BB962C8B-B14F-4D97-AF65-F5344CB8AC3E}">
        <p14:creationId xmlns:p14="http://schemas.microsoft.com/office/powerpoint/2010/main" val="264490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astelsSmooth/>
                    </a14:imgEffect>
                    <a14:imgEffect>
                      <a14:sharpenSoften amount="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48944"/>
            <a:ext cx="9150350" cy="1842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-7648" y="29960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6552728" cy="648072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Obrazci SODO</a:t>
            </a:r>
            <a:endParaRPr lang="sl-SI" sz="32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 smtClean="0">
                <a:solidFill>
                  <a:srgbClr val="002060"/>
                </a:solidFill>
              </a:rPr>
              <a:t>13. 2. 2017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11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179512" y="1052736"/>
            <a:ext cx="8928992" cy="3996208"/>
          </a:xfrm>
        </p:spPr>
        <p:txBody>
          <a:bodyPr/>
          <a:lstStyle/>
          <a:p>
            <a:pPr marL="0" lvl="0" indent="0">
              <a:buNone/>
            </a:pPr>
            <a:endParaRPr lang="sl-SI" sz="2800" b="1" dirty="0" smtClean="0"/>
          </a:p>
          <a:p>
            <a:pPr marL="0" lvl="0" indent="0" algn="ctr">
              <a:buNone/>
            </a:pPr>
            <a:r>
              <a:rPr lang="sl-SI" sz="2800" b="1" dirty="0" smtClean="0"/>
              <a:t>Sprememba </a:t>
            </a:r>
            <a:r>
              <a:rPr lang="sl-SI" sz="2800" b="1" dirty="0"/>
              <a:t>lastnika, če ja več solastnikov </a:t>
            </a:r>
            <a:r>
              <a:rPr lang="sl-SI" sz="2800" b="1" dirty="0" smtClean="0"/>
              <a:t>nepremičnine - merilnega </a:t>
            </a:r>
            <a:r>
              <a:rPr lang="sl-SI" sz="2800" b="1" dirty="0"/>
              <a:t>mesta</a:t>
            </a:r>
            <a:endParaRPr lang="sl-SI" sz="2800" dirty="0"/>
          </a:p>
          <a:p>
            <a:pPr lvl="0"/>
            <a:endParaRPr lang="sl-SI" sz="2800" dirty="0" smtClean="0"/>
          </a:p>
          <a:p>
            <a:pPr lvl="0"/>
            <a:r>
              <a:rPr lang="sl-SI" sz="2800" dirty="0" smtClean="0"/>
              <a:t>obrazec št</a:t>
            </a:r>
            <a:r>
              <a:rPr lang="sl-SI" sz="2800" dirty="0"/>
              <a:t>. 7 – Soglasje solastnikov za evidentiranje lastnika merilnega mesta</a:t>
            </a:r>
          </a:p>
          <a:p>
            <a:pPr lvl="0"/>
            <a:r>
              <a:rPr lang="sl-SI" sz="2800" dirty="0" smtClean="0"/>
              <a:t>obrazec št</a:t>
            </a:r>
            <a:r>
              <a:rPr lang="sl-SI" sz="2800" dirty="0"/>
              <a:t>. 1 – Vloga za spremembo lastnika na merilnem </a:t>
            </a:r>
            <a:r>
              <a:rPr lang="sl-SI" sz="2800" dirty="0" smtClean="0"/>
              <a:t>mestu</a:t>
            </a:r>
            <a:endParaRPr lang="sl-SI" sz="2800" dirty="0"/>
          </a:p>
          <a:p>
            <a:pPr marL="0" indent="0">
              <a:buNone/>
            </a:pPr>
            <a:endParaRPr lang="sl-SI" sz="2800" dirty="0" smtClean="0"/>
          </a:p>
          <a:p>
            <a:pPr marL="0" indent="0">
              <a:buNone/>
            </a:pPr>
            <a:endParaRPr lang="sl-SI" sz="2800" b="1" dirty="0" smtClean="0"/>
          </a:p>
          <a:p>
            <a:pPr marL="0" indent="0">
              <a:buNone/>
            </a:pPr>
            <a:endParaRPr lang="sl-SI" sz="3600" dirty="0" smtClean="0"/>
          </a:p>
        </p:txBody>
      </p:sp>
    </p:spTree>
    <p:extLst>
      <p:ext uri="{BB962C8B-B14F-4D97-AF65-F5344CB8AC3E}">
        <p14:creationId xmlns:p14="http://schemas.microsoft.com/office/powerpoint/2010/main" val="360882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astelsSmooth/>
                    </a14:imgEffect>
                    <a14:imgEffect>
                      <a14:sharpenSoften amount="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48944"/>
            <a:ext cx="9150350" cy="1842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-7648" y="29960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6552728" cy="648072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Obrazci SODO</a:t>
            </a:r>
            <a:endParaRPr lang="sl-SI" sz="32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 smtClean="0">
                <a:solidFill>
                  <a:srgbClr val="002060"/>
                </a:solidFill>
              </a:rPr>
              <a:t>13. 2. 2017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12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179512" y="1052736"/>
            <a:ext cx="8928992" cy="3996208"/>
          </a:xfrm>
        </p:spPr>
        <p:txBody>
          <a:bodyPr/>
          <a:lstStyle/>
          <a:p>
            <a:pPr marL="0" lvl="0" indent="0">
              <a:buNone/>
            </a:pPr>
            <a:endParaRPr lang="sl-SI" sz="2800" b="1" dirty="0" smtClean="0"/>
          </a:p>
          <a:p>
            <a:pPr marL="0" lvl="0" indent="0" algn="ctr">
              <a:buNone/>
            </a:pPr>
            <a:r>
              <a:rPr lang="sl-SI" sz="2800" b="1" dirty="0" smtClean="0"/>
              <a:t>Sprememba </a:t>
            </a:r>
            <a:r>
              <a:rPr lang="sl-SI" sz="2800" b="1" dirty="0"/>
              <a:t>lastnika, ki ni plačnik na merilnem mestu; naslovnik je enak </a:t>
            </a:r>
            <a:r>
              <a:rPr lang="sl-SI" sz="2800" b="1" dirty="0" smtClean="0"/>
              <a:t>plačniku</a:t>
            </a:r>
          </a:p>
          <a:p>
            <a:pPr marL="0" lvl="0" indent="0">
              <a:buNone/>
            </a:pPr>
            <a:endParaRPr lang="sl-SI" sz="1400" b="1" dirty="0" smtClean="0"/>
          </a:p>
          <a:p>
            <a:pPr lvl="0"/>
            <a:r>
              <a:rPr lang="sl-SI" sz="2800" dirty="0" smtClean="0"/>
              <a:t>obrazec št</a:t>
            </a:r>
            <a:r>
              <a:rPr lang="sl-SI" sz="2800" dirty="0"/>
              <a:t>. 1 – Vloga za spremembo lastnika na merilnem mestu </a:t>
            </a:r>
            <a:endParaRPr lang="sl-SI" sz="2800" dirty="0" smtClean="0"/>
          </a:p>
          <a:p>
            <a:pPr lvl="0"/>
            <a:r>
              <a:rPr lang="sl-SI" sz="2800" dirty="0" smtClean="0"/>
              <a:t>obrazec št</a:t>
            </a:r>
            <a:r>
              <a:rPr lang="sl-SI" sz="2800" dirty="0"/>
              <a:t>. 2 – Soglasje lastnika za evidentiranje </a:t>
            </a:r>
            <a:r>
              <a:rPr lang="sl-SI" sz="2800" dirty="0" smtClean="0"/>
              <a:t>plačnika</a:t>
            </a:r>
          </a:p>
          <a:p>
            <a:pPr marL="0" indent="0">
              <a:buNone/>
            </a:pPr>
            <a:endParaRPr lang="sl-SI" sz="2800" b="1" dirty="0" smtClean="0"/>
          </a:p>
          <a:p>
            <a:pPr marL="0" indent="0">
              <a:buNone/>
            </a:pPr>
            <a:endParaRPr lang="sl-SI" sz="3600" dirty="0" smtClean="0"/>
          </a:p>
        </p:txBody>
      </p:sp>
    </p:spTree>
    <p:extLst>
      <p:ext uri="{BB962C8B-B14F-4D97-AF65-F5344CB8AC3E}">
        <p14:creationId xmlns:p14="http://schemas.microsoft.com/office/powerpoint/2010/main" val="64162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astelsSmooth/>
                    </a14:imgEffect>
                    <a14:imgEffect>
                      <a14:sharpenSoften amount="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48944"/>
            <a:ext cx="9150350" cy="1842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-7648" y="29960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6552728" cy="648072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Obrazci SODO</a:t>
            </a:r>
            <a:endParaRPr lang="sl-SI" sz="32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 smtClean="0">
                <a:solidFill>
                  <a:srgbClr val="002060"/>
                </a:solidFill>
              </a:rPr>
              <a:t>13. 2. 2017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13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179512" y="1268760"/>
            <a:ext cx="8928992" cy="3780184"/>
          </a:xfrm>
        </p:spPr>
        <p:txBody>
          <a:bodyPr/>
          <a:lstStyle/>
          <a:p>
            <a:pPr marL="0" lvl="0" indent="0" algn="ctr">
              <a:buNone/>
            </a:pPr>
            <a:r>
              <a:rPr lang="sl-SI" sz="2800" b="1" dirty="0"/>
              <a:t>Sprememba lastnika, ki ni plačnik na merilnem </a:t>
            </a:r>
            <a:r>
              <a:rPr lang="sl-SI" sz="2800" b="1" dirty="0" smtClean="0"/>
              <a:t>mestu; </a:t>
            </a:r>
            <a:r>
              <a:rPr lang="sl-SI" sz="2800" b="1" dirty="0"/>
              <a:t>naslovnik ni enak </a:t>
            </a:r>
            <a:r>
              <a:rPr lang="sl-SI" sz="2800" b="1" dirty="0" smtClean="0"/>
              <a:t>plačniku</a:t>
            </a:r>
          </a:p>
          <a:p>
            <a:pPr marL="0" lvl="0" indent="0">
              <a:buNone/>
            </a:pPr>
            <a:endParaRPr lang="sl-SI" sz="1200" dirty="0"/>
          </a:p>
          <a:p>
            <a:pPr lvl="0"/>
            <a:r>
              <a:rPr lang="sl-SI" sz="2800" dirty="0" smtClean="0"/>
              <a:t>obrazec št</a:t>
            </a:r>
            <a:r>
              <a:rPr lang="sl-SI" sz="2800" dirty="0"/>
              <a:t>. 1 – Vloga za spremembo lastnika na merilnem mestu </a:t>
            </a:r>
          </a:p>
          <a:p>
            <a:pPr lvl="0"/>
            <a:r>
              <a:rPr lang="sl-SI" sz="2800" dirty="0" smtClean="0"/>
              <a:t>obrazec št</a:t>
            </a:r>
            <a:r>
              <a:rPr lang="sl-SI" sz="2800" dirty="0"/>
              <a:t>. 2 – Soglasje lastnika za evidentiranje </a:t>
            </a:r>
            <a:r>
              <a:rPr lang="sl-SI" sz="2800" dirty="0" smtClean="0"/>
              <a:t>plačnika</a:t>
            </a:r>
            <a:endParaRPr lang="sl-SI" sz="2800" dirty="0"/>
          </a:p>
          <a:p>
            <a:pPr lvl="0"/>
            <a:r>
              <a:rPr lang="sl-SI" sz="2800" dirty="0" smtClean="0"/>
              <a:t>obrazec št</a:t>
            </a:r>
            <a:r>
              <a:rPr lang="sl-SI" sz="2800" dirty="0"/>
              <a:t>. 3 – Vloga za evidentiranje naslova za pošiljanje pošte</a:t>
            </a:r>
          </a:p>
          <a:p>
            <a:pPr marL="0" indent="0">
              <a:buNone/>
            </a:pPr>
            <a:endParaRPr lang="sl-SI" sz="2800" dirty="0" smtClean="0"/>
          </a:p>
          <a:p>
            <a:pPr marL="0" indent="0">
              <a:buNone/>
            </a:pPr>
            <a:endParaRPr lang="sl-SI" sz="2800" b="1" dirty="0" smtClean="0"/>
          </a:p>
          <a:p>
            <a:pPr marL="0" indent="0">
              <a:buNone/>
            </a:pPr>
            <a:endParaRPr lang="sl-SI" sz="3600" dirty="0" smtClean="0"/>
          </a:p>
        </p:txBody>
      </p:sp>
    </p:spTree>
    <p:extLst>
      <p:ext uri="{BB962C8B-B14F-4D97-AF65-F5344CB8AC3E}">
        <p14:creationId xmlns:p14="http://schemas.microsoft.com/office/powerpoint/2010/main" val="381806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astelsSmooth/>
                    </a14:imgEffect>
                    <a14:imgEffect>
                      <a14:sharpenSoften amount="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48944"/>
            <a:ext cx="9150350" cy="1842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-7648" y="29960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6552728" cy="648072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Obrazci SODO</a:t>
            </a:r>
            <a:endParaRPr lang="sl-SI" sz="32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 smtClean="0">
                <a:solidFill>
                  <a:srgbClr val="002060"/>
                </a:solidFill>
              </a:rPr>
              <a:t>13. 2. 2017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14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179512" y="1052736"/>
            <a:ext cx="8928992" cy="3996208"/>
          </a:xfrm>
        </p:spPr>
        <p:txBody>
          <a:bodyPr/>
          <a:lstStyle/>
          <a:p>
            <a:pPr marL="0" lvl="0" indent="0">
              <a:buNone/>
            </a:pPr>
            <a:endParaRPr lang="sl-SI" sz="2800" b="1" dirty="0" smtClean="0"/>
          </a:p>
          <a:p>
            <a:pPr marL="0" lvl="0" indent="0" algn="ctr">
              <a:buNone/>
            </a:pPr>
            <a:r>
              <a:rPr lang="sl-SI" sz="2800" b="1" dirty="0" smtClean="0"/>
              <a:t>Sprememba </a:t>
            </a:r>
            <a:r>
              <a:rPr lang="sl-SI" sz="2800" b="1" dirty="0"/>
              <a:t>plačnika; naslovnik je enak plačniku</a:t>
            </a:r>
            <a:endParaRPr lang="sl-SI" sz="2800" dirty="0"/>
          </a:p>
          <a:p>
            <a:pPr lvl="0"/>
            <a:endParaRPr lang="sl-SI" sz="2800" dirty="0" smtClean="0"/>
          </a:p>
          <a:p>
            <a:pPr lvl="0"/>
            <a:r>
              <a:rPr lang="sl-SI" sz="2800" dirty="0" smtClean="0"/>
              <a:t>obrazec št</a:t>
            </a:r>
            <a:r>
              <a:rPr lang="sl-SI" sz="2800" dirty="0"/>
              <a:t>. 2 – Soglasje lastnika za evidentiranje </a:t>
            </a:r>
            <a:r>
              <a:rPr lang="sl-SI" sz="2800" dirty="0" smtClean="0"/>
              <a:t>plačnika</a:t>
            </a:r>
          </a:p>
          <a:p>
            <a:pPr marL="0" indent="0">
              <a:buNone/>
            </a:pPr>
            <a:endParaRPr lang="sl-SI" sz="2800" b="1" dirty="0" smtClean="0"/>
          </a:p>
          <a:p>
            <a:pPr marL="0" indent="0">
              <a:buNone/>
            </a:pPr>
            <a:endParaRPr lang="sl-SI" sz="3600" dirty="0" smtClean="0"/>
          </a:p>
        </p:txBody>
      </p:sp>
    </p:spTree>
    <p:extLst>
      <p:ext uri="{BB962C8B-B14F-4D97-AF65-F5344CB8AC3E}">
        <p14:creationId xmlns:p14="http://schemas.microsoft.com/office/powerpoint/2010/main" val="324687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astelsSmooth/>
                    </a14:imgEffect>
                    <a14:imgEffect>
                      <a14:sharpenSoften amount="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48944"/>
            <a:ext cx="9150350" cy="1842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-7648" y="29960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6552728" cy="648072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Obrazci SODO</a:t>
            </a:r>
            <a:endParaRPr lang="sl-SI" sz="32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 smtClean="0">
                <a:solidFill>
                  <a:srgbClr val="002060"/>
                </a:solidFill>
              </a:rPr>
              <a:t>13. 2. 2017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15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179512" y="1052736"/>
            <a:ext cx="8928992" cy="3996208"/>
          </a:xfrm>
        </p:spPr>
        <p:txBody>
          <a:bodyPr/>
          <a:lstStyle/>
          <a:p>
            <a:pPr marL="0" lvl="0" indent="0">
              <a:buNone/>
            </a:pPr>
            <a:endParaRPr lang="sl-SI" sz="2800" b="1" dirty="0" smtClean="0"/>
          </a:p>
          <a:p>
            <a:pPr marL="0" lvl="0" indent="0" algn="ctr">
              <a:buNone/>
            </a:pPr>
            <a:r>
              <a:rPr lang="sl-SI" sz="2800" b="1" dirty="0" smtClean="0"/>
              <a:t>Sprememba </a:t>
            </a:r>
            <a:r>
              <a:rPr lang="sl-SI" sz="2800" b="1" dirty="0"/>
              <a:t>plačnika; naslovnik ni enak </a:t>
            </a:r>
            <a:r>
              <a:rPr lang="sl-SI" sz="2800" b="1" dirty="0" smtClean="0"/>
              <a:t>plačniku</a:t>
            </a:r>
          </a:p>
          <a:p>
            <a:pPr marL="0" lvl="0" indent="0">
              <a:buNone/>
            </a:pPr>
            <a:endParaRPr lang="sl-SI" sz="2800" dirty="0"/>
          </a:p>
          <a:p>
            <a:r>
              <a:rPr lang="sl-SI" sz="2800" dirty="0" smtClean="0"/>
              <a:t>obrazec št</a:t>
            </a:r>
            <a:r>
              <a:rPr lang="sl-SI" sz="2800" dirty="0"/>
              <a:t>. 2 – Soglasje lastnika za evidentiranje </a:t>
            </a:r>
            <a:r>
              <a:rPr lang="sl-SI" sz="2800" dirty="0" smtClean="0"/>
              <a:t>plačnika</a:t>
            </a:r>
          </a:p>
          <a:p>
            <a:r>
              <a:rPr lang="sl-SI" sz="2800" dirty="0" smtClean="0"/>
              <a:t>obrazec št</a:t>
            </a:r>
            <a:r>
              <a:rPr lang="sl-SI" sz="2800" dirty="0"/>
              <a:t>. 3 – Vloga za evidentiranje naslova za pošiljanje pošte</a:t>
            </a:r>
          </a:p>
          <a:p>
            <a:pPr marL="0" indent="0">
              <a:buNone/>
            </a:pPr>
            <a:endParaRPr lang="sl-SI" sz="2800" dirty="0" smtClean="0"/>
          </a:p>
          <a:p>
            <a:pPr marL="0" indent="0">
              <a:buNone/>
            </a:pPr>
            <a:endParaRPr lang="sl-SI" sz="2800" b="1" dirty="0" smtClean="0"/>
          </a:p>
          <a:p>
            <a:pPr marL="0" indent="0">
              <a:buNone/>
            </a:pPr>
            <a:endParaRPr lang="sl-SI" sz="3600" dirty="0" smtClean="0"/>
          </a:p>
        </p:txBody>
      </p:sp>
    </p:spTree>
    <p:extLst>
      <p:ext uri="{BB962C8B-B14F-4D97-AF65-F5344CB8AC3E}">
        <p14:creationId xmlns:p14="http://schemas.microsoft.com/office/powerpoint/2010/main" val="235712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astelsSmooth/>
                    </a14:imgEffect>
                    <a14:imgEffect>
                      <a14:sharpenSoften amount="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48944"/>
            <a:ext cx="9150350" cy="1842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-7648" y="29960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6552728" cy="648072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Obrazci SODO</a:t>
            </a:r>
            <a:endParaRPr lang="sl-SI" sz="32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 smtClean="0">
                <a:solidFill>
                  <a:srgbClr val="002060"/>
                </a:solidFill>
              </a:rPr>
              <a:t>13. 2. 2017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16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179512" y="1052736"/>
            <a:ext cx="8928992" cy="3996208"/>
          </a:xfrm>
        </p:spPr>
        <p:txBody>
          <a:bodyPr/>
          <a:lstStyle/>
          <a:p>
            <a:pPr marL="0" lvl="0" indent="0">
              <a:buNone/>
            </a:pPr>
            <a:endParaRPr lang="sl-SI" sz="2800" b="1" dirty="0" smtClean="0"/>
          </a:p>
          <a:p>
            <a:pPr marL="0" lvl="0" indent="0" algn="ctr">
              <a:buNone/>
            </a:pPr>
            <a:r>
              <a:rPr lang="sl-SI" sz="2800" b="1" dirty="0" smtClean="0"/>
              <a:t>Sprememba </a:t>
            </a:r>
            <a:r>
              <a:rPr lang="sl-SI" sz="2800" b="1" dirty="0"/>
              <a:t>naslova za pošiljanje pošte; plačnik se ne spremeni</a:t>
            </a:r>
            <a:endParaRPr lang="sl-SI" sz="2800" dirty="0"/>
          </a:p>
          <a:p>
            <a:pPr lvl="0"/>
            <a:endParaRPr lang="sl-SI" sz="2800" dirty="0" smtClean="0"/>
          </a:p>
          <a:p>
            <a:pPr lvl="0"/>
            <a:r>
              <a:rPr lang="sl-SI" sz="2800" dirty="0" smtClean="0"/>
              <a:t>obrazec št</a:t>
            </a:r>
            <a:r>
              <a:rPr lang="sl-SI" sz="2800" dirty="0"/>
              <a:t>. 3 – Vloga za evidentiranje naslova za pošiljanje pošte</a:t>
            </a:r>
          </a:p>
          <a:p>
            <a:pPr marL="0" indent="0">
              <a:buNone/>
            </a:pPr>
            <a:endParaRPr lang="sl-SI" sz="2800" dirty="0" smtClean="0"/>
          </a:p>
          <a:p>
            <a:pPr marL="0" indent="0">
              <a:buNone/>
            </a:pPr>
            <a:endParaRPr lang="sl-SI" sz="2800" b="1" dirty="0" smtClean="0"/>
          </a:p>
          <a:p>
            <a:pPr marL="0" indent="0">
              <a:buNone/>
            </a:pPr>
            <a:endParaRPr lang="sl-SI" sz="3600" dirty="0" smtClean="0"/>
          </a:p>
        </p:txBody>
      </p:sp>
    </p:spTree>
    <p:extLst>
      <p:ext uri="{BB962C8B-B14F-4D97-AF65-F5344CB8AC3E}">
        <p14:creationId xmlns:p14="http://schemas.microsoft.com/office/powerpoint/2010/main" val="1774025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astelsSmooth/>
                    </a14:imgEffect>
                    <a14:imgEffect>
                      <a14:sharpenSoften amount="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48944"/>
            <a:ext cx="9150350" cy="1842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-7648" y="29960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6552728" cy="648072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Obrazci SODO</a:t>
            </a:r>
            <a:endParaRPr lang="sl-SI" sz="32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 smtClean="0">
                <a:solidFill>
                  <a:srgbClr val="002060"/>
                </a:solidFill>
              </a:rPr>
              <a:t>13. 2. 2017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17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179512" y="1052736"/>
            <a:ext cx="8928992" cy="3996208"/>
          </a:xfrm>
        </p:spPr>
        <p:txBody>
          <a:bodyPr/>
          <a:lstStyle/>
          <a:p>
            <a:pPr marL="0" lvl="0" indent="0">
              <a:buNone/>
            </a:pPr>
            <a:endParaRPr lang="sl-SI" sz="2800" b="1" dirty="0" smtClean="0"/>
          </a:p>
          <a:p>
            <a:pPr marL="0" lvl="0" indent="0" algn="ctr">
              <a:buNone/>
            </a:pPr>
            <a:r>
              <a:rPr lang="sl-SI" sz="2000" b="1" dirty="0" smtClean="0"/>
              <a:t>Sprememba </a:t>
            </a:r>
            <a:r>
              <a:rPr lang="sl-SI" sz="2000" b="1" dirty="0" smtClean="0"/>
              <a:t>plačnika na merilnem mestu v primeru smrti lastnika</a:t>
            </a:r>
          </a:p>
          <a:p>
            <a:pPr marL="0" lvl="0" indent="0" algn="ctr">
              <a:buNone/>
            </a:pPr>
            <a:endParaRPr lang="sl-SI" sz="2000" dirty="0"/>
          </a:p>
          <a:p>
            <a:pPr lvl="0"/>
            <a:r>
              <a:rPr lang="sl-SI" sz="2000" dirty="0" smtClean="0"/>
              <a:t>obrazec št</a:t>
            </a:r>
            <a:r>
              <a:rPr lang="sl-SI" sz="2000" dirty="0"/>
              <a:t>. 12 – Izjava potencialnega </a:t>
            </a:r>
            <a:r>
              <a:rPr lang="sl-SI" sz="2000" dirty="0" smtClean="0"/>
              <a:t>sodediča za spremembo plačnika v primeru smrti lastnika</a:t>
            </a:r>
          </a:p>
          <a:p>
            <a:r>
              <a:rPr lang="sl-SI" sz="2000" dirty="0" smtClean="0"/>
              <a:t>obrazec je namenjen dovoljeni spremembi plačnika na merilnem mestu vse do </a:t>
            </a:r>
            <a:r>
              <a:rPr lang="sl-SI" sz="2000" dirty="0"/>
              <a:t>izdaje pravnomočnega sklepa o </a:t>
            </a:r>
            <a:r>
              <a:rPr lang="sl-SI" sz="2000" dirty="0" smtClean="0"/>
              <a:t>dedovanju</a:t>
            </a:r>
          </a:p>
          <a:p>
            <a:r>
              <a:rPr lang="sl-SI" sz="2000" dirty="0" smtClean="0"/>
              <a:t>potencialni sodedič poda izjavo, da ostali sodediči soglašajo z evidentiranjem njega kot plačnika na merilnem mestu do </a:t>
            </a:r>
            <a:r>
              <a:rPr lang="sl-SI" sz="2000" dirty="0"/>
              <a:t>izdaje pravnomočnega sklepa o </a:t>
            </a:r>
            <a:r>
              <a:rPr lang="sl-SI" sz="2000" dirty="0" smtClean="0"/>
              <a:t>dedovanju oz. do preklica ter, da bo </a:t>
            </a:r>
            <a:r>
              <a:rPr lang="sl-SI" sz="2000" dirty="0"/>
              <a:t>v </a:t>
            </a:r>
            <a:r>
              <a:rPr lang="sl-SI" sz="2000" dirty="0" smtClean="0"/>
              <a:t>primeru </a:t>
            </a:r>
            <a:r>
              <a:rPr lang="sl-SI" sz="2000" dirty="0"/>
              <a:t>spora </a:t>
            </a:r>
            <a:r>
              <a:rPr lang="sl-SI" sz="2000" dirty="0" smtClean="0"/>
              <a:t>med sodediči pred sodiščem </a:t>
            </a:r>
            <a:r>
              <a:rPr lang="sl-SI" sz="2000" dirty="0"/>
              <a:t>sprožil </a:t>
            </a:r>
            <a:r>
              <a:rPr lang="sl-SI" sz="2000" dirty="0" smtClean="0"/>
              <a:t>postopek </a:t>
            </a:r>
            <a:r>
              <a:rPr lang="sl-SI" sz="2000" dirty="0"/>
              <a:t>za določitev začasnega skrbnika zapuščine in </a:t>
            </a:r>
            <a:r>
              <a:rPr lang="sl-SI" sz="2000" dirty="0" smtClean="0"/>
              <a:t>o </a:t>
            </a:r>
            <a:r>
              <a:rPr lang="sl-SI" sz="2000" dirty="0"/>
              <a:t>tem obvestil </a:t>
            </a:r>
            <a:r>
              <a:rPr lang="sl-SI" sz="2000" dirty="0" smtClean="0"/>
              <a:t>DO</a:t>
            </a:r>
            <a:endParaRPr lang="sl-SI" sz="2000" dirty="0"/>
          </a:p>
          <a:p>
            <a:endParaRPr lang="sl-SI" sz="2800" dirty="0"/>
          </a:p>
          <a:p>
            <a:endParaRPr lang="sl-SI" sz="2800" dirty="0"/>
          </a:p>
          <a:p>
            <a:endParaRPr lang="sl-SI" sz="2800" dirty="0"/>
          </a:p>
          <a:p>
            <a:pPr lvl="0"/>
            <a:endParaRPr lang="sl-SI" sz="2800" dirty="0"/>
          </a:p>
          <a:p>
            <a:pPr marL="0" lvl="0" indent="0">
              <a:buNone/>
            </a:pPr>
            <a:endParaRPr lang="sl-SI" sz="2800" b="1" dirty="0" smtClean="0"/>
          </a:p>
          <a:p>
            <a:pPr marL="0" indent="0">
              <a:buNone/>
            </a:pPr>
            <a:endParaRPr lang="sl-SI" sz="2800" dirty="0" smtClean="0"/>
          </a:p>
          <a:p>
            <a:pPr marL="0" indent="0">
              <a:buNone/>
            </a:pPr>
            <a:endParaRPr lang="sl-SI" sz="2800" b="1" dirty="0" smtClean="0"/>
          </a:p>
          <a:p>
            <a:pPr marL="0" indent="0">
              <a:buNone/>
            </a:pPr>
            <a:endParaRPr lang="sl-SI" sz="3600" dirty="0" smtClean="0"/>
          </a:p>
        </p:txBody>
      </p:sp>
    </p:spTree>
    <p:extLst>
      <p:ext uri="{BB962C8B-B14F-4D97-AF65-F5344CB8AC3E}">
        <p14:creationId xmlns:p14="http://schemas.microsoft.com/office/powerpoint/2010/main" val="339687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Naslov 1"/>
          <p:cNvSpPr>
            <a:spLocks noGrp="1"/>
          </p:cNvSpPr>
          <p:nvPr>
            <p:ph type="ctrTitle"/>
          </p:nvPr>
        </p:nvSpPr>
        <p:spPr>
          <a:xfrm>
            <a:off x="681967" y="1628800"/>
            <a:ext cx="7772400" cy="1470025"/>
          </a:xfrm>
        </p:spPr>
        <p:txBody>
          <a:bodyPr/>
          <a:lstStyle/>
          <a:p>
            <a: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Obrazci SODO</a:t>
            </a:r>
            <a: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u="sng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u="sng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endParaRPr lang="sl-SI" sz="3200" b="1" dirty="0">
              <a:solidFill>
                <a:srgbClr val="002060"/>
              </a:solidFill>
            </a:endParaRPr>
          </a:p>
        </p:txBody>
      </p:sp>
      <p:sp>
        <p:nvSpPr>
          <p:cNvPr id="2054" name="Podnaslov 2"/>
          <p:cNvSpPr>
            <a:spLocks noGrp="1"/>
          </p:cNvSpPr>
          <p:nvPr>
            <p:ph type="subTitle" idx="1"/>
          </p:nvPr>
        </p:nvSpPr>
        <p:spPr>
          <a:xfrm>
            <a:off x="1331640" y="2756520"/>
            <a:ext cx="6343650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l-SI" sz="1100" dirty="0" smtClean="0">
                <a:solidFill>
                  <a:srgbClr val="17375E"/>
                </a:solidFill>
              </a:rPr>
              <a:t> </a:t>
            </a:r>
            <a:endParaRPr lang="sl-SI" sz="2000" dirty="0">
              <a:solidFill>
                <a:srgbClr val="002060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0000"/>
              </a:lnSpc>
            </a:pPr>
            <a:r>
              <a:rPr lang="sl-SI" sz="6600" dirty="0" smtClean="0">
                <a:solidFill>
                  <a:srgbClr val="0B11F3"/>
                </a:solidFill>
              </a:rPr>
              <a:t> </a:t>
            </a:r>
            <a:r>
              <a:rPr lang="sl-SI" sz="54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 V A L A</a:t>
            </a:r>
            <a:endParaRPr lang="sl-SI" sz="5400" b="1" dirty="0" smtClean="0">
              <a:solidFill>
                <a:schemeClr val="tx1">
                  <a:lumMod val="50000"/>
                  <a:lumOff val="5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026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Slika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65" y="4509120"/>
            <a:ext cx="9151665" cy="2356264"/>
          </a:xfrm>
          <a:prstGeom prst="rect">
            <a:avLst/>
          </a:prstGeom>
        </p:spPr>
      </p:pic>
      <p:pic>
        <p:nvPicPr>
          <p:cNvPr id="7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5013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-7648" y="29960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6552728" cy="1224136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Obrazci SODO</a:t>
            </a:r>
            <a:endParaRPr lang="sl-SI" sz="32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 smtClean="0">
                <a:solidFill>
                  <a:srgbClr val="002060"/>
                </a:solidFill>
              </a:rPr>
              <a:t>13. 2. 2017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2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827584" y="1863180"/>
            <a:ext cx="8855968" cy="2772072"/>
          </a:xfrm>
        </p:spPr>
        <p:txBody>
          <a:bodyPr/>
          <a:lstStyle/>
          <a:p>
            <a:pPr marL="0" indent="0">
              <a:buNone/>
            </a:pPr>
            <a:endParaRPr lang="sl-SI" sz="2000" dirty="0" smtClean="0">
              <a:hlinkClick r:id="rId5"/>
            </a:endParaRPr>
          </a:p>
          <a:p>
            <a:pPr marL="0" indent="0">
              <a:buNone/>
            </a:pPr>
            <a:r>
              <a:rPr lang="sl-SI" sz="2000" dirty="0" smtClean="0">
                <a:hlinkClick r:id="rId5"/>
              </a:rPr>
              <a:t>http</a:t>
            </a:r>
            <a:r>
              <a:rPr lang="sl-SI" sz="2000" dirty="0">
                <a:hlinkClick r:id="rId5"/>
              </a:rPr>
              <a:t>://</a:t>
            </a:r>
            <a:r>
              <a:rPr lang="sl-SI" sz="2000" dirty="0" smtClean="0">
                <a:hlinkClick r:id="rId5"/>
              </a:rPr>
              <a:t>www.sodo.si/za-dobavitelje/obrazci-perun-eis</a:t>
            </a:r>
            <a:endParaRPr lang="sl-SI" sz="2000" dirty="0" smtClean="0"/>
          </a:p>
          <a:p>
            <a:pPr marL="0" indent="0">
              <a:buNone/>
            </a:pPr>
            <a:endParaRPr lang="sl-SI" sz="2000" dirty="0" smtClean="0"/>
          </a:p>
          <a:p>
            <a:pPr marL="0" indent="0">
              <a:buNone/>
            </a:pPr>
            <a:r>
              <a:rPr lang="sl-SI" sz="2000" dirty="0" smtClean="0">
                <a:hlinkClick r:id="rId6"/>
              </a:rPr>
              <a:t>https</a:t>
            </a:r>
            <a:r>
              <a:rPr lang="sl-SI" sz="2000" dirty="0">
                <a:hlinkClick r:id="rId6"/>
              </a:rPr>
              <a:t>://</a:t>
            </a:r>
            <a:r>
              <a:rPr lang="sl-SI" sz="2000" dirty="0" smtClean="0">
                <a:hlinkClick r:id="rId6"/>
              </a:rPr>
              <a:t>peruneis.informatika.si/portal/perun</a:t>
            </a:r>
            <a:endParaRPr lang="sl-SI" sz="2000" dirty="0" smtClean="0"/>
          </a:p>
          <a:p>
            <a:pPr marL="0" indent="0">
              <a:buNone/>
            </a:pPr>
            <a:endParaRPr lang="sl-SI" sz="2000" dirty="0"/>
          </a:p>
          <a:p>
            <a:pPr marL="0" indent="0">
              <a:buNone/>
            </a:pPr>
            <a:endParaRPr lang="sl-SI" sz="3600" dirty="0" smtClean="0"/>
          </a:p>
        </p:txBody>
      </p:sp>
    </p:spTree>
    <p:extLst>
      <p:ext uri="{BB962C8B-B14F-4D97-AF65-F5344CB8AC3E}">
        <p14:creationId xmlns:p14="http://schemas.microsoft.com/office/powerpoint/2010/main" val="200572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astelsSmooth/>
                    </a14:imgEffect>
                    <a14:imgEffect>
                      <a14:sharpenSoften amount="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501" y="4904859"/>
            <a:ext cx="9150350" cy="1842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-7648" y="29960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6552728" cy="936104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Obrazci SODO</a:t>
            </a:r>
            <a:endParaRPr lang="sl-SI" sz="32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>
                <a:solidFill>
                  <a:srgbClr val="002060"/>
                </a:solidFill>
              </a:rPr>
              <a:t>1</a:t>
            </a:r>
            <a:r>
              <a:rPr lang="sl-SI" dirty="0" smtClean="0">
                <a:solidFill>
                  <a:srgbClr val="002060"/>
                </a:solidFill>
              </a:rPr>
              <a:t>3. 2. 2017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3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255881" y="1268761"/>
            <a:ext cx="8855968" cy="3563564"/>
          </a:xfrm>
        </p:spPr>
        <p:txBody>
          <a:bodyPr/>
          <a:lstStyle/>
          <a:p>
            <a:r>
              <a:rPr lang="sl-SI" sz="2600" dirty="0" smtClean="0"/>
              <a:t>nova verzija obrazcev </a:t>
            </a:r>
          </a:p>
          <a:p>
            <a:r>
              <a:rPr lang="sl-SI" sz="2600" dirty="0" smtClean="0"/>
              <a:t>pripombe </a:t>
            </a:r>
            <a:r>
              <a:rPr lang="sl-SI" sz="2600" dirty="0"/>
              <a:t>do 20. 2. </a:t>
            </a:r>
            <a:r>
              <a:rPr lang="sl-SI" sz="2600" dirty="0" smtClean="0"/>
              <a:t>2017</a:t>
            </a:r>
          </a:p>
          <a:p>
            <a:r>
              <a:rPr lang="sl-SI" sz="2600" dirty="0" smtClean="0"/>
              <a:t>po uskladitvi bodo novi obrazci objavljeni na spletni strani SODO</a:t>
            </a:r>
          </a:p>
          <a:p>
            <a:r>
              <a:rPr lang="sl-SI" sz="2600" dirty="0" smtClean="0"/>
              <a:t>dopolnjena bodo navodila k obrazcem</a:t>
            </a:r>
          </a:p>
          <a:p>
            <a:r>
              <a:rPr lang="sl-SI" sz="2600" dirty="0" smtClean="0"/>
              <a:t>objavljen bo povzetek procesov in pripadajočih obrazcev za posamezen proces</a:t>
            </a:r>
            <a:endParaRPr lang="sl-SI" sz="2600" dirty="0"/>
          </a:p>
          <a:p>
            <a:r>
              <a:rPr lang="sl-SI" sz="2600" dirty="0" smtClean="0"/>
              <a:t>obvezna uporaba nove verzije obrazcev od 1. 6. 2017 dalje</a:t>
            </a:r>
          </a:p>
          <a:p>
            <a:endParaRPr lang="sl-SI" sz="2800" dirty="0" smtClean="0"/>
          </a:p>
          <a:p>
            <a:endParaRPr lang="sl-SI" sz="2800" b="1" dirty="0" smtClean="0"/>
          </a:p>
          <a:p>
            <a:pPr marL="0" indent="0">
              <a:buNone/>
            </a:pPr>
            <a:endParaRPr lang="sl-SI" sz="3600" dirty="0" smtClean="0"/>
          </a:p>
        </p:txBody>
      </p:sp>
    </p:spTree>
    <p:extLst>
      <p:ext uri="{BB962C8B-B14F-4D97-AF65-F5344CB8AC3E}">
        <p14:creationId xmlns:p14="http://schemas.microsoft.com/office/powerpoint/2010/main" val="969909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astelsSmooth/>
                    </a14:imgEffect>
                    <a14:imgEffect>
                      <a14:sharpenSoften amount="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48944"/>
            <a:ext cx="9150350" cy="1842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-7648" y="29960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563832"/>
            <a:ext cx="6552728" cy="1224136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Obrazci SODO</a:t>
            </a:r>
            <a:endParaRPr lang="sl-SI" sz="32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>
                <a:solidFill>
                  <a:srgbClr val="002060"/>
                </a:solidFill>
              </a:rPr>
              <a:t>1</a:t>
            </a:r>
            <a:r>
              <a:rPr lang="sl-SI" dirty="0" smtClean="0">
                <a:solidFill>
                  <a:srgbClr val="002060"/>
                </a:solidFill>
              </a:rPr>
              <a:t>3. 2. 2017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4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147191" y="1484784"/>
            <a:ext cx="8855968" cy="3564160"/>
          </a:xfrm>
        </p:spPr>
        <p:txBody>
          <a:bodyPr/>
          <a:lstStyle/>
          <a:p>
            <a:pPr marL="0" indent="0">
              <a:buNone/>
            </a:pPr>
            <a:r>
              <a:rPr lang="sl-SI" sz="2200" b="1" dirty="0" smtClean="0"/>
              <a:t>Bistvene novosti:</a:t>
            </a:r>
          </a:p>
          <a:p>
            <a:r>
              <a:rPr lang="sl-SI" sz="2200" b="1" dirty="0" smtClean="0"/>
              <a:t>primopredajni zapisnik</a:t>
            </a:r>
            <a:r>
              <a:rPr lang="sl-SI" sz="2200" dirty="0" smtClean="0"/>
              <a:t>: če </a:t>
            </a:r>
            <a:r>
              <a:rPr lang="sl-SI" sz="2200" dirty="0" smtClean="0"/>
              <a:t>vloga za spremembo lastnika na merilnem mestu </a:t>
            </a:r>
            <a:r>
              <a:rPr lang="sl-SI" sz="2200" dirty="0"/>
              <a:t>ni </a:t>
            </a:r>
            <a:r>
              <a:rPr lang="sl-SI" sz="2200" dirty="0" smtClean="0"/>
              <a:t>podpisana </a:t>
            </a:r>
            <a:r>
              <a:rPr lang="sl-SI" sz="2200" dirty="0"/>
              <a:t>s strani dosedanjega </a:t>
            </a:r>
            <a:r>
              <a:rPr lang="sl-SI" sz="2200" dirty="0" smtClean="0"/>
              <a:t>lastnika, je </a:t>
            </a:r>
            <a:r>
              <a:rPr lang="sl-SI" sz="2200" dirty="0"/>
              <a:t>primopredajni zapisnik </a:t>
            </a:r>
            <a:r>
              <a:rPr lang="sl-SI" sz="2200" dirty="0" smtClean="0"/>
              <a:t>obvezna priloga k obrazcu</a:t>
            </a:r>
            <a:r>
              <a:rPr lang="sl-SI" sz="2200" dirty="0"/>
              <a:t>, razen </a:t>
            </a:r>
            <a:r>
              <a:rPr lang="sl-SI" sz="2200" dirty="0" smtClean="0"/>
              <a:t>v </a:t>
            </a:r>
            <a:r>
              <a:rPr lang="sl-SI" sz="2200" dirty="0"/>
              <a:t>primeru pridobitve lastninske pravice na osnovi dedovanja, nakupa na dražbi ali v primeru </a:t>
            </a:r>
            <a:r>
              <a:rPr lang="sl-SI" sz="2200" dirty="0" smtClean="0"/>
              <a:t>stečaja</a:t>
            </a:r>
          </a:p>
          <a:p>
            <a:r>
              <a:rPr lang="sl-SI" sz="2200" b="1" dirty="0" smtClean="0"/>
              <a:t>nov obrazec št. 12.2 – Izjava potencialnega sodediča </a:t>
            </a:r>
            <a:r>
              <a:rPr lang="sl-SI" sz="2200" b="1" dirty="0" smtClean="0"/>
              <a:t>za spremembo plačnika v primeru smrti lastnika </a:t>
            </a:r>
            <a:r>
              <a:rPr lang="sl-SI" sz="2200" dirty="0" smtClean="0"/>
              <a:t>-</a:t>
            </a:r>
            <a:r>
              <a:rPr lang="sl-SI" sz="2200" b="1" dirty="0" smtClean="0"/>
              <a:t> </a:t>
            </a:r>
            <a:r>
              <a:rPr lang="sl-SI" sz="2200" dirty="0" smtClean="0"/>
              <a:t>za čas do </a:t>
            </a:r>
            <a:r>
              <a:rPr lang="sl-SI" sz="2200" dirty="0" smtClean="0"/>
              <a:t>izdaje pravnomočnega sklepa o dedovanju</a:t>
            </a:r>
          </a:p>
          <a:p>
            <a:r>
              <a:rPr lang="pl-PL" sz="2200" b="1" dirty="0" smtClean="0"/>
              <a:t>rok </a:t>
            </a:r>
            <a:r>
              <a:rPr lang="pl-PL" sz="2200" b="1" dirty="0" smtClean="0"/>
              <a:t>30 dni: </a:t>
            </a:r>
            <a:r>
              <a:rPr lang="pl-PL" sz="2200" dirty="0" smtClean="0"/>
              <a:t>za </a:t>
            </a:r>
            <a:r>
              <a:rPr lang="pl-PL" sz="2200" dirty="0"/>
              <a:t>sporočanje </a:t>
            </a:r>
            <a:r>
              <a:rPr lang="pl-PL" sz="2200" dirty="0" smtClean="0"/>
              <a:t>sprememb po </a:t>
            </a:r>
            <a:r>
              <a:rPr lang="pl-PL" sz="2200" dirty="0"/>
              <a:t>nastali </a:t>
            </a:r>
            <a:r>
              <a:rPr lang="pl-PL" sz="2200" dirty="0" smtClean="0"/>
              <a:t>spremembi na merilnem mestu (148. člen EZ-1, drugi odstavek)</a:t>
            </a:r>
            <a:endParaRPr lang="sl-SI" sz="2200" dirty="0" smtClean="0"/>
          </a:p>
          <a:p>
            <a:endParaRPr lang="sl-SI" sz="2800" b="1" dirty="0" smtClean="0"/>
          </a:p>
          <a:p>
            <a:pPr marL="0" indent="0">
              <a:buNone/>
            </a:pPr>
            <a:endParaRPr lang="sl-SI" sz="3600" dirty="0" smtClean="0"/>
          </a:p>
        </p:txBody>
      </p:sp>
    </p:spTree>
    <p:extLst>
      <p:ext uri="{BB962C8B-B14F-4D97-AF65-F5344CB8AC3E}">
        <p14:creationId xmlns:p14="http://schemas.microsoft.com/office/powerpoint/2010/main" val="396395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astelsSmooth/>
                    </a14:imgEffect>
                    <a14:imgEffect>
                      <a14:sharpenSoften amount="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48944"/>
            <a:ext cx="9150350" cy="1842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-7648" y="29960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563832"/>
            <a:ext cx="6552728" cy="1224136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Obrazci SODO</a:t>
            </a:r>
            <a:endParaRPr lang="sl-SI" sz="32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>
                <a:solidFill>
                  <a:srgbClr val="002060"/>
                </a:solidFill>
              </a:rPr>
              <a:t>1</a:t>
            </a:r>
            <a:r>
              <a:rPr lang="sl-SI" dirty="0" smtClean="0">
                <a:solidFill>
                  <a:srgbClr val="002060"/>
                </a:solidFill>
              </a:rPr>
              <a:t>3. 2. 2017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5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147191" y="1569360"/>
            <a:ext cx="8855968" cy="3479584"/>
          </a:xfrm>
        </p:spPr>
        <p:txBody>
          <a:bodyPr/>
          <a:lstStyle/>
          <a:p>
            <a:pPr marL="0" indent="0">
              <a:buNone/>
            </a:pPr>
            <a:r>
              <a:rPr lang="sl-SI" sz="2200" b="1" dirty="0" smtClean="0"/>
              <a:t>Vloga za spremembo lastnika na merilnem mestu - priloge:</a:t>
            </a:r>
          </a:p>
          <a:p>
            <a:endParaRPr lang="sl-SI" sz="2800" b="1" dirty="0" smtClean="0"/>
          </a:p>
          <a:p>
            <a:pPr marL="0" indent="0">
              <a:buNone/>
            </a:pPr>
            <a:endParaRPr lang="sl-SI" sz="3600" dirty="0" smtClean="0"/>
          </a:p>
        </p:txBody>
      </p:sp>
      <p:pic>
        <p:nvPicPr>
          <p:cNvPr id="5" name="Slika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2110" y="2024062"/>
            <a:ext cx="7823678" cy="3024882"/>
          </a:xfrm>
          <a:prstGeom prst="rect">
            <a:avLst/>
          </a:prstGeom>
        </p:spPr>
      </p:pic>
      <p:sp>
        <p:nvSpPr>
          <p:cNvPr id="6" name="Pravokotnik 5"/>
          <p:cNvSpPr/>
          <p:nvPr/>
        </p:nvSpPr>
        <p:spPr>
          <a:xfrm>
            <a:off x="395536" y="4653136"/>
            <a:ext cx="7704856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265052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l-SI" dirty="0"/>
          </a:p>
        </p:txBody>
      </p:sp>
      <p:sp>
        <p:nvSpPr>
          <p:cNvPr id="3" name="Označba mest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l-SI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sl-SI" dirty="0"/>
          </a:p>
        </p:txBody>
      </p:sp>
      <p:pic>
        <p:nvPicPr>
          <p:cNvPr id="6" name="Slika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25" y="121913"/>
            <a:ext cx="4991075" cy="6570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43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astelsSmooth/>
                    </a14:imgEffect>
                    <a14:imgEffect>
                      <a14:sharpenSoften amount="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48944"/>
            <a:ext cx="9150350" cy="1842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-7648" y="29960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6552728" cy="648072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Obrazci SODO</a:t>
            </a:r>
            <a:endParaRPr lang="sl-SI" sz="32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 smtClean="0">
                <a:solidFill>
                  <a:srgbClr val="002060"/>
                </a:solidFill>
              </a:rPr>
              <a:t>13. 2. 2017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7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179512" y="1404788"/>
            <a:ext cx="8928992" cy="3644155"/>
          </a:xfrm>
        </p:spPr>
        <p:txBody>
          <a:bodyPr/>
          <a:lstStyle/>
          <a:p>
            <a:pPr marL="0" lvl="0" indent="0" algn="ctr">
              <a:buNone/>
            </a:pPr>
            <a:r>
              <a:rPr lang="sl-SI" sz="2800" b="1" dirty="0" smtClean="0"/>
              <a:t>Uskladitev </a:t>
            </a:r>
            <a:r>
              <a:rPr lang="sl-SI" sz="2800" b="1" dirty="0" smtClean="0"/>
              <a:t>osebnih </a:t>
            </a:r>
            <a:r>
              <a:rPr lang="sl-SI" sz="2800" b="1" dirty="0"/>
              <a:t>podatkov lastnika/plačnika na merilnem </a:t>
            </a:r>
            <a:r>
              <a:rPr lang="sl-SI" sz="2800" b="1" dirty="0" smtClean="0"/>
              <a:t>mestu</a:t>
            </a:r>
            <a:endParaRPr lang="sl-SI" sz="2800" dirty="0"/>
          </a:p>
          <a:p>
            <a:r>
              <a:rPr lang="sl-SI" sz="2800" dirty="0"/>
              <a:t>obrazec št. 11 – Izjava o spremembi osebnih </a:t>
            </a:r>
            <a:r>
              <a:rPr lang="sl-SI" sz="2800" dirty="0" smtClean="0"/>
              <a:t>podatkov, </a:t>
            </a:r>
            <a:r>
              <a:rPr lang="sl-SI" sz="2800" dirty="0"/>
              <a:t>vloži </a:t>
            </a:r>
            <a:r>
              <a:rPr lang="sl-SI" sz="2800" dirty="0" smtClean="0"/>
              <a:t>obstoječi dobavitelj</a:t>
            </a:r>
            <a:endParaRPr lang="sl-SI" sz="2800" dirty="0"/>
          </a:p>
          <a:p>
            <a:r>
              <a:rPr lang="sl-SI" sz="2800" dirty="0" smtClean="0"/>
              <a:t>partner </a:t>
            </a:r>
            <a:r>
              <a:rPr lang="sl-SI" sz="2800" dirty="0"/>
              <a:t>na merilnem mestu </a:t>
            </a:r>
            <a:r>
              <a:rPr lang="sl-SI" sz="2800" dirty="0" smtClean="0"/>
              <a:t>ostane isti</a:t>
            </a:r>
            <a:r>
              <a:rPr lang="sl-SI" sz="2800" dirty="0"/>
              <a:t>, </a:t>
            </a:r>
            <a:r>
              <a:rPr lang="sl-SI" sz="2800" dirty="0" smtClean="0"/>
              <a:t>uskladijo se osebni podatki partnerja s podatki DO v enotnem registru merilnih mest</a:t>
            </a:r>
            <a:endParaRPr lang="sl-SI" sz="2800" dirty="0"/>
          </a:p>
          <a:p>
            <a:pPr marL="0" indent="0">
              <a:buNone/>
            </a:pPr>
            <a:endParaRPr lang="sl-SI" sz="2800" dirty="0" smtClean="0"/>
          </a:p>
          <a:p>
            <a:pPr marL="0" indent="0">
              <a:buNone/>
            </a:pPr>
            <a:endParaRPr lang="sl-SI" sz="2800" b="1" dirty="0" smtClean="0"/>
          </a:p>
          <a:p>
            <a:pPr marL="0" indent="0">
              <a:buNone/>
            </a:pPr>
            <a:endParaRPr lang="sl-SI" sz="3600" dirty="0" smtClean="0"/>
          </a:p>
        </p:txBody>
      </p:sp>
    </p:spTree>
    <p:extLst>
      <p:ext uri="{BB962C8B-B14F-4D97-AF65-F5344CB8AC3E}">
        <p14:creationId xmlns:p14="http://schemas.microsoft.com/office/powerpoint/2010/main" val="206338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astelsSmooth/>
                    </a14:imgEffect>
                    <a14:imgEffect>
                      <a14:sharpenSoften amount="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48944"/>
            <a:ext cx="9150350" cy="1842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-7648" y="29960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6552728" cy="647477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Obrazci SODO</a:t>
            </a:r>
            <a:endParaRPr lang="sl-SI" sz="32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 smtClean="0">
                <a:solidFill>
                  <a:srgbClr val="002060"/>
                </a:solidFill>
              </a:rPr>
              <a:t>13. 2. 2017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8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179512" y="1052736"/>
            <a:ext cx="8928992" cy="3998387"/>
          </a:xfrm>
        </p:spPr>
        <p:txBody>
          <a:bodyPr/>
          <a:lstStyle/>
          <a:p>
            <a:pPr marL="0" lvl="0" indent="0" algn="ctr">
              <a:buNone/>
            </a:pPr>
            <a:r>
              <a:rPr lang="sl-SI" sz="2400" b="1" dirty="0"/>
              <a:t>Menjava </a:t>
            </a:r>
            <a:r>
              <a:rPr lang="sl-SI" sz="2400" b="1" dirty="0" smtClean="0"/>
              <a:t>dobavitelja</a:t>
            </a:r>
          </a:p>
          <a:p>
            <a:pPr marL="0" lvl="0" indent="0" algn="ctr">
              <a:buNone/>
            </a:pPr>
            <a:endParaRPr lang="sl-SI" sz="2400" dirty="0"/>
          </a:p>
          <a:p>
            <a:r>
              <a:rPr lang="sl-SI" sz="2400" b="1" dirty="0"/>
              <a:t>obrazec št. 4 – Zahteva za menjavo dobavitelja </a:t>
            </a:r>
            <a:r>
              <a:rPr lang="sl-SI" sz="2400" dirty="0"/>
              <a:t>– obvezen samo v primeru,  ko DO ne zagotovi elektronske predaje zahtev za menjavo dobavitelja neprekinjeno več kot 3 delovne dni, in poziv objavi na spletni strani</a:t>
            </a:r>
          </a:p>
          <a:p>
            <a:r>
              <a:rPr lang="sl-SI" sz="2400" u="sng" dirty="0" smtClean="0"/>
              <a:t>v </a:t>
            </a:r>
            <a:r>
              <a:rPr lang="sl-SI" sz="2400" u="sng" dirty="0"/>
              <a:t>procesu menjava dobavitelja se zamenja samo dobavitelj na merilnem mestu, </a:t>
            </a:r>
            <a:r>
              <a:rPr lang="sl-SI" sz="2400" u="sng" dirty="0" smtClean="0"/>
              <a:t>partnerji (lastnik</a:t>
            </a:r>
            <a:r>
              <a:rPr lang="sl-SI" sz="2400" u="sng" dirty="0"/>
              <a:t>, plačnik in </a:t>
            </a:r>
            <a:r>
              <a:rPr lang="sl-SI" sz="2400" u="sng" dirty="0" smtClean="0"/>
              <a:t>naslovnik) </a:t>
            </a:r>
            <a:r>
              <a:rPr lang="sl-SI" sz="2400" u="sng" dirty="0"/>
              <a:t>ostanejo isti</a:t>
            </a:r>
            <a:r>
              <a:rPr lang="sl-SI" sz="2400" dirty="0"/>
              <a:t>. </a:t>
            </a:r>
            <a:r>
              <a:rPr lang="sl-SI" sz="2400" dirty="0" smtClean="0"/>
              <a:t>Podatki </a:t>
            </a:r>
            <a:r>
              <a:rPr lang="sl-SI" sz="2400" dirty="0"/>
              <a:t>o plačniku v pogodbi o dobavi morajo biti enaki podatkom o plačniku v </a:t>
            </a:r>
            <a:r>
              <a:rPr lang="sl-SI" sz="2400" dirty="0" smtClean="0"/>
              <a:t>enotnem registru merilnih mest DO</a:t>
            </a:r>
            <a:endParaRPr lang="sl-SI" sz="2400" dirty="0" smtClean="0"/>
          </a:p>
          <a:p>
            <a:endParaRPr lang="sl-SI" sz="2400" dirty="0"/>
          </a:p>
          <a:p>
            <a:pPr marL="0" indent="0">
              <a:buNone/>
            </a:pPr>
            <a:endParaRPr lang="sl-SI" sz="2800" dirty="0" smtClean="0"/>
          </a:p>
          <a:p>
            <a:pPr marL="0" indent="0">
              <a:buNone/>
            </a:pPr>
            <a:endParaRPr lang="sl-SI" sz="2800" b="1" dirty="0" smtClean="0"/>
          </a:p>
          <a:p>
            <a:pPr marL="0" indent="0">
              <a:buNone/>
            </a:pPr>
            <a:endParaRPr lang="sl-SI" sz="3600" dirty="0" smtClean="0"/>
          </a:p>
        </p:txBody>
      </p:sp>
    </p:spTree>
    <p:extLst>
      <p:ext uri="{BB962C8B-B14F-4D97-AF65-F5344CB8AC3E}">
        <p14:creationId xmlns:p14="http://schemas.microsoft.com/office/powerpoint/2010/main" val="166576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astelsSmooth/>
                    </a14:imgEffect>
                    <a14:imgEffect>
                      <a14:sharpenSoften amount="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48944"/>
            <a:ext cx="9150350" cy="1842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-7648" y="29960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6552728" cy="648072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Obrazci SODO</a:t>
            </a:r>
            <a:endParaRPr lang="sl-SI" sz="32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 smtClean="0">
                <a:solidFill>
                  <a:srgbClr val="002060"/>
                </a:solidFill>
              </a:rPr>
              <a:t>13. 2. 2017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9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179512" y="1052736"/>
            <a:ext cx="8928992" cy="3996208"/>
          </a:xfrm>
        </p:spPr>
        <p:txBody>
          <a:bodyPr/>
          <a:lstStyle/>
          <a:p>
            <a:pPr marL="0" lvl="0" indent="0" algn="ctr">
              <a:buNone/>
            </a:pPr>
            <a:r>
              <a:rPr lang="sl-SI" sz="2700" b="1" dirty="0" smtClean="0"/>
              <a:t>Menjava dobavitelja in uskladitev osebnih </a:t>
            </a:r>
            <a:r>
              <a:rPr lang="sl-SI" sz="2700" b="1" dirty="0"/>
              <a:t>podatkov lastnika/plačnika na merilnem </a:t>
            </a:r>
            <a:r>
              <a:rPr lang="sl-SI" sz="2700" b="1" dirty="0" smtClean="0"/>
              <a:t>mestu</a:t>
            </a:r>
            <a:endParaRPr lang="sl-SI" sz="2700" dirty="0"/>
          </a:p>
          <a:p>
            <a:r>
              <a:rPr lang="sl-SI" sz="2700" dirty="0"/>
              <a:t>obrazec št. 11 – Izjava o spremembi osebnih </a:t>
            </a:r>
            <a:r>
              <a:rPr lang="sl-SI" sz="2700" dirty="0" smtClean="0"/>
              <a:t>podatkov, </a:t>
            </a:r>
            <a:r>
              <a:rPr lang="sl-SI" sz="2700" dirty="0"/>
              <a:t>vloži novi </a:t>
            </a:r>
            <a:r>
              <a:rPr lang="sl-SI" sz="2700" dirty="0" smtClean="0"/>
              <a:t>dobavitelj</a:t>
            </a:r>
            <a:endParaRPr lang="sl-SI" sz="2700" dirty="0"/>
          </a:p>
          <a:p>
            <a:r>
              <a:rPr lang="sl-SI" sz="2700" dirty="0" smtClean="0"/>
              <a:t>partner </a:t>
            </a:r>
            <a:r>
              <a:rPr lang="sl-SI" sz="2700" dirty="0"/>
              <a:t>na merilnem mestu </a:t>
            </a:r>
            <a:r>
              <a:rPr lang="sl-SI" sz="2700" dirty="0" smtClean="0"/>
              <a:t>je isti</a:t>
            </a:r>
            <a:r>
              <a:rPr lang="sl-SI" sz="2700" dirty="0"/>
              <a:t>, </a:t>
            </a:r>
            <a:r>
              <a:rPr lang="sl-SI" sz="2700" dirty="0" smtClean="0"/>
              <a:t>uskladijo se osebni podatki </a:t>
            </a:r>
            <a:r>
              <a:rPr lang="sl-SI" sz="2700" dirty="0"/>
              <a:t>na </a:t>
            </a:r>
            <a:r>
              <a:rPr lang="sl-SI" sz="2700" dirty="0" smtClean="0"/>
              <a:t>partnerju v enotnem registru merilnih mest DO</a:t>
            </a:r>
            <a:endParaRPr lang="sl-SI" sz="2700" dirty="0"/>
          </a:p>
          <a:p>
            <a:r>
              <a:rPr lang="sl-SI" sz="2700" dirty="0" smtClean="0"/>
              <a:t>po </a:t>
            </a:r>
            <a:r>
              <a:rPr lang="sl-SI" sz="2700" dirty="0"/>
              <a:t>izvedeni spremembi </a:t>
            </a:r>
            <a:r>
              <a:rPr lang="sl-SI" sz="2700" dirty="0" smtClean="0"/>
              <a:t>osebnih podatkov </a:t>
            </a:r>
            <a:r>
              <a:rPr lang="sl-SI" sz="2700" dirty="0" smtClean="0"/>
              <a:t>vloži </a:t>
            </a:r>
            <a:r>
              <a:rPr lang="sl-SI" sz="2700" dirty="0"/>
              <a:t>dobavitelj zahtevo </a:t>
            </a:r>
            <a:r>
              <a:rPr lang="sl-SI" sz="2700" dirty="0"/>
              <a:t>za menjavo </a:t>
            </a:r>
            <a:r>
              <a:rPr lang="sl-SI" sz="2700" dirty="0" smtClean="0"/>
              <a:t>dobavitelja</a:t>
            </a:r>
            <a:endParaRPr lang="sl-SI" sz="2700" dirty="0"/>
          </a:p>
          <a:p>
            <a:pPr marL="0" indent="0">
              <a:buNone/>
            </a:pPr>
            <a:endParaRPr lang="sl-SI" sz="2800" dirty="0" smtClean="0"/>
          </a:p>
          <a:p>
            <a:pPr marL="0" indent="0">
              <a:buNone/>
            </a:pPr>
            <a:endParaRPr lang="sl-SI" sz="2800" b="1" dirty="0" smtClean="0"/>
          </a:p>
          <a:p>
            <a:pPr marL="0" indent="0">
              <a:buNone/>
            </a:pPr>
            <a:endParaRPr lang="sl-SI" sz="3600" dirty="0" smtClean="0"/>
          </a:p>
        </p:txBody>
      </p:sp>
    </p:spTree>
    <p:extLst>
      <p:ext uri="{BB962C8B-B14F-4D97-AF65-F5344CB8AC3E}">
        <p14:creationId xmlns:p14="http://schemas.microsoft.com/office/powerpoint/2010/main" val="314471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DO_MzIP_09_2014_popr_Vlado_Milan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4325</TotalTime>
  <Words>785</Words>
  <Application>Microsoft Office PowerPoint</Application>
  <PresentationFormat>Diaprojekcija na zaslonu (4:3)</PresentationFormat>
  <Paragraphs>148</Paragraphs>
  <Slides>18</Slides>
  <Notes>17</Notes>
  <HiddenSlides>0</HiddenSlides>
  <MMClips>0</MMClips>
  <ScaleCrop>false</ScaleCrop>
  <HeadingPairs>
    <vt:vector size="6" baseType="variant">
      <vt:variant>
        <vt:lpstr>Uporabljene pisave</vt:lpstr>
      </vt:variant>
      <vt:variant>
        <vt:i4>3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18</vt:i4>
      </vt:variant>
    </vt:vector>
  </HeadingPairs>
  <TitlesOfParts>
    <vt:vector size="22" baseType="lpstr">
      <vt:lpstr>Arial</vt:lpstr>
      <vt:lpstr>Calibri</vt:lpstr>
      <vt:lpstr>Tahoma</vt:lpstr>
      <vt:lpstr>SODO_MzIP_09_2014_popr_Vlado_Milan</vt:lpstr>
      <vt:lpstr>  Obrazci SODO   </vt:lpstr>
      <vt:lpstr>Obrazci SODO</vt:lpstr>
      <vt:lpstr>Obrazci SODO</vt:lpstr>
      <vt:lpstr>Obrazci SODO</vt:lpstr>
      <vt:lpstr>Obrazci SODO</vt:lpstr>
      <vt:lpstr>PowerPointova predstavitev</vt:lpstr>
      <vt:lpstr>Obrazci SODO</vt:lpstr>
      <vt:lpstr>Obrazci SODO</vt:lpstr>
      <vt:lpstr>Obrazci SODO</vt:lpstr>
      <vt:lpstr>Obrazci SODO</vt:lpstr>
      <vt:lpstr>Obrazci SODO</vt:lpstr>
      <vt:lpstr>Obrazci SODO</vt:lpstr>
      <vt:lpstr>Obrazci SODO</vt:lpstr>
      <vt:lpstr>Obrazci SODO</vt:lpstr>
      <vt:lpstr>Obrazci SODO</vt:lpstr>
      <vt:lpstr>Obrazci SODO</vt:lpstr>
      <vt:lpstr>Obrazci SODO</vt:lpstr>
      <vt:lpstr>  Obrazci SODO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Kratka predstavitev SODO, d. o. o.</dc:title>
  <dc:creator>Milena Delčnjak</dc:creator>
  <cp:lastModifiedBy>Jožica Terpin</cp:lastModifiedBy>
  <cp:revision>344</cp:revision>
  <cp:lastPrinted>2017-02-13T06:32:00Z</cp:lastPrinted>
  <dcterms:created xsi:type="dcterms:W3CDTF">2014-09-24T12:13:41Z</dcterms:created>
  <dcterms:modified xsi:type="dcterms:W3CDTF">2017-02-13T07:56:50Z</dcterms:modified>
</cp:coreProperties>
</file>