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8"/>
  </p:notesMasterIdLst>
  <p:sldIdLst>
    <p:sldId id="319" r:id="rId2"/>
    <p:sldId id="380" r:id="rId3"/>
    <p:sldId id="343" r:id="rId4"/>
    <p:sldId id="342" r:id="rId5"/>
    <p:sldId id="410" r:id="rId6"/>
    <p:sldId id="509" r:id="rId7"/>
    <p:sldId id="411" r:id="rId8"/>
    <p:sldId id="500" r:id="rId9"/>
    <p:sldId id="504" r:id="rId10"/>
    <p:sldId id="501" r:id="rId11"/>
    <p:sldId id="503" r:id="rId12"/>
    <p:sldId id="505" r:id="rId13"/>
    <p:sldId id="506" r:id="rId14"/>
    <p:sldId id="510" r:id="rId15"/>
    <p:sldId id="507" r:id="rId16"/>
    <p:sldId id="508" r:id="rId17"/>
  </p:sldIdLst>
  <p:sldSz cx="9144000" cy="6858000" type="screen4x3"/>
  <p:notesSz cx="6858000" cy="9144000"/>
  <p:defaultTextStyle>
    <a:defPPr>
      <a:defRPr lang="sl-SI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A50021"/>
    <a:srgbClr val="FCFC12"/>
    <a:srgbClr val="00CC00"/>
    <a:srgbClr val="F529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log 2 – poudarek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rednji slog 2 – poudarek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0163" autoAdjust="0"/>
    <p:restoredTop sz="94632" autoAdjust="0"/>
  </p:normalViewPr>
  <p:slideViewPr>
    <p:cSldViewPr>
      <p:cViewPr>
        <p:scale>
          <a:sx n="90" d="100"/>
          <a:sy n="90" d="100"/>
        </p:scale>
        <p:origin x="-1524" y="-6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481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52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noProof="0" smtClean="0"/>
              <a:t>Kliknite, če želite urediti sloge besedila matrice</a:t>
            </a:r>
          </a:p>
          <a:p>
            <a:pPr lvl="1"/>
            <a:r>
              <a:rPr lang="sl-SI" noProof="0" smtClean="0"/>
              <a:t>Druga raven</a:t>
            </a:r>
          </a:p>
          <a:p>
            <a:pPr lvl="2"/>
            <a:r>
              <a:rPr lang="sl-SI" noProof="0" smtClean="0"/>
              <a:t>Tretja raven</a:t>
            </a:r>
          </a:p>
          <a:p>
            <a:pPr lvl="3"/>
            <a:r>
              <a:rPr lang="sl-SI" noProof="0" smtClean="0"/>
              <a:t>Četrta raven</a:t>
            </a:r>
          </a:p>
          <a:p>
            <a:pPr lvl="4"/>
            <a:r>
              <a:rPr lang="sl-SI" noProof="0" smtClean="0"/>
              <a:t>Peta raven</a:t>
            </a:r>
          </a:p>
        </p:txBody>
      </p:sp>
      <p:sp>
        <p:nvSpPr>
          <p:cNvPr id="952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952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689EA58E-BA3D-4934-9C3B-E8FDD79D218F}" type="slidenum">
              <a:rPr lang="sl-SI" altLang="sl-SI"/>
              <a:pPr>
                <a:defRPr/>
              </a:pPr>
              <a:t>‹#›</a:t>
            </a:fld>
            <a:endParaRPr lang="sl-SI" altLang="sl-SI"/>
          </a:p>
        </p:txBody>
      </p:sp>
    </p:spTree>
    <p:extLst>
      <p:ext uri="{BB962C8B-B14F-4D97-AF65-F5344CB8AC3E}">
        <p14:creationId xmlns:p14="http://schemas.microsoft.com/office/powerpoint/2010/main" val="14852767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Slika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Title Placeholder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sl-SI" noProof="0" smtClean="0"/>
              <a:t>Kliknite, če želite urediti slog naslova matrice</a:t>
            </a:r>
          </a:p>
        </p:txBody>
      </p:sp>
      <p:sp>
        <p:nvSpPr>
          <p:cNvPr id="5124" name="Text Placeholder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Arial" pitchFamily="34" charset="0"/>
              <a:buNone/>
              <a:defRPr/>
            </a:lvl1pPr>
          </a:lstStyle>
          <a:p>
            <a:pPr lvl="0"/>
            <a:r>
              <a:rPr lang="sl-SI" noProof="0" smtClean="0"/>
              <a:t>Kliknite, če želite urediti slog podnaslova matrice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19218C-F2A7-4486-9016-D9F858BA72D9}" type="slidenum">
              <a:rPr lang="en-US" altLang="sl-SI"/>
              <a:pPr>
                <a:defRPr/>
              </a:pPr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27765612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23704-3743-46DB-A02B-DC6539C5DC05}" type="slidenum">
              <a:rPr lang="en-US" altLang="sl-SI"/>
              <a:pPr>
                <a:defRPr/>
              </a:pPr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3684771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629400" y="404813"/>
            <a:ext cx="2057400" cy="5721350"/>
          </a:xfrm>
        </p:spPr>
        <p:txBody>
          <a:bodyPr vert="eaVert"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457200" y="404813"/>
            <a:ext cx="6019800" cy="5721350"/>
          </a:xfrm>
        </p:spPr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85C9AB-4E67-4F2D-A294-C67D6B2E9688}" type="slidenum">
              <a:rPr lang="en-US" altLang="sl-SI"/>
              <a:pPr>
                <a:defRPr/>
              </a:pPr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20297668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vsebine 1"/>
          <p:cNvSpPr>
            <a:spLocks noGrp="1"/>
          </p:cNvSpPr>
          <p:nvPr>
            <p:ph/>
          </p:nvPr>
        </p:nvSpPr>
        <p:spPr>
          <a:xfrm>
            <a:off x="457200" y="404813"/>
            <a:ext cx="8229600" cy="5721350"/>
          </a:xfrm>
        </p:spPr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98FEEC-EBA6-4AB4-8589-ADA6A45FDD11}" type="slidenum">
              <a:rPr lang="en-US" altLang="sl-SI"/>
              <a:pPr>
                <a:defRPr/>
              </a:pPr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37593404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Naslov in 4 vseb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 sz="quarter"/>
          </p:nvPr>
        </p:nvSpPr>
        <p:spPr>
          <a:xfrm>
            <a:off x="468313" y="404813"/>
            <a:ext cx="6202362" cy="1143000"/>
          </a:xfrm>
        </p:spPr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quarter" idx="1"/>
          </p:nvPr>
        </p:nvSpPr>
        <p:spPr>
          <a:xfrm>
            <a:off x="457200" y="1916113"/>
            <a:ext cx="4038600" cy="2028825"/>
          </a:xfrm>
        </p:spPr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quarter" idx="2"/>
          </p:nvPr>
        </p:nvSpPr>
        <p:spPr>
          <a:xfrm>
            <a:off x="4648200" y="1916113"/>
            <a:ext cx="4038600" cy="2028825"/>
          </a:xfrm>
        </p:spPr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vsebine 4"/>
          <p:cNvSpPr>
            <a:spLocks noGrp="1"/>
          </p:cNvSpPr>
          <p:nvPr>
            <p:ph sz="quarter" idx="3"/>
          </p:nvPr>
        </p:nvSpPr>
        <p:spPr>
          <a:xfrm>
            <a:off x="457200" y="4097338"/>
            <a:ext cx="4038600" cy="2028825"/>
          </a:xfrm>
        </p:spPr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8200" y="4097338"/>
            <a:ext cx="4038600" cy="2028825"/>
          </a:xfrm>
        </p:spPr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16EFC4-0853-4599-AB18-C35E8B6AE262}" type="slidenum">
              <a:rPr lang="en-US" altLang="sl-SI"/>
              <a:pPr>
                <a:defRPr/>
              </a:pPr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2756775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899A91-7663-435B-B1A5-F160D1FAD12B}" type="slidenum">
              <a:rPr lang="en-US" altLang="sl-SI"/>
              <a:pPr>
                <a:defRPr/>
              </a:pPr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2549907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CE6B82-6DCF-4E10-804C-9523CAA6CCD4}" type="slidenum">
              <a:rPr lang="en-US" altLang="sl-SI"/>
              <a:pPr>
                <a:defRPr/>
              </a:pPr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14841870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457200" y="1916113"/>
            <a:ext cx="4038600" cy="4210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916113"/>
            <a:ext cx="4038600" cy="4210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902FAD-70CF-4884-8A20-DC472A0151F1}" type="slidenum">
              <a:rPr lang="en-US" altLang="sl-SI"/>
              <a:pPr>
                <a:defRPr/>
              </a:pPr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7324041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20770-957F-45DA-B8B4-C859C7FA6CAF}" type="slidenum">
              <a:rPr lang="en-US" altLang="sl-SI"/>
              <a:pPr>
                <a:defRPr/>
              </a:pPr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1008718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40C6A3-9171-4A32-8885-A016C5062D7A}" type="slidenum">
              <a:rPr lang="en-US" altLang="sl-SI"/>
              <a:pPr>
                <a:defRPr/>
              </a:pPr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1653252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1E47D3-24BF-4BC3-B971-3A457050D6D7}" type="slidenum">
              <a:rPr lang="en-US" altLang="sl-SI"/>
              <a:pPr>
                <a:defRPr/>
              </a:pPr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31363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C31E27-0A1E-4B0A-8D81-209AD154CE25}" type="slidenum">
              <a:rPr lang="en-US" altLang="sl-SI"/>
              <a:pPr>
                <a:defRPr/>
              </a:pPr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2549920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l-SI" noProof="0" smtClean="0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94474C-88B0-449B-9EB7-BF00181CBB3A}" type="slidenum">
              <a:rPr lang="en-US" altLang="sl-SI"/>
              <a:pPr>
                <a:defRPr/>
              </a:pPr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875389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lika1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68313" y="404813"/>
            <a:ext cx="6202362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l-SI" smtClean="0"/>
              <a:t>Kliknite, če želite urediti slog naslova matrice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916113"/>
            <a:ext cx="8229600" cy="421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l-SI" smtClean="0"/>
              <a:t>Kliknite, če želite urediti sloge besedila matrice</a:t>
            </a:r>
          </a:p>
          <a:p>
            <a:pPr lvl="1"/>
            <a:r>
              <a:rPr lang="en-US" altLang="sl-SI" smtClean="0"/>
              <a:t>Druga raven</a:t>
            </a:r>
          </a:p>
          <a:p>
            <a:pPr lvl="2"/>
            <a:r>
              <a:rPr lang="en-US" altLang="sl-SI" smtClean="0"/>
              <a:t>Tretja raven</a:t>
            </a:r>
          </a:p>
          <a:p>
            <a:pPr lvl="3"/>
            <a:r>
              <a:rPr lang="en-US" altLang="sl-SI" smtClean="0"/>
              <a:t>Četrta raven</a:t>
            </a:r>
          </a:p>
          <a:p>
            <a:pPr lvl="4"/>
            <a:r>
              <a:rPr lang="en-US" altLang="sl-SI" smtClean="0"/>
              <a:t>Peta raven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fld id="{D3A97565-EED7-4B87-A38F-11A519168B87}" type="slidenum">
              <a:rPr lang="en-US" altLang="sl-SI"/>
              <a:pPr>
                <a:defRPr/>
              </a:pPr>
              <a:t>‹#›</a:t>
            </a:fld>
            <a:endParaRPr lang="en-US" alt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77" r:id="rId2"/>
    <p:sldLayoutId id="2147483778" r:id="rId3"/>
    <p:sldLayoutId id="2147483779" r:id="rId4"/>
    <p:sldLayoutId id="2147483780" r:id="rId5"/>
    <p:sldLayoutId id="2147483781" r:id="rId6"/>
    <p:sldLayoutId id="2147483782" r:id="rId7"/>
    <p:sldLayoutId id="2147483783" r:id="rId8"/>
    <p:sldLayoutId id="2147483784" r:id="rId9"/>
    <p:sldLayoutId id="2147483785" r:id="rId10"/>
    <p:sldLayoutId id="2147483786" r:id="rId11"/>
    <p:sldLayoutId id="2147483787" r:id="rId12"/>
    <p:sldLayoutId id="2147483788" r:id="rId13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l-SI" altLang="sl-SI" sz="2800" b="1" dirty="0" smtClean="0">
                <a:latin typeface="Arial" charset="0"/>
                <a:sym typeface="Arial" charset="0"/>
              </a:rPr>
              <a:t>Urejanje sprememb na merilnih mestih</a:t>
            </a:r>
            <a:endParaRPr lang="sl-SI" altLang="sl-SI" sz="2800" b="1" dirty="0" smtClean="0">
              <a:latin typeface="Arial" charset="0"/>
              <a:sym typeface="Arial" charset="0"/>
            </a:endParaRPr>
          </a:p>
        </p:txBody>
      </p:sp>
      <p:sp>
        <p:nvSpPr>
          <p:cNvPr id="2" name="Podnaslov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3075" name="Rectangle 3"/>
          <p:cNvSpPr>
            <a:spLocks/>
          </p:cNvSpPr>
          <p:nvPr/>
        </p:nvSpPr>
        <p:spPr bwMode="auto">
          <a:xfrm>
            <a:off x="179388" y="6092825"/>
            <a:ext cx="381635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45720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defTabSz="45720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defTabSz="4572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defTabSz="4572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defTabSz="4572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sl-SI" altLang="sl-SI" sz="2000" b="1" dirty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Ljubljana, </a:t>
            </a:r>
            <a:r>
              <a:rPr lang="sl-SI" altLang="sl-SI" sz="2000" b="1" dirty="0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februar 2017</a:t>
            </a:r>
            <a:endParaRPr lang="sl-SI" altLang="sl-SI" sz="2000" b="1" dirty="0">
              <a:solidFill>
                <a:srgbClr val="000000"/>
              </a:solidFill>
              <a:latin typeface="Arial" charset="0"/>
              <a:cs typeface="Arial" charset="0"/>
              <a:sym typeface="Arial" charset="0"/>
            </a:endParaRPr>
          </a:p>
        </p:txBody>
      </p:sp>
      <p:sp>
        <p:nvSpPr>
          <p:cNvPr id="3076" name="Rectangle 4"/>
          <p:cNvSpPr>
            <a:spLocks/>
          </p:cNvSpPr>
          <p:nvPr/>
        </p:nvSpPr>
        <p:spPr bwMode="auto">
          <a:xfrm>
            <a:off x="5076825" y="6092825"/>
            <a:ext cx="381635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45720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defTabSz="45720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defTabSz="4572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defTabSz="4572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defTabSz="4572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sl-SI" sz="2000" b="1">
              <a:latin typeface="Times New Roman" pitchFamily="18" charset="0"/>
              <a:cs typeface="Arial" charset="0"/>
            </a:endParaRPr>
          </a:p>
        </p:txBody>
      </p:sp>
      <p:sp>
        <p:nvSpPr>
          <p:cNvPr id="3077" name="Rectangle 4"/>
          <p:cNvSpPr>
            <a:spLocks noChangeArrowheads="1"/>
          </p:cNvSpPr>
          <p:nvPr/>
        </p:nvSpPr>
        <p:spPr bwMode="auto">
          <a:xfrm>
            <a:off x="3044825" y="1989138"/>
            <a:ext cx="302577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defTabSz="45720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defTabSz="4572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defTabSz="4572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defTabSz="4572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Arial" charset="0"/>
              <a:buNone/>
            </a:pPr>
            <a:endParaRPr lang="en-US" altLang="sl-SI" sz="240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914400" y="1519238"/>
            <a:ext cx="61722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sl-SI" sz="1800">
              <a:latin typeface="Arial" charset="0"/>
              <a:cs typeface="Arial" charset="0"/>
            </a:endParaRPr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395288" y="549275"/>
            <a:ext cx="669607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45720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defTabSz="45720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defTabSz="4572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defTabSz="4572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defTabSz="4572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sl-SI" altLang="sl-SI" sz="2800" b="1" dirty="0" smtClean="0">
                <a:solidFill>
                  <a:srgbClr val="F52919"/>
                </a:solidFill>
                <a:latin typeface="Arial" charset="0"/>
                <a:cs typeface="Arial" charset="0"/>
                <a:sym typeface="Arial" charset="0"/>
              </a:rPr>
              <a:t> </a:t>
            </a:r>
            <a:r>
              <a:rPr lang="sl-SI" altLang="sl-SI" sz="2800" b="1" dirty="0" smtClean="0">
                <a:latin typeface="Arial" charset="0"/>
                <a:cs typeface="Arial" charset="0"/>
                <a:sym typeface="Arial" charset="0"/>
              </a:rPr>
              <a:t>Zahteva za odklop merilnega mesta</a:t>
            </a:r>
            <a:endParaRPr lang="sl-SI" altLang="sl-SI" sz="2800" b="1" dirty="0">
              <a:latin typeface="Arial" charset="0"/>
              <a:cs typeface="Arial" charset="0"/>
              <a:sym typeface="Arial" charset="0"/>
            </a:endParaRPr>
          </a:p>
        </p:txBody>
      </p:sp>
      <p:sp>
        <p:nvSpPr>
          <p:cNvPr id="25604" name="Rectangle 251"/>
          <p:cNvSpPr>
            <a:spLocks noChangeArrowheads="1"/>
          </p:cNvSpPr>
          <p:nvPr/>
        </p:nvSpPr>
        <p:spPr bwMode="auto">
          <a:xfrm>
            <a:off x="20638" y="21336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sl-SI" sz="1800">
              <a:latin typeface="Arial" charset="0"/>
              <a:cs typeface="Arial" charset="0"/>
            </a:endParaRPr>
          </a:p>
        </p:txBody>
      </p:sp>
      <p:sp>
        <p:nvSpPr>
          <p:cNvPr id="25605" name="Rectangle 9"/>
          <p:cNvSpPr>
            <a:spLocks noChangeArrowheads="1"/>
          </p:cNvSpPr>
          <p:nvPr/>
        </p:nvSpPr>
        <p:spPr bwMode="auto">
          <a:xfrm>
            <a:off x="0" y="9223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sl-SI" sz="1800">
              <a:latin typeface="Arial" charset="0"/>
              <a:cs typeface="Arial" charset="0"/>
            </a:endParaRPr>
          </a:p>
        </p:txBody>
      </p:sp>
      <p:sp>
        <p:nvSpPr>
          <p:cNvPr id="25607" name="Pravokotnik 4"/>
          <p:cNvSpPr>
            <a:spLocks noChangeArrowheads="1"/>
          </p:cNvSpPr>
          <p:nvPr/>
        </p:nvSpPr>
        <p:spPr bwMode="auto">
          <a:xfrm>
            <a:off x="508000" y="1814513"/>
            <a:ext cx="8096448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l-SI" altLang="sl-SI" sz="1800" dirty="0">
              <a:solidFill>
                <a:srgbClr val="000000"/>
              </a:solidFill>
              <a:latin typeface="Arial" charset="0"/>
              <a:cs typeface="Arial" charset="0"/>
              <a:sym typeface="Arial" charset="0"/>
            </a:endParaRPr>
          </a:p>
          <a:p>
            <a:pPr marL="285750" indent="-285750" algn="just" eaLnBrk="1" hangingPunct="1">
              <a:spcBef>
                <a:spcPct val="0"/>
              </a:spcBef>
            </a:pPr>
            <a:r>
              <a:rPr lang="sl-SI" altLang="sl-SI" sz="1800" dirty="0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Zahtevo za odklop lahko oddate kot:</a:t>
            </a:r>
          </a:p>
          <a:p>
            <a:pPr marL="1028700" lvl="1" algn="just"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sl-SI" altLang="sl-SI" sz="1400" dirty="0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Odklop na zahtevo lastnika, odklop bo izvršen najkasneje v 3 dneh po plačilu stroškov odklopa.</a:t>
            </a:r>
          </a:p>
          <a:p>
            <a:pPr marL="1028700" lvl="1" algn="just"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sl-SI" altLang="sl-SI" sz="1400" dirty="0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Odklop zaradi odpovedi pogodbe o dobavi (običajno razlog neplačevanje), pri čemer je pomembno, da označite ali vam odjemalec dolguje tudi </a:t>
            </a:r>
            <a:r>
              <a:rPr lang="sl-SI" altLang="sl-SI" sz="1400" dirty="0" err="1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omrežnino</a:t>
            </a:r>
            <a:r>
              <a:rPr lang="sl-SI" altLang="sl-SI" sz="1400" dirty="0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 in prispevke.</a:t>
            </a:r>
          </a:p>
          <a:p>
            <a:pPr marL="1028700" lvl="1" algn="just"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sl-SI" altLang="sl-SI" sz="1400" dirty="0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Potek pogodbe o dobavi. Te opcije se poslužujete, v kolikor od obstoječega odjemalca dobite odpoved pogodbe (običajno zato, ker je prišlo na merilnem mestu do spremembe) in novi odjemalec ne vrne podpisane pogodbe o dobavi ali pa je obstoječemu odjemalcu potekla pogodba za določen čas. Obvezno priložite dokumentacijo, ki vam jo je odjemalec posredoval.</a:t>
            </a:r>
          </a:p>
          <a:p>
            <a:pPr marL="360000" lvl="1" algn="just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sl-SI" altLang="sl-SI" sz="1800" dirty="0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Oddano zahtevo lahko do izvršitve odklopa prekličete. Preklic se do potrditve naloga za odklop avtomatsko potrdi.</a:t>
            </a:r>
          </a:p>
          <a:p>
            <a:pPr marL="360000" lvl="1" algn="just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sl-SI" altLang="sl-SI" sz="1800" dirty="0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Odklop zaradi poteka pogodbe o dobavi ali zaradi odpovedi pogodbe o dobavi bo izvršen po poteku roka iz obvestila o odklopu, ki ga pošlje distribucijski operater.</a:t>
            </a:r>
          </a:p>
        </p:txBody>
      </p:sp>
    </p:spTree>
    <p:extLst>
      <p:ext uri="{BB962C8B-B14F-4D97-AF65-F5344CB8AC3E}">
        <p14:creationId xmlns:p14="http://schemas.microsoft.com/office/powerpoint/2010/main" val="1058159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sl-SI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1" indent="-342900" algn="just">
              <a:buFont typeface="Arial" charset="0"/>
              <a:buChar char="•"/>
            </a:pPr>
            <a:r>
              <a:rPr lang="sl-SI" altLang="sl-SI" sz="1800" dirty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V kolikor je nalog za odklop že izdelan, preklic odklopa čaka na potrditev. V kolikor odklop še ni bil izvršen, referent preklic potrdi, ustavi postopek odklopa, stroške morebitnega obiska monterja na merilnem mestu se uporabniku zaračuna. V kolikor je odklop že izvršen bodisi zahteve za preklic ni mogoče oddati, če je odklop že evidentiran v sistemu ali pa je zahteva zavrnjen, če odklop v trenutku oddaje zahteve še ni bil evidentiran, dejansko pa je že bil izvršen.</a:t>
            </a:r>
          </a:p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187012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z="2800" b="1" dirty="0" smtClean="0"/>
              <a:t>Statistika sprememb na merilnem mestu</a:t>
            </a:r>
            <a:endParaRPr lang="sl-SI" sz="2800" b="1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sl-SI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l-SI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2707360"/>
              </p:ext>
            </p:extLst>
          </p:nvPr>
        </p:nvGraphicFramePr>
        <p:xfrm>
          <a:off x="1403649" y="2564905"/>
          <a:ext cx="5755074" cy="2218233"/>
        </p:xfrm>
        <a:graphic>
          <a:graphicData uri="http://schemas.openxmlformats.org/drawingml/2006/table">
            <a:tbl>
              <a:tblPr/>
              <a:tblGrid>
                <a:gridCol w="2044169"/>
                <a:gridCol w="1700247"/>
                <a:gridCol w="2010658"/>
              </a:tblGrid>
              <a:tr h="554559">
                <a:tc>
                  <a:txBody>
                    <a:bodyPr/>
                    <a:lstStyle/>
                    <a:p>
                      <a:pPr algn="l" fontAlgn="b"/>
                      <a:r>
                        <a:rPr lang="sl-SI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Distribucija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Število preračunov</a:t>
                      </a:r>
                      <a:br>
                        <a:rPr lang="sl-SI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sl-SI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spremembe okt-dec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Letna ocena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279">
                <a:tc>
                  <a:txBody>
                    <a:bodyPr/>
                    <a:lstStyle/>
                    <a:p>
                      <a:pPr algn="l" fontAlgn="b"/>
                      <a:r>
                        <a:rPr lang="sl-SI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Celje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7.158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28.632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279">
                <a:tc>
                  <a:txBody>
                    <a:bodyPr/>
                    <a:lstStyle/>
                    <a:p>
                      <a:pPr algn="l" fontAlgn="b"/>
                      <a:r>
                        <a:rPr lang="sl-SI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Ljubljana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13.732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54.928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279">
                <a:tc>
                  <a:txBody>
                    <a:bodyPr/>
                    <a:lstStyle/>
                    <a:p>
                      <a:pPr algn="l" fontAlgn="b"/>
                      <a:r>
                        <a:rPr lang="sl-SI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Maribor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10.538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42.152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279">
                <a:tc>
                  <a:txBody>
                    <a:bodyPr/>
                    <a:lstStyle/>
                    <a:p>
                      <a:pPr algn="l" fontAlgn="b"/>
                      <a:r>
                        <a:rPr lang="sl-SI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Gorenjska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2.783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11.132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279">
                <a:tc>
                  <a:txBody>
                    <a:bodyPr/>
                    <a:lstStyle/>
                    <a:p>
                      <a:pPr algn="l" fontAlgn="b"/>
                      <a:r>
                        <a:rPr lang="sl-SI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Primorska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4.484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17.936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279">
                <a:tc>
                  <a:txBody>
                    <a:bodyPr/>
                    <a:lstStyle/>
                    <a:p>
                      <a:pPr algn="l" fontAlgn="b"/>
                      <a:r>
                        <a:rPr lang="sl-SI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Skupaj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38.695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154.780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483679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z="2400" dirty="0" smtClean="0"/>
              <a:t>Statistika prehodov med stopnjami odjema od oktobra 2016 do vključno ugotavljanja letnih količin 2016</a:t>
            </a:r>
            <a:endParaRPr lang="sl-SI" sz="2400" dirty="0"/>
          </a:p>
        </p:txBody>
      </p:sp>
      <p:graphicFrame>
        <p:nvGraphicFramePr>
          <p:cNvPr id="8" name="Ograda vsebine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58863738"/>
              </p:ext>
            </p:extLst>
          </p:nvPr>
        </p:nvGraphicFramePr>
        <p:xfrm>
          <a:off x="2051720" y="2564904"/>
          <a:ext cx="5904656" cy="3703315"/>
        </p:xfrm>
        <a:graphic>
          <a:graphicData uri="http://schemas.openxmlformats.org/drawingml/2006/table">
            <a:tbl>
              <a:tblPr/>
              <a:tblGrid>
                <a:gridCol w="702475"/>
                <a:gridCol w="790284"/>
                <a:gridCol w="702475"/>
                <a:gridCol w="835292"/>
                <a:gridCol w="754819"/>
                <a:gridCol w="648072"/>
                <a:gridCol w="720080"/>
                <a:gridCol w="751159"/>
              </a:tblGrid>
              <a:tr h="19050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sl-SI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Razred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Distribucija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Skupaj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sl-SI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stari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novi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Celje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Ljubljana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Maribor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Gorenjska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Primorska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sl-SI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671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475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4.146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sl-SI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sl-SI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Skupaj 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673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1.457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477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4.171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sl-SI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1.737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1.190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741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4.810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sl-SI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sl-SI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sl-SI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Skupaj 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1.254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781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5.077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sl-SI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sl-SI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sl-SI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sl-SI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skupaj 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sl-SI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795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sl-SI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skupaj 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36004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sl-SI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skupaj prehodi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969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1.523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3.394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2.350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1.375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9.554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969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1927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z="2400" b="1" dirty="0" smtClean="0"/>
              <a:t>Pomanjkljivosti obstoječega zakona</a:t>
            </a:r>
            <a:endParaRPr lang="sl-SI" sz="2400" b="1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sz="1800" dirty="0" smtClean="0"/>
              <a:t>Težavno sledenje spremembam pri EDP in še težje sledenje spremembam pri dobaviteljih.</a:t>
            </a:r>
          </a:p>
          <a:p>
            <a:r>
              <a:rPr lang="sl-SI" sz="1800" dirty="0" err="1" smtClean="0"/>
              <a:t>Poračunavanje</a:t>
            </a:r>
            <a:r>
              <a:rPr lang="sl-SI" sz="1800" dirty="0" smtClean="0"/>
              <a:t> trošarine ob spremembah in na koncu leta v primeru prehodov merilnih mest med posameznimi stopnjami odjema,  v primeru da bi se znesek trošarine v posameznih trošarinskih stopnjah razlikoval (cca 9.500 poračunov trošarine).</a:t>
            </a:r>
          </a:p>
          <a:p>
            <a:endParaRPr lang="sl-SI" sz="1800" dirty="0" smtClean="0"/>
          </a:p>
          <a:p>
            <a:endParaRPr lang="sl-SI" sz="1800" dirty="0" smtClean="0"/>
          </a:p>
          <a:p>
            <a:endParaRPr lang="sl-SI" sz="1800" dirty="0"/>
          </a:p>
        </p:txBody>
      </p:sp>
    </p:spTree>
    <p:extLst>
      <p:ext uri="{BB962C8B-B14F-4D97-AF65-F5344CB8AC3E}">
        <p14:creationId xmlns:p14="http://schemas.microsoft.com/office/powerpoint/2010/main" val="32504613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z="2400" b="1" dirty="0" smtClean="0"/>
              <a:t>Pobuda za spremembo ZTro</a:t>
            </a:r>
            <a:endParaRPr lang="sl-SI" sz="2400" b="1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sz="2400" dirty="0" smtClean="0"/>
              <a:t>Potrebna sprememba 6. odstavka 92. člena </a:t>
            </a:r>
            <a:r>
              <a:rPr lang="sl-SI" sz="2400" dirty="0" err="1" smtClean="0"/>
              <a:t>Ztro</a:t>
            </a:r>
            <a:r>
              <a:rPr lang="sl-SI" sz="2400" dirty="0" smtClean="0"/>
              <a:t>:</a:t>
            </a:r>
          </a:p>
          <a:p>
            <a:pPr marL="0" indent="0">
              <a:buNone/>
            </a:pPr>
            <a:r>
              <a:rPr lang="sl-SI" sz="2400" dirty="0" smtClean="0"/>
              <a:t>„Določitev stopnje odjema iz 7. točke tretjega odstavka tega člena za posamezno odjemno mesto se opravi na podlagi podatka o povprečni dnevni porabi, ki je izračunan iz obračunane porabe na konkretnem obračunu in števila dni, za katere je bil obračun izveden. V primeru, da se zaradi kolektivnih dopustov ali remontov spremeni stopnja odjema za odjemno mesto, trošarinski zavezanec zaračuna trošarino na osnovi ugotovljene stopnje, končni odjemalec pa na podlagi </a:t>
            </a:r>
            <a:r>
              <a:rPr lang="sl-SI" sz="2400" dirty="0" smtClean="0"/>
              <a:t>verodostojne </a:t>
            </a:r>
            <a:r>
              <a:rPr lang="sl-SI" sz="2400" dirty="0" smtClean="0"/>
              <a:t>listine vloži zahtevo za vračilo preveč plačane trošarine na krajevno pristojnem finančnem uradu.“</a:t>
            </a:r>
          </a:p>
        </p:txBody>
      </p:sp>
    </p:spTree>
    <p:extLst>
      <p:ext uri="{BB962C8B-B14F-4D97-AF65-F5344CB8AC3E}">
        <p14:creationId xmlns:p14="http://schemas.microsoft.com/office/powerpoint/2010/main" val="33945909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z="2800" b="1" dirty="0" smtClean="0"/>
              <a:t>Prednosti predlagane rešitve</a:t>
            </a:r>
            <a:endParaRPr lang="sl-SI" sz="2800" b="1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sl-SI" sz="2400" dirty="0"/>
              <a:t>Na ta način ni več </a:t>
            </a:r>
            <a:r>
              <a:rPr lang="sl-SI" sz="2400" dirty="0" err="1"/>
              <a:t>poračunavanja</a:t>
            </a:r>
            <a:r>
              <a:rPr lang="sl-SI" sz="2400" dirty="0"/>
              <a:t> trošarine na letni </a:t>
            </a:r>
            <a:r>
              <a:rPr lang="sl-SI" sz="2400" dirty="0" smtClean="0"/>
              <a:t>ravni oziroma ob spremembah, </a:t>
            </a:r>
            <a:r>
              <a:rPr lang="sl-SI" sz="2400" dirty="0"/>
              <a:t>ampak se </a:t>
            </a:r>
            <a:r>
              <a:rPr lang="sl-SI" sz="2400" dirty="0" smtClean="0"/>
              <a:t>stopnja odjema ugotavlja iz podatka o povprečni dnevni porabi na posameznem obračunu.</a:t>
            </a:r>
          </a:p>
          <a:p>
            <a:pPr algn="just"/>
            <a:r>
              <a:rPr lang="sl-SI" sz="2400" dirty="0" smtClean="0"/>
              <a:t>Mnogo bolj enostaven sistem za razlaganje odjemalcem.</a:t>
            </a:r>
          </a:p>
          <a:p>
            <a:pPr algn="just"/>
            <a:r>
              <a:rPr lang="sl-SI" sz="2400" dirty="0" smtClean="0"/>
              <a:t>Spremembe višine trošarine znotraj posameznih stopenj odjema ni problematična z vidika obračuna.</a:t>
            </a:r>
            <a:endParaRPr lang="sl-SI" sz="2400" dirty="0"/>
          </a:p>
          <a:p>
            <a:pPr marL="0" indent="0">
              <a:buNone/>
            </a:pP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81926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6"/>
          <p:cNvSpPr txBox="1">
            <a:spLocks noChangeArrowheads="1"/>
          </p:cNvSpPr>
          <p:nvPr/>
        </p:nvSpPr>
        <p:spPr bwMode="auto">
          <a:xfrm>
            <a:off x="250824" y="2060575"/>
            <a:ext cx="8209607" cy="4468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just"/>
            <a:r>
              <a:rPr lang="sl-SI" altLang="sl-SI" sz="1800" dirty="0" smtClean="0">
                <a:latin typeface="Arial" charset="0"/>
                <a:cs typeface="Arial" charset="0"/>
              </a:rPr>
              <a:t>O redni menjavi dobavitelja </a:t>
            </a:r>
            <a:r>
              <a:rPr lang="sl-SI" altLang="sl-SI" sz="1800" dirty="0" smtClean="0">
                <a:latin typeface="Arial" charset="0"/>
                <a:cs typeface="Arial" charset="0"/>
              </a:rPr>
              <a:t>govorimo, </a:t>
            </a:r>
            <a:r>
              <a:rPr lang="sl-SI" altLang="sl-SI" sz="1800" dirty="0" smtClean="0">
                <a:latin typeface="Arial" charset="0"/>
                <a:cs typeface="Arial" charset="0"/>
              </a:rPr>
              <a:t>ko obstoječi plačnik na merilnem mestu zamenja dobavitelja.</a:t>
            </a:r>
          </a:p>
          <a:p>
            <a:pPr algn="just"/>
            <a:r>
              <a:rPr lang="sl-SI" altLang="sl-SI" sz="1800" dirty="0" smtClean="0">
                <a:latin typeface="Arial" charset="0"/>
                <a:cs typeface="Arial" charset="0"/>
              </a:rPr>
              <a:t>Podatki o odjemalcu iz pogodbe o dobavi se morajo v popolnosti ujemati s podatki o plačniku v enotnem registru merilnih mest.</a:t>
            </a:r>
          </a:p>
          <a:p>
            <a:pPr algn="just"/>
            <a:r>
              <a:rPr lang="sl-SI" altLang="sl-SI" sz="1800" dirty="0" smtClean="0">
                <a:latin typeface="Arial" charset="0"/>
                <a:cs typeface="Arial" charset="0"/>
              </a:rPr>
              <a:t>Podatke iz evidence merilnih mest najlažje preverite na računu, ki ga odjemalec prejema od trenutnega dobavitelja. </a:t>
            </a:r>
            <a:r>
              <a:rPr lang="sl-SI" altLang="sl-SI" sz="1800" b="1" dirty="0" smtClean="0">
                <a:latin typeface="Arial" charset="0"/>
                <a:cs typeface="Arial" charset="0"/>
              </a:rPr>
              <a:t>Dolžnost dobaviteljev je, da redno sporočajo vse spremembe na merilnih mestih.</a:t>
            </a:r>
          </a:p>
          <a:p>
            <a:pPr algn="just"/>
            <a:r>
              <a:rPr lang="sl-SI" altLang="sl-SI" sz="18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PRIPOROČILO: OB VLAGANJU ZAHTEV ZA ZAMENJAVO DOBAVITELJA POGODBI PRILOŽITE ŠE KOPIJO RAČUNA , KI GA ODJEMALEC DOBIVA OD ZDAJŠNJEGA DOBAVITELJA. NA TA NAČIN BOMO LAŽJE </a:t>
            </a:r>
            <a:r>
              <a:rPr lang="sl-SI" altLang="sl-SI" sz="18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UGOTOVILI, </a:t>
            </a:r>
            <a:r>
              <a:rPr lang="sl-SI" altLang="sl-SI" sz="18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KATERI OD DOBAVITELJEV NE IZPOLNJUJE SVOJIH OBVEZNOSTI PO PODZAKONSKIH AKTIH IN POGODBI.</a:t>
            </a:r>
          </a:p>
          <a:p>
            <a:endParaRPr lang="sl-SI" altLang="sl-SI" sz="1800" dirty="0">
              <a:latin typeface="Arial" charset="0"/>
              <a:cs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sl-SI" altLang="sl-SI" sz="1800" dirty="0">
              <a:solidFill>
                <a:srgbClr val="000000"/>
              </a:solidFill>
              <a:latin typeface="Arial" charset="0"/>
              <a:cs typeface="Arial" charset="0"/>
              <a:sym typeface="Arial" charset="0"/>
            </a:endParaRPr>
          </a:p>
        </p:txBody>
      </p:sp>
      <p:sp>
        <p:nvSpPr>
          <p:cNvPr id="4099" name="Rectangle 7"/>
          <p:cNvSpPr>
            <a:spLocks/>
          </p:cNvSpPr>
          <p:nvPr/>
        </p:nvSpPr>
        <p:spPr bwMode="auto">
          <a:xfrm>
            <a:off x="395288" y="549275"/>
            <a:ext cx="669607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sl-SI" altLang="sl-SI" sz="2400" b="1" dirty="0" smtClean="0">
                <a:latin typeface="Arial" charset="0"/>
                <a:cs typeface="Arial" charset="0"/>
              </a:rPr>
              <a:t>Redna menjava dobavitelja</a:t>
            </a:r>
            <a:endParaRPr lang="sl-SI" altLang="sl-SI" sz="2400" b="1" dirty="0">
              <a:solidFill>
                <a:srgbClr val="FF0000"/>
              </a:solidFill>
              <a:latin typeface="Arial" charset="0"/>
              <a:cs typeface="Arial" charset="0"/>
              <a:sym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/>
          </p:cNvSpPr>
          <p:nvPr>
            <p:ph type="body" idx="1"/>
          </p:nvPr>
        </p:nvSpPr>
        <p:spPr>
          <a:xfrm>
            <a:off x="467544" y="2355850"/>
            <a:ext cx="7920880" cy="4017963"/>
          </a:xfrm>
        </p:spPr>
        <p:txBody>
          <a:bodyPr/>
          <a:lstStyle/>
          <a:p>
            <a:pPr algn="just"/>
            <a:r>
              <a:rPr lang="sl-SI" altLang="sl-SI" sz="1800" dirty="0">
                <a:latin typeface="Arial" charset="0"/>
                <a:cs typeface="Arial" charset="0"/>
              </a:rPr>
              <a:t>V kolikor se podatki o plačniku in naslovu ne ujemajo (zatipkan priimek, sprememba naslova), </a:t>
            </a:r>
            <a:r>
              <a:rPr lang="sl-SI" altLang="sl-SI" sz="1800" b="1" dirty="0">
                <a:latin typeface="Arial" charset="0"/>
                <a:cs typeface="Arial" charset="0"/>
              </a:rPr>
              <a:t>vendar gre za isto stranko</a:t>
            </a:r>
            <a:r>
              <a:rPr lang="sl-SI" altLang="sl-SI" sz="1800" dirty="0">
                <a:latin typeface="Arial" charset="0"/>
                <a:cs typeface="Arial" charset="0"/>
              </a:rPr>
              <a:t>, potem uporabite obrazec </a:t>
            </a:r>
            <a:r>
              <a:rPr lang="sl-SI" altLang="sl-SI" sz="1800" b="1" dirty="0">
                <a:latin typeface="Arial" charset="0"/>
                <a:cs typeface="Arial" charset="0"/>
              </a:rPr>
              <a:t>Izjava o spremembi osebnih </a:t>
            </a:r>
            <a:r>
              <a:rPr lang="sl-SI" altLang="sl-SI" sz="1800" b="1" dirty="0" smtClean="0">
                <a:latin typeface="Arial" charset="0"/>
                <a:cs typeface="Arial" charset="0"/>
              </a:rPr>
              <a:t>podatkov (11 1)</a:t>
            </a:r>
            <a:r>
              <a:rPr lang="sl-SI" altLang="sl-SI" sz="1800" dirty="0" smtClean="0">
                <a:latin typeface="Arial" charset="0"/>
                <a:cs typeface="Arial" charset="0"/>
              </a:rPr>
              <a:t>. </a:t>
            </a:r>
            <a:r>
              <a:rPr lang="sl-SI" altLang="sl-SI" sz="1800" dirty="0">
                <a:latin typeface="Arial" charset="0"/>
                <a:cs typeface="Arial" charset="0"/>
              </a:rPr>
              <a:t>Zahtevo vložite preko Peruna pod Sprememba pogodbe o dostopu. Na podlagi zahteve, bomo uredili podatke v naši bazi z dejanskim stanjem, zahtevo zavrnili s komentarjem (osebni podatki urejeni, oddajte zahtevo za redno menjavo). Vi pa oddate zahtevo za redno menjavo.</a:t>
            </a:r>
          </a:p>
          <a:p>
            <a:pPr algn="just"/>
            <a:r>
              <a:rPr lang="sl-SI" altLang="sl-SI" sz="1800" dirty="0">
                <a:latin typeface="Arial" charset="0"/>
                <a:cs typeface="Arial" charset="0"/>
              </a:rPr>
              <a:t>V kolikor se podatki o plačniku iz računa ne ujemajo z dejanskim stanjem in gre za drugo stranko, ne oddajajte zahteve za redno menjavo, ampak </a:t>
            </a:r>
            <a:r>
              <a:rPr lang="sl-SI" altLang="sl-SI" sz="1800" dirty="0" smtClean="0">
                <a:latin typeface="Arial" charset="0"/>
                <a:cs typeface="Arial" charset="0"/>
              </a:rPr>
              <a:t>zahtevo skupaj z </a:t>
            </a:r>
            <a:r>
              <a:rPr lang="sl-SI" altLang="sl-SI" sz="1800" dirty="0" smtClean="0">
                <a:latin typeface="Arial" charset="0"/>
                <a:cs typeface="Arial" charset="0"/>
              </a:rPr>
              <a:t>dokumentacijo za spremembo </a:t>
            </a:r>
            <a:r>
              <a:rPr lang="sl-SI" altLang="sl-SI" sz="1800" dirty="0" smtClean="0">
                <a:latin typeface="Arial" charset="0"/>
                <a:cs typeface="Arial" charset="0"/>
              </a:rPr>
              <a:t>oddate kot zahtevo za spremembo pogodbe o dostopu</a:t>
            </a:r>
            <a:r>
              <a:rPr lang="sl-SI" altLang="sl-SI" sz="1800" dirty="0" smtClean="0">
                <a:solidFill>
                  <a:srgbClr val="000000"/>
                </a:solidFill>
                <a:latin typeface="Arial" charset="0"/>
                <a:sym typeface="Arial" charset="0"/>
              </a:rPr>
              <a:t>. Z evidentiranjem spremembe se bo z datumom spremembe zamenjal tudi dobavitelj na merilnem mestu.</a:t>
            </a:r>
            <a:endParaRPr lang="sl-SI" altLang="sl-SI" sz="1800" dirty="0" smtClean="0">
              <a:solidFill>
                <a:srgbClr val="000000"/>
              </a:solidFill>
              <a:latin typeface="Arial" charset="0"/>
              <a:sym typeface="Arial" charset="0"/>
            </a:endParaRPr>
          </a:p>
          <a:p>
            <a:pPr marL="0" indent="0" algn="just">
              <a:spcBef>
                <a:spcPct val="0"/>
              </a:spcBef>
              <a:buNone/>
            </a:pPr>
            <a:endParaRPr lang="sl-SI" altLang="sl-SI" sz="1800" dirty="0" smtClean="0">
              <a:solidFill>
                <a:srgbClr val="000000"/>
              </a:solidFill>
              <a:latin typeface="Arial" charset="0"/>
              <a:sym typeface="Arial" charset="0"/>
            </a:endParaRPr>
          </a:p>
          <a:p>
            <a:pPr algn="just">
              <a:spcBef>
                <a:spcPct val="0"/>
              </a:spcBef>
              <a:buFont typeface="Arial" charset="0"/>
              <a:buNone/>
            </a:pPr>
            <a:r>
              <a:rPr lang="sl-SI" altLang="sl-SI" sz="1800" dirty="0" smtClean="0">
                <a:solidFill>
                  <a:srgbClr val="000000"/>
                </a:solidFill>
                <a:latin typeface="Arial" charset="0"/>
                <a:sym typeface="Arial" charset="0"/>
              </a:rPr>
              <a:t>     </a:t>
            </a:r>
            <a:endParaRPr lang="sl-SI" altLang="sl-SI" sz="1800" dirty="0" smtClean="0">
              <a:solidFill>
                <a:srgbClr val="000000"/>
              </a:solidFill>
              <a:latin typeface="Arial" charset="0"/>
              <a:cs typeface="Arial" charset="0"/>
              <a:sym typeface="Arial" charset="0"/>
            </a:endParaRPr>
          </a:p>
          <a:p>
            <a:pPr>
              <a:spcBef>
                <a:spcPct val="0"/>
              </a:spcBef>
              <a:buFont typeface="Arial" charset="0"/>
              <a:buNone/>
            </a:pPr>
            <a:endParaRPr lang="sl-SI" altLang="sl-SI" sz="1800" dirty="0" smtClean="0">
              <a:solidFill>
                <a:srgbClr val="000000"/>
              </a:solidFill>
              <a:latin typeface="Arial" charset="0"/>
              <a:cs typeface="Arial" charset="0"/>
              <a:sym typeface="Arial" charset="0"/>
            </a:endParaRPr>
          </a:p>
          <a:p>
            <a:pPr>
              <a:spcBef>
                <a:spcPct val="0"/>
              </a:spcBef>
              <a:buFont typeface="Arial" charset="0"/>
              <a:buNone/>
            </a:pPr>
            <a:endParaRPr lang="sl-SI" altLang="sl-SI" sz="1800" dirty="0" smtClean="0">
              <a:solidFill>
                <a:srgbClr val="000000"/>
              </a:solidFill>
              <a:latin typeface="Arial" charset="0"/>
              <a:cs typeface="Arial" charset="0"/>
              <a:sym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/>
          </p:cNvSpPr>
          <p:nvPr>
            <p:ph type="title"/>
          </p:nvPr>
        </p:nvSpPr>
        <p:spPr>
          <a:xfrm>
            <a:off x="539552" y="332656"/>
            <a:ext cx="6202362" cy="1143000"/>
          </a:xfrm>
        </p:spPr>
        <p:txBody>
          <a:bodyPr/>
          <a:lstStyle/>
          <a:p>
            <a:r>
              <a:rPr lang="sl-SI" altLang="sl-SI" sz="2800" b="1" dirty="0" smtClean="0">
                <a:solidFill>
                  <a:srgbClr val="000000"/>
                </a:solidFill>
                <a:latin typeface="Arial" charset="0"/>
                <a:sym typeface="Arial" charset="0"/>
              </a:rPr>
              <a:t>Sprememba lastnika na merilnem mestu</a:t>
            </a:r>
          </a:p>
        </p:txBody>
      </p:sp>
      <p:sp>
        <p:nvSpPr>
          <p:cNvPr id="7171" name="Rectangle 3"/>
          <p:cNvSpPr>
            <a:spLocks noGrp="1"/>
          </p:cNvSpPr>
          <p:nvPr>
            <p:ph type="body" idx="1"/>
          </p:nvPr>
        </p:nvSpPr>
        <p:spPr>
          <a:xfrm>
            <a:off x="395537" y="2079625"/>
            <a:ext cx="8136904" cy="4516438"/>
          </a:xfrm>
        </p:spPr>
        <p:txBody>
          <a:bodyPr/>
          <a:lstStyle/>
          <a:p>
            <a:pPr algn="just"/>
            <a:r>
              <a:rPr lang="sl-SI" altLang="sl-SI" sz="1800" b="1" dirty="0" smtClean="0">
                <a:solidFill>
                  <a:srgbClr val="FF0000"/>
                </a:solidFill>
                <a:latin typeface="Arial" charset="0"/>
                <a:sym typeface="Arial" charset="0"/>
              </a:rPr>
              <a:t>Po 148. členu EZ-1 je rok za sporočanje sprememb najkasneje 30 dni po nastali spremembi.</a:t>
            </a:r>
          </a:p>
          <a:p>
            <a:pPr algn="just"/>
            <a:r>
              <a:rPr lang="sl-SI" altLang="sl-SI" sz="1800" dirty="0" smtClean="0">
                <a:solidFill>
                  <a:srgbClr val="000000"/>
                </a:solidFill>
                <a:latin typeface="Arial" charset="0"/>
                <a:sym typeface="Arial" charset="0"/>
              </a:rPr>
              <a:t>Običajno do spremembe </a:t>
            </a:r>
            <a:r>
              <a:rPr lang="sl-SI" altLang="sl-SI" sz="1800" dirty="0" smtClean="0">
                <a:solidFill>
                  <a:srgbClr val="000000"/>
                </a:solidFill>
                <a:latin typeface="Arial" charset="0"/>
                <a:sym typeface="Arial" charset="0"/>
              </a:rPr>
              <a:t>lastnika na </a:t>
            </a:r>
            <a:r>
              <a:rPr lang="sl-SI" altLang="sl-SI" sz="1800" dirty="0" smtClean="0">
                <a:solidFill>
                  <a:srgbClr val="000000"/>
                </a:solidFill>
                <a:latin typeface="Arial" charset="0"/>
                <a:sym typeface="Arial" charset="0"/>
              </a:rPr>
              <a:t>merilnem mestu pride zaradi prodaje nepremičnine, darilne ali menjalne pogodbe, dedovanja, dražbe itd.</a:t>
            </a:r>
          </a:p>
          <a:p>
            <a:pPr algn="just"/>
            <a:r>
              <a:rPr lang="sl-SI" altLang="sl-SI" sz="1800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Arial" charset="0"/>
              </a:rPr>
              <a:t>Obvezni dokumenti za spremembo: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sl-SI" altLang="sl-SI" sz="1800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Arial" charset="0"/>
              </a:rPr>
              <a:t>Podpisana vloga za spremembo lastnika na merilnem mestu (v primeru dedovanja, dražbe in stečaja samo podpis novega lastnika</a:t>
            </a:r>
            <a:r>
              <a:rPr lang="sl-SI" altLang="sl-SI" sz="1800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Arial" charset="0"/>
              </a:rPr>
              <a:t>) (obrazec 1 1). </a:t>
            </a:r>
            <a:endParaRPr lang="sl-SI" altLang="sl-SI" sz="1800" dirty="0" smtClean="0">
              <a:solidFill>
                <a:srgbClr val="000000"/>
              </a:solidFill>
              <a:latin typeface="Arial" charset="0"/>
              <a:cs typeface="Times New Roman" pitchFamily="18" charset="0"/>
              <a:sym typeface="Arial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sl-SI" altLang="sl-SI" sz="1800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Arial" charset="0"/>
              </a:rPr>
              <a:t>Kopija overjene prodajne pogodbe (zadostuje prva in zadnja stran) ali izpis iz zemljiške knjige ali sklep o dedovanju ali darilna pogodba ali pogodba o </a:t>
            </a:r>
            <a:r>
              <a:rPr lang="sl-SI" altLang="sl-SI" sz="1800" dirty="0" err="1" smtClean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Arial" charset="0"/>
              </a:rPr>
              <a:t>leasingu</a:t>
            </a:r>
            <a:r>
              <a:rPr lang="sl-SI" altLang="sl-SI" sz="1800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Arial" charset="0"/>
              </a:rPr>
              <a:t> ali drug </a:t>
            </a:r>
            <a:r>
              <a:rPr lang="sl-SI" altLang="sl-SI" sz="1800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Arial" charset="0"/>
              </a:rPr>
              <a:t>dokument, </a:t>
            </a:r>
            <a:r>
              <a:rPr lang="sl-SI" altLang="sl-SI" sz="1800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Arial" charset="0"/>
              </a:rPr>
              <a:t>iz katerega je razviden prenos lastništva nepremičnine.</a:t>
            </a:r>
          </a:p>
          <a:p>
            <a:pPr algn="just">
              <a:buFont typeface="Wingdings" panose="05000000000000000000" pitchFamily="2" charset="2"/>
              <a:buChar char="ü"/>
            </a:pPr>
            <a:endParaRPr lang="sl-SI" altLang="sl-SI" sz="1800" dirty="0" smtClean="0">
              <a:solidFill>
                <a:srgbClr val="000000"/>
              </a:solidFill>
              <a:latin typeface="Arial" charset="0"/>
              <a:cs typeface="Times New Roman" pitchFamily="18" charset="0"/>
              <a:sym typeface="Arial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endParaRPr lang="sl-SI" altLang="sl-SI" sz="1800" dirty="0" smtClean="0">
              <a:solidFill>
                <a:srgbClr val="000000"/>
              </a:solidFill>
              <a:latin typeface="Arial" charset="0"/>
              <a:cs typeface="Times New Roman" pitchFamily="18" charset="0"/>
              <a:sym typeface="Arial" charset="0"/>
            </a:endParaRPr>
          </a:p>
          <a:p>
            <a:pPr marL="0" indent="0" algn="just">
              <a:buNone/>
            </a:pPr>
            <a:endParaRPr lang="sl-SI" altLang="sl-SI" sz="1800" dirty="0" smtClean="0">
              <a:solidFill>
                <a:srgbClr val="000000"/>
              </a:solidFill>
              <a:latin typeface="Arial" charset="0"/>
              <a:cs typeface="Times New Roman" pitchFamily="18" charset="0"/>
              <a:sym typeface="Arial" charset="0"/>
            </a:endParaRPr>
          </a:p>
          <a:p>
            <a:pPr marL="0" indent="0" algn="just">
              <a:buNone/>
            </a:pPr>
            <a:endParaRPr lang="sl-SI" altLang="sl-SI" sz="1800" dirty="0" smtClean="0">
              <a:solidFill>
                <a:srgbClr val="000000"/>
              </a:solidFill>
              <a:latin typeface="Arial" charset="0"/>
              <a:cs typeface="Times New Roman" pitchFamily="18" charset="0"/>
              <a:sym typeface="Arial" charset="0"/>
            </a:endParaRPr>
          </a:p>
          <a:p>
            <a:pPr marL="0" indent="0" algn="just">
              <a:buNone/>
            </a:pPr>
            <a:r>
              <a:rPr lang="sl-SI" altLang="sl-SI" sz="1800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Arial" charset="0"/>
              </a:rPr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ChangeArrowheads="1"/>
          </p:cNvSpPr>
          <p:nvPr/>
        </p:nvSpPr>
        <p:spPr bwMode="auto">
          <a:xfrm>
            <a:off x="468313" y="549275"/>
            <a:ext cx="669607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45720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defTabSz="45720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defTabSz="4572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defTabSz="4572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defTabSz="4572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sl-SI" altLang="sl-SI" sz="2800" b="1" dirty="0" smtClean="0">
                <a:latin typeface="Arial" charset="0"/>
                <a:cs typeface="Arial" charset="0"/>
                <a:sym typeface="Arial" charset="0"/>
              </a:rPr>
              <a:t>Sprememba lastnika merilnega mesta</a:t>
            </a:r>
            <a:endParaRPr lang="sl-SI" altLang="sl-SI" sz="2800" b="1" dirty="0">
              <a:latin typeface="Arial" charset="0"/>
              <a:cs typeface="Arial" charset="0"/>
              <a:sym typeface="Arial" charset="0"/>
            </a:endParaRPr>
          </a:p>
        </p:txBody>
      </p:sp>
      <p:sp>
        <p:nvSpPr>
          <p:cNvPr id="8195" name="Pravokotnik 1"/>
          <p:cNvSpPr>
            <a:spLocks noChangeArrowheads="1"/>
          </p:cNvSpPr>
          <p:nvPr/>
        </p:nvSpPr>
        <p:spPr bwMode="auto">
          <a:xfrm>
            <a:off x="468313" y="2133600"/>
            <a:ext cx="8064500" cy="535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just">
              <a:buFont typeface="Wingdings" panose="05000000000000000000" pitchFamily="2" charset="2"/>
              <a:buChar char="ü"/>
            </a:pPr>
            <a:r>
              <a:rPr lang="sl-SI" altLang="sl-SI" sz="18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Arial" charset="0"/>
              </a:rPr>
              <a:t>Kopija primopredajnega zapisnika ali podpisana vloga s strani starega in novega lastnika. V kolikor je vloga podpisana </a:t>
            </a:r>
            <a:r>
              <a:rPr lang="sl-SI" altLang="sl-SI" sz="1800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Arial" charset="0"/>
              </a:rPr>
              <a:t>s </a:t>
            </a:r>
            <a:r>
              <a:rPr lang="sl-SI" altLang="sl-SI" sz="18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Arial" charset="0"/>
              </a:rPr>
              <a:t>strani starega </a:t>
            </a:r>
            <a:r>
              <a:rPr lang="sl-SI" altLang="sl-SI" sz="1800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Arial" charset="0"/>
              </a:rPr>
              <a:t>in </a:t>
            </a:r>
            <a:r>
              <a:rPr lang="sl-SI" altLang="sl-SI" sz="18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Arial" charset="0"/>
              </a:rPr>
              <a:t>novega lastnika, lahko nadomesti primopredajni zapisnik</a:t>
            </a:r>
            <a:r>
              <a:rPr lang="sl-SI" altLang="sl-SI" sz="1800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Arial" charset="0"/>
              </a:rPr>
              <a:t>.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sl-SI" altLang="sl-SI" sz="1800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Arial" charset="0"/>
              </a:rPr>
              <a:t>V primeru, da je več solastnikov nepremičnine, je treba priložiti Soglasje solastnikov za evidentiranje lastnika merilnega </a:t>
            </a:r>
            <a:r>
              <a:rPr lang="sl-SI" altLang="sl-SI" sz="1800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Arial" charset="0"/>
              </a:rPr>
              <a:t>mesta (obrazec 7 1 ).</a:t>
            </a:r>
            <a:endParaRPr lang="sl-SI" altLang="sl-SI" sz="1800" dirty="0" smtClean="0">
              <a:solidFill>
                <a:srgbClr val="000000"/>
              </a:solidFill>
              <a:latin typeface="Arial" charset="0"/>
              <a:cs typeface="Times New Roman" pitchFamily="18" charset="0"/>
              <a:sym typeface="Arial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sl-SI" altLang="sl-SI" sz="1800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Arial" charset="0"/>
              </a:rPr>
              <a:t>V primeru, da je plačnik na merilnem mestu </a:t>
            </a:r>
            <a:r>
              <a:rPr lang="sl-SI" altLang="sl-SI" sz="1800" b="1" dirty="0" smtClean="0">
                <a:solidFill>
                  <a:srgbClr val="FF0000"/>
                </a:solidFill>
                <a:latin typeface="Arial" charset="0"/>
                <a:cs typeface="Times New Roman" pitchFamily="18" charset="0"/>
                <a:sym typeface="Arial" charset="0"/>
              </a:rPr>
              <a:t>tretja oseba</a:t>
            </a:r>
            <a:r>
              <a:rPr lang="sl-SI" altLang="sl-SI" sz="1800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Arial" charset="0"/>
              </a:rPr>
              <a:t>, je potrebno predložiti še izpolnjeno </a:t>
            </a:r>
            <a:r>
              <a:rPr lang="sl-SI" altLang="sl-SI" sz="1800" b="1" dirty="0" smtClean="0">
                <a:solidFill>
                  <a:srgbClr val="FF0000"/>
                </a:solidFill>
                <a:latin typeface="Arial" charset="0"/>
                <a:cs typeface="Times New Roman" pitchFamily="18" charset="0"/>
                <a:sym typeface="Arial" charset="0"/>
              </a:rPr>
              <a:t>soglasje lastnika za evidentiranje </a:t>
            </a:r>
            <a:r>
              <a:rPr lang="sl-SI" altLang="sl-SI" sz="1800" b="1" dirty="0" smtClean="0">
                <a:solidFill>
                  <a:srgbClr val="FF0000"/>
                </a:solidFill>
                <a:latin typeface="Arial" charset="0"/>
                <a:cs typeface="Times New Roman" pitchFamily="18" charset="0"/>
                <a:sym typeface="Arial" charset="0"/>
              </a:rPr>
              <a:t>plačnika </a:t>
            </a:r>
            <a:r>
              <a:rPr lang="sl-SI" altLang="sl-SI" sz="1800" dirty="0" smtClean="0">
                <a:latin typeface="Arial" charset="0"/>
                <a:cs typeface="Times New Roman" pitchFamily="18" charset="0"/>
                <a:sym typeface="Arial" charset="0"/>
              </a:rPr>
              <a:t>(obrazec 2 1).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sl-SI" altLang="sl-SI" sz="1800" dirty="0" smtClean="0">
                <a:latin typeface="Arial" charset="0"/>
                <a:cs typeface="Times New Roman" pitchFamily="18" charset="0"/>
                <a:sym typeface="Arial" charset="0"/>
              </a:rPr>
              <a:t>V kolikor plačnik želi, da računi in ostala obvestila hodijo na tretji naslov ali na drugo osebo, je potrebno dostaviti še soglasje plačnika za evidentiranje naslovnika za dostavo pošte (obrazec 3 1)</a:t>
            </a:r>
            <a:endParaRPr lang="sl-SI" altLang="sl-SI" sz="1800" dirty="0" smtClean="0">
              <a:latin typeface="Arial" charset="0"/>
              <a:cs typeface="Times New Roman" pitchFamily="18" charset="0"/>
              <a:sym typeface="Arial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sl-SI" altLang="sl-SI" sz="1800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Arial" charset="0"/>
              </a:rPr>
              <a:t>Podpisana pogodba </a:t>
            </a:r>
            <a:r>
              <a:rPr lang="sl-SI" altLang="sl-SI" sz="1800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Arial" charset="0"/>
              </a:rPr>
              <a:t>o dobavi</a:t>
            </a:r>
            <a:r>
              <a:rPr lang="sl-SI" altLang="sl-SI" sz="1800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Arial" charset="0"/>
              </a:rPr>
              <a:t>. Nova pogodba o dobavi ni potrebna, v kolikor se plačnik na merilnem mestu ne spreminja, spreminja se samo lastnik.</a:t>
            </a:r>
            <a:endParaRPr lang="sl-SI" altLang="sl-SI" sz="1800" dirty="0" smtClean="0">
              <a:solidFill>
                <a:srgbClr val="000000"/>
              </a:solidFill>
              <a:latin typeface="Arial" charset="0"/>
              <a:cs typeface="Times New Roman" pitchFamily="18" charset="0"/>
              <a:sym typeface="Arial" charset="0"/>
            </a:endParaRPr>
          </a:p>
          <a:p>
            <a:pPr marL="285750" indent="-285750" algn="just"/>
            <a:r>
              <a:rPr lang="sl-SI" altLang="sl-SI" sz="1800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Arial" charset="0"/>
              </a:rPr>
              <a:t>Sprememba lastnika na merilnem mestu se bo izvedla na datum iz vloge (datum iz vloge je datum prenosa nepremičnine in ga s svojim podpisom potrdita tako stari kot novi lastnik) oziroma na datum primopredaje iz priloženega primopredajnega zapisnika.</a:t>
            </a:r>
            <a:endParaRPr lang="sl-SI" altLang="sl-SI" sz="1800" dirty="0">
              <a:solidFill>
                <a:srgbClr val="000000"/>
              </a:solidFill>
              <a:latin typeface="Arial" charset="0"/>
              <a:cs typeface="Times New Roman" pitchFamily="18" charset="0"/>
              <a:sym typeface="Arial" charset="0"/>
            </a:endParaRPr>
          </a:p>
          <a:p>
            <a:pPr eaLnBrk="1" hangingPunct="1">
              <a:spcBef>
                <a:spcPct val="0"/>
              </a:spcBef>
              <a:buNone/>
            </a:pPr>
            <a:endParaRPr lang="sl-SI" altLang="sl-SI" sz="1800" dirty="0">
              <a:solidFill>
                <a:srgbClr val="000000"/>
              </a:solidFill>
              <a:latin typeface="Arial" charset="0"/>
              <a:cs typeface="Arial" charset="0"/>
              <a:sym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altLang="sl-SI" sz="18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Arial" charset="0"/>
              </a:rPr>
              <a:t>Sprememba lastnika na merilnem mestu se bo izvedla na datum iz vloge (datum iz vloge </a:t>
            </a:r>
            <a:r>
              <a:rPr lang="sl-SI" altLang="sl-SI" sz="1800" b="1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Arial" charset="0"/>
              </a:rPr>
              <a:t>je datum prenosa nepremičnine</a:t>
            </a:r>
            <a:r>
              <a:rPr lang="sl-SI" altLang="sl-SI" sz="18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Arial" charset="0"/>
              </a:rPr>
              <a:t> in ga s svojim podpisom potrdita tako stari kot novi lastnik) oziroma na </a:t>
            </a:r>
            <a:r>
              <a:rPr lang="sl-SI" altLang="sl-SI" sz="1800" b="1" dirty="0">
                <a:latin typeface="Arial" charset="0"/>
                <a:cs typeface="Times New Roman" pitchFamily="18" charset="0"/>
                <a:sym typeface="Arial" charset="0"/>
              </a:rPr>
              <a:t>datum primopredaje iz priloženega primopredajnega zapisnika.</a:t>
            </a:r>
            <a:endParaRPr lang="sl-SI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0481987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ChangeArrowheads="1"/>
          </p:cNvSpPr>
          <p:nvPr/>
        </p:nvSpPr>
        <p:spPr bwMode="auto">
          <a:xfrm>
            <a:off x="468313" y="549275"/>
            <a:ext cx="669607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45720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defTabSz="45720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defTabSz="4572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defTabSz="4572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defTabSz="4572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l-SI" altLang="sl-SI" sz="2800" b="1" dirty="0">
              <a:latin typeface="Arial" charset="0"/>
              <a:cs typeface="Arial" charset="0"/>
              <a:sym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sl-SI" altLang="sl-SI" sz="2800" b="1" dirty="0">
              <a:latin typeface="Arial" charset="0"/>
              <a:cs typeface="Arial" charset="0"/>
              <a:sym typeface="Arial" charset="0"/>
            </a:endParaRPr>
          </a:p>
        </p:txBody>
      </p:sp>
      <p:sp>
        <p:nvSpPr>
          <p:cNvPr id="4" name="Naslov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Sprememba plačnika na merilnem mestu</a:t>
            </a:r>
            <a:endParaRPr lang="sl-SI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grada vsebine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sl-SI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Do </a:t>
            </a:r>
            <a:r>
              <a:rPr lang="sl-SI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spremembe plačnika na merilnem mestu pride, ko je plačnik druga oseba kot lastnik ali ko gre iz obstoječega plačnika nazaj na lastnika.</a:t>
            </a:r>
          </a:p>
          <a:p>
            <a:pPr algn="just"/>
            <a:r>
              <a:rPr lang="sl-SI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Spremembo plačnika izvedete na osnovi podpisane vloge v obliki obrazca Soglasje lastnika za evidentiranje plačnika s strani plačnika in </a:t>
            </a:r>
            <a:r>
              <a:rPr lang="sl-SI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lastnika (obrazec 2 1). </a:t>
            </a:r>
          </a:p>
          <a:p>
            <a:pPr algn="just"/>
            <a:r>
              <a:rPr lang="sl-SI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Vsaki </a:t>
            </a:r>
            <a:r>
              <a:rPr lang="sl-SI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zahtevi za spremembo plačnika je potrebno priložiti podpisano pogodbo o dobavi.</a:t>
            </a:r>
          </a:p>
          <a:p>
            <a:pPr algn="just"/>
            <a:r>
              <a:rPr lang="sl-SI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Sprememba plačnika se izvede na dan primopredaje iz primopredajnega zapisnika oziroma na datum iz vloge „od dne_____________“.</a:t>
            </a:r>
          </a:p>
          <a:p>
            <a:endParaRPr lang="sl-SI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l-SI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4"/>
          <p:cNvSpPr>
            <a:spLocks noChangeArrowheads="1"/>
          </p:cNvSpPr>
          <p:nvPr/>
        </p:nvSpPr>
        <p:spPr bwMode="auto">
          <a:xfrm>
            <a:off x="468313" y="549275"/>
            <a:ext cx="6192837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45720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defTabSz="45720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defTabSz="4572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defTabSz="4572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defTabSz="4572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sl-SI" altLang="sl-SI" sz="2800" b="1" dirty="0" smtClean="0">
                <a:latin typeface="Arial" charset="0"/>
                <a:cs typeface="Arial" charset="0"/>
                <a:sym typeface="Arial" charset="0"/>
              </a:rPr>
              <a:t>Sprememba naslovnika za dostavo pošte</a:t>
            </a:r>
          </a:p>
        </p:txBody>
      </p:sp>
      <p:sp>
        <p:nvSpPr>
          <p:cNvPr id="22531" name="Pravokotnik 1"/>
          <p:cNvSpPr>
            <a:spLocks noChangeArrowheads="1"/>
          </p:cNvSpPr>
          <p:nvPr/>
        </p:nvSpPr>
        <p:spPr bwMode="auto">
          <a:xfrm>
            <a:off x="468313" y="2551113"/>
            <a:ext cx="8136135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marL="285750" indent="-285750" algn="just" eaLnBrk="1" hangingPunct="1">
              <a:spcBef>
                <a:spcPct val="0"/>
              </a:spcBef>
            </a:pPr>
            <a:r>
              <a:rPr lang="sl-SI" altLang="sl-SI" sz="1800" dirty="0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Za spremembo naslovnika za dostavo pošte gre v primeru, da želi obstoječi ali novi plačnik prejemati račune in ostala obvestila na neko tretjo osebo ali samo na drug naslov.</a:t>
            </a:r>
          </a:p>
          <a:p>
            <a:pPr marL="285750" indent="-285750" eaLnBrk="1" hangingPunct="1">
              <a:spcBef>
                <a:spcPct val="0"/>
              </a:spcBef>
            </a:pPr>
            <a:r>
              <a:rPr lang="sl-SI" altLang="sl-SI" sz="1800" dirty="0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Spremembo naslovnika za dostavo pošte zahtevate na osnovi podpisane vloge za evidentiranje naslova za pošiljanje </a:t>
            </a:r>
            <a:r>
              <a:rPr lang="sl-SI" altLang="sl-SI" sz="1800" dirty="0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pošte (obrazec 3 1).</a:t>
            </a:r>
            <a:endParaRPr lang="sl-SI" altLang="sl-SI" sz="1800" dirty="0" smtClean="0">
              <a:solidFill>
                <a:srgbClr val="000000"/>
              </a:solidFill>
              <a:latin typeface="Arial" charset="0"/>
              <a:cs typeface="Arial" charset="0"/>
              <a:sym typeface="Arial" charset="0"/>
            </a:endParaRPr>
          </a:p>
          <a:p>
            <a:pPr marL="285750" indent="-285750" eaLnBrk="1" hangingPunct="1">
              <a:spcBef>
                <a:spcPct val="0"/>
              </a:spcBef>
            </a:pPr>
            <a:r>
              <a:rPr lang="sl-SI" altLang="sl-SI" sz="1800" dirty="0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Nova pogodba o dobavi ni potrebna.</a:t>
            </a:r>
          </a:p>
          <a:p>
            <a:pPr marL="285750" indent="-285750" eaLnBrk="1" hangingPunct="1">
              <a:spcBef>
                <a:spcPct val="0"/>
              </a:spcBef>
            </a:pPr>
            <a:r>
              <a:rPr lang="sl-SI" altLang="sl-SI" sz="1800" dirty="0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Do spremembe informacijskega sistema je za evidentiranje naslovnika obvezno stanje števca. </a:t>
            </a:r>
            <a:r>
              <a:rPr lang="sl-SI" altLang="sl-SI" sz="1800" dirty="0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Ko stanje števca za evidentiranje spremembe ne bo več potrebno, vas bomo o tem obvestili.</a:t>
            </a:r>
            <a:endParaRPr lang="sl-SI" altLang="sl-SI" sz="1800" dirty="0">
              <a:solidFill>
                <a:srgbClr val="000000"/>
              </a:solidFill>
              <a:latin typeface="Arial" charset="0"/>
              <a:cs typeface="Arial" charset="0"/>
              <a:sym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569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Sprememba tarife</a:t>
            </a:r>
            <a:endParaRPr lang="sl-SI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Iz WS za spremembo pogodbe o uporabi sistema se bo izločila vrsta tarife, o spremembi boste pravočasno </a:t>
            </a:r>
            <a:r>
              <a:rPr lang="sl-SI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obveščeni.</a:t>
            </a:r>
            <a:endParaRPr lang="sl-SI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l-SI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V primeru, da novi odjemalec želi spremembo tarife, se poleg dokumentov za spremembo </a:t>
            </a:r>
            <a:r>
              <a:rPr lang="sl-SI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odda </a:t>
            </a:r>
            <a:r>
              <a:rPr lang="sl-SI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obrazec Vloga za spremembo vrste </a:t>
            </a:r>
            <a:r>
              <a:rPr lang="sl-SI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obračuna (obrazec 10 1).</a:t>
            </a:r>
            <a:endParaRPr lang="sl-SI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l-SI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V primeru novega uporabnika</a:t>
            </a:r>
            <a:r>
              <a:rPr lang="sl-SI" sz="1800" dirty="0">
                <a:latin typeface="Arial" panose="020B0604020202020204" pitchFamily="34" charset="0"/>
                <a:cs typeface="Arial" panose="020B0604020202020204" pitchFamily="34" charset="0"/>
              </a:rPr>
              <a:t> se sprememba izvede </a:t>
            </a:r>
            <a:r>
              <a:rPr lang="sl-SI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brezplačno, </a:t>
            </a:r>
            <a:r>
              <a:rPr lang="sl-SI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če je na merilnem mestu nameščena oprema, ki omogoča spremembo tarife brez obiska monterja. V nasprotnem primeru mora uporabnik storitev plačati po ceniku za storitve, ki niso zajete v </a:t>
            </a:r>
            <a:r>
              <a:rPr lang="sl-SI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omrežnini</a:t>
            </a:r>
            <a:r>
              <a:rPr lang="sl-SI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sl-SI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75967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Theme">
      <a:majorFont>
        <a:latin typeface="Calibri"/>
        <a:ea typeface="ＭＳ Ｐゴシック"/>
        <a:cs typeface=""/>
      </a:majorFont>
      <a:minorFont>
        <a:latin typeface="Calibri"/>
        <a:ea typeface="ＭＳ Ｐゴシック"/>
        <a:cs typeface="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ova 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Elektro-1</Template>
  <TotalTime>9422</TotalTime>
  <Words>1504</Words>
  <Application>Microsoft Office PowerPoint</Application>
  <PresentationFormat>Diaprojekcija na zaslonu (4:3)</PresentationFormat>
  <Paragraphs>205</Paragraphs>
  <Slides>16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diapozitivov</vt:lpstr>
      </vt:variant>
      <vt:variant>
        <vt:i4>16</vt:i4>
      </vt:variant>
    </vt:vector>
  </HeadingPairs>
  <TitlesOfParts>
    <vt:vector size="17" baseType="lpstr">
      <vt:lpstr>Office Theme</vt:lpstr>
      <vt:lpstr>Urejanje sprememb na merilnih mestih</vt:lpstr>
      <vt:lpstr>PowerPointova predstavitev</vt:lpstr>
      <vt:lpstr>PowerPointova predstavitev</vt:lpstr>
      <vt:lpstr>Sprememba lastnika na merilnem mestu</vt:lpstr>
      <vt:lpstr>PowerPointova predstavitev</vt:lpstr>
      <vt:lpstr>PowerPointova predstavitev</vt:lpstr>
      <vt:lpstr>Sprememba plačnika na merilnem mestu</vt:lpstr>
      <vt:lpstr>PowerPointova predstavitev</vt:lpstr>
      <vt:lpstr>Sprememba tarife</vt:lpstr>
      <vt:lpstr>PowerPointova predstavitev</vt:lpstr>
      <vt:lpstr>PowerPointova predstavitev</vt:lpstr>
      <vt:lpstr>Statistika sprememb na merilnem mestu</vt:lpstr>
      <vt:lpstr>Statistika prehodov med stopnjami odjema od oktobra 2016 do vključno ugotavljanja letnih količin 2016</vt:lpstr>
      <vt:lpstr>Pomanjkljivosti obstoječega zakona</vt:lpstr>
      <vt:lpstr>Pobuda za spremembo ZTro</vt:lpstr>
      <vt:lpstr>Prednosti predlagane rešitve</vt:lpstr>
    </vt:vector>
  </TitlesOfParts>
  <Company>Piko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Diapozitiv 1</dc:title>
  <dc:creator>Marko</dc:creator>
  <cp:lastModifiedBy>Marija Košir</cp:lastModifiedBy>
  <cp:revision>323</cp:revision>
  <dcterms:created xsi:type="dcterms:W3CDTF">2009-10-12T19:25:48Z</dcterms:created>
  <dcterms:modified xsi:type="dcterms:W3CDTF">2017-02-10T13:05:24Z</dcterms:modified>
</cp:coreProperties>
</file>