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99" r:id="rId3"/>
    <p:sldId id="305" r:id="rId4"/>
    <p:sldId id="304" r:id="rId5"/>
    <p:sldId id="306" r:id="rId6"/>
    <p:sldId id="307" r:id="rId7"/>
    <p:sldId id="308" r:id="rId8"/>
    <p:sldId id="309" r:id="rId9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DB0D14"/>
    <a:srgbClr val="FF9900"/>
    <a:srgbClr val="FF7C80"/>
    <a:srgbClr val="C64E3A"/>
    <a:srgbClr val="BF41B0"/>
    <a:srgbClr val="7235CB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rednji slog 2 – poudarek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rednji slog 2 – poudarek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Tematski slog 2 – poudarek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Srednji slo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FD4443E-F989-4FC4-A0C8-D5A2AF1F390B}" styleName="Temni slog 1 – poudarek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Svetel slog 2 – poudarek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Srednji slog 2 – poudare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30" autoAdjust="0"/>
    <p:restoredTop sz="94660"/>
  </p:normalViewPr>
  <p:slideViewPr>
    <p:cSldViewPr>
      <p:cViewPr varScale="1">
        <p:scale>
          <a:sx n="111" d="100"/>
          <a:sy n="111" d="100"/>
        </p:scale>
        <p:origin x="23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m3621\Desktop\LP%202017\Grafi%20in%20tabele%20LP%202016%20(dru&#382;ba%20EM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0.81905380577427833"/>
          <c:h val="0.77101785531428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'Graf5 Količ. dist. e.'!$A$3</c:f>
              <c:strCache>
                <c:ptCount val="1"/>
                <c:pt idx="0">
                  <c:v>Gospodinjski odjem</c:v>
                </c:pt>
              </c:strCache>
            </c:strRef>
          </c:tx>
          <c:spPr>
            <a:solidFill>
              <a:srgbClr val="B4DC28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'Graf5 Količ. dist. e.'!$E$2:$G$2</c:f>
              <c:strCach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strCache>
            </c:strRef>
          </c:cat>
          <c:val>
            <c:numRef>
              <c:f>'Graf5 Količ. dist. e.'!$E$3:$G$3</c:f>
              <c:numCache>
                <c:formatCode>#,##0</c:formatCode>
                <c:ptCount val="3"/>
                <c:pt idx="0">
                  <c:v>734.79200000000003</c:v>
                </c:pt>
                <c:pt idx="1">
                  <c:v>750.43200000000002</c:v>
                </c:pt>
                <c:pt idx="2">
                  <c:v>760.97739300000001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8E-4FF6-9644-260DD1002848}"/>
            </c:ext>
          </c:extLst>
        </c:ser>
        <c:ser>
          <c:idx val="1"/>
          <c:order val="1"/>
          <c:tx>
            <c:strRef>
              <c:f>'Graf5 Količ. dist. e.'!$A$4</c:f>
              <c:strCache>
                <c:ptCount val="1"/>
                <c:pt idx="0">
                  <c:v>Poslovni odjem</c:v>
                </c:pt>
              </c:strCache>
            </c:strRef>
          </c:tx>
          <c:spPr>
            <a:solidFill>
              <a:srgbClr val="86BBE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'Graf5 Količ. dist. e.'!$E$2:$G$2</c:f>
              <c:strCach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strCache>
            </c:strRef>
          </c:cat>
          <c:val>
            <c:numRef>
              <c:f>'Graf5 Količ. dist. e.'!$E$4:$G$4</c:f>
              <c:numCache>
                <c:formatCode>#,##0</c:formatCode>
                <c:ptCount val="3"/>
                <c:pt idx="0">
                  <c:v>1399.1690000000001</c:v>
                </c:pt>
                <c:pt idx="1">
                  <c:v>1416.5709999999999</c:v>
                </c:pt>
                <c:pt idx="2">
                  <c:v>1447.3308460000001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8E-4FF6-9644-260DD1002848}"/>
            </c:ext>
          </c:extLst>
        </c:ser>
        <c:ser>
          <c:idx val="2"/>
          <c:order val="2"/>
          <c:tx>
            <c:strRef>
              <c:f>'Graf5 Količ. dist. e.'!$A$5</c:f>
              <c:strCache>
                <c:ptCount val="1"/>
                <c:pt idx="0">
                  <c:v>Skupaj</c:v>
                </c:pt>
              </c:strCache>
            </c:strRef>
          </c:tx>
          <c:spPr>
            <a:solidFill>
              <a:srgbClr val="0050B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'Graf5 Količ. dist. e.'!$E$2:$G$2</c:f>
              <c:strCach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strCache>
            </c:strRef>
          </c:cat>
          <c:val>
            <c:numRef>
              <c:f>'Graf5 Količ. dist. e.'!$E$5:$G$5</c:f>
              <c:numCache>
                <c:formatCode>#,##0</c:formatCode>
                <c:ptCount val="3"/>
                <c:pt idx="0">
                  <c:v>2133.9610000000002</c:v>
                </c:pt>
                <c:pt idx="1">
                  <c:v>2167.0029999999997</c:v>
                </c:pt>
                <c:pt idx="2">
                  <c:v>2208.308239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8E-4FF6-9644-260DD10028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356992"/>
        <c:axId val="72386048"/>
      </c:barChart>
      <c:catAx>
        <c:axId val="72356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2386048"/>
        <c:crosses val="autoZero"/>
        <c:auto val="1"/>
        <c:lblAlgn val="ctr"/>
        <c:lblOffset val="100"/>
        <c:noMultiLvlLbl val="0"/>
      </c:catAx>
      <c:valAx>
        <c:axId val="72386048"/>
        <c:scaling>
          <c:orientation val="minMax"/>
          <c:min val="0"/>
        </c:scaling>
        <c:delete val="1"/>
        <c:axPos val="l"/>
        <c:numFmt formatCode="#,##0" sourceLinked="1"/>
        <c:majorTickMark val="out"/>
        <c:minorTickMark val="none"/>
        <c:tickLblPos val="nextTo"/>
        <c:crossAx val="723569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614317045985694"/>
          <c:y val="0.88918081897860457"/>
          <c:w val="0.59126734800273251"/>
          <c:h val="6.360578642322666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Calibri" panose="020F0502020204030204" pitchFamily="34" charset="0"/>
          <a:cs typeface="Calibri" panose="020F0502020204030204" pitchFamily="34" charset="0"/>
        </a:defRPr>
      </a:pPr>
      <a:endParaRPr lang="sl-SI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85D6AD-F8D1-4885-B05C-DAFC27E6EBC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F7321D70-F232-4D7F-9757-D5E013343A01}">
      <dgm:prSet phldrT="[besedilo]" custT="1"/>
      <dgm:spPr/>
      <dgm:t>
        <a:bodyPr/>
        <a:lstStyle/>
        <a:p>
          <a:r>
            <a:rPr lang="sl-SI" sz="4000" b="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Distribucija in vzdrževanje omrežja</a:t>
          </a:r>
          <a:endParaRPr lang="sl-SI" sz="4000" b="0" noProof="1">
            <a:latin typeface="Calibri" panose="020F0502020204030204" pitchFamily="34" charset="0"/>
            <a:ea typeface="Tahoma" pitchFamily="34" charset="0"/>
            <a:cs typeface="Calibri" panose="020F0502020204030204" pitchFamily="34" charset="0"/>
          </a:endParaRPr>
        </a:p>
      </dgm:t>
    </dgm:pt>
    <dgm:pt modelId="{9F7EBC1A-37C7-4EB7-A5AD-5433668795E4}" type="parTrans" cxnId="{6A1E8512-2D03-4B7B-B7D2-3AD716034F86}">
      <dgm:prSet/>
      <dgm:spPr/>
      <dgm:t>
        <a:bodyPr/>
        <a:lstStyle/>
        <a:p>
          <a:endParaRPr lang="sl-SI"/>
        </a:p>
      </dgm:t>
    </dgm:pt>
    <dgm:pt modelId="{E77B83AD-8364-4ECE-B660-451E091A2E26}" type="sibTrans" cxnId="{6A1E8512-2D03-4B7B-B7D2-3AD716034F86}">
      <dgm:prSet/>
      <dgm:spPr/>
      <dgm:t>
        <a:bodyPr/>
        <a:lstStyle/>
        <a:p>
          <a:endParaRPr lang="sl-SI"/>
        </a:p>
      </dgm:t>
    </dgm:pt>
    <dgm:pt modelId="{2AD2E3AF-40BF-41A3-8AAF-ABB967574DBA}">
      <dgm:prSet phldrT="[besedilo]" custT="1"/>
      <dgm:spPr/>
      <dgm:t>
        <a:bodyPr/>
        <a:lstStyle/>
        <a:p>
          <a:r>
            <a:rPr lang="sl-SI" sz="20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16k km mreže</a:t>
          </a:r>
          <a:endParaRPr lang="sl-SI" sz="2000" noProof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6212ED2-E50B-4979-ADD9-840DB78A18C9}" type="parTrans" cxnId="{6BE63FA0-2D22-432E-91F1-2D5BAA65AD05}">
      <dgm:prSet/>
      <dgm:spPr/>
      <dgm:t>
        <a:bodyPr/>
        <a:lstStyle/>
        <a:p>
          <a:endParaRPr lang="sl-SI"/>
        </a:p>
      </dgm:t>
    </dgm:pt>
    <dgm:pt modelId="{8CC94AEF-9512-4088-A0AB-8C33B3F0232C}" type="sibTrans" cxnId="{6BE63FA0-2D22-432E-91F1-2D5BAA65AD05}">
      <dgm:prSet/>
      <dgm:spPr/>
      <dgm:t>
        <a:bodyPr/>
        <a:lstStyle/>
        <a:p>
          <a:endParaRPr lang="sl-SI"/>
        </a:p>
      </dgm:t>
    </dgm:pt>
    <dgm:pt modelId="{61B35D72-F5DE-4E8E-81FB-5DA90C155036}">
      <dgm:prSet custT="1"/>
      <dgm:spPr/>
      <dgm:t>
        <a:bodyPr/>
        <a:lstStyle/>
        <a:p>
          <a:r>
            <a:rPr lang="sl-SI" sz="20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216k odjemalcev</a:t>
          </a:r>
        </a:p>
      </dgm:t>
    </dgm:pt>
    <dgm:pt modelId="{A2B4DAF4-06F7-4E39-B5A2-27092D849D7D}" type="parTrans" cxnId="{65FD0A20-86D6-480F-9C29-298DFCCBF2F0}">
      <dgm:prSet/>
      <dgm:spPr/>
      <dgm:t>
        <a:bodyPr/>
        <a:lstStyle/>
        <a:p>
          <a:endParaRPr lang="sl-SI"/>
        </a:p>
      </dgm:t>
    </dgm:pt>
    <dgm:pt modelId="{D630E70F-B169-413F-9EBC-EB93455B53DF}" type="sibTrans" cxnId="{65FD0A20-86D6-480F-9C29-298DFCCBF2F0}">
      <dgm:prSet/>
      <dgm:spPr/>
      <dgm:t>
        <a:bodyPr/>
        <a:lstStyle/>
        <a:p>
          <a:endParaRPr lang="sl-SI"/>
        </a:p>
      </dgm:t>
    </dgm:pt>
    <dgm:pt modelId="{F9799651-67B1-47F4-8A8A-DC3519F3E572}">
      <dgm:prSet custT="1"/>
      <dgm:spPr/>
      <dgm:t>
        <a:bodyPr/>
        <a:lstStyle/>
        <a:p>
          <a:r>
            <a:rPr lang="sl-SI" sz="20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2,2 TWh distribuirane energije</a:t>
          </a:r>
        </a:p>
      </dgm:t>
    </dgm:pt>
    <dgm:pt modelId="{9EEE9A3B-A96D-48F6-85B6-7AF8E29E90C5}" type="parTrans" cxnId="{2D0AB0D7-3EF7-4B08-B8F6-0665FC108110}">
      <dgm:prSet/>
      <dgm:spPr/>
      <dgm:t>
        <a:bodyPr/>
        <a:lstStyle/>
        <a:p>
          <a:endParaRPr lang="sl-SI"/>
        </a:p>
      </dgm:t>
    </dgm:pt>
    <dgm:pt modelId="{643ED3DA-F605-4DF4-B556-3C0A17C22ACE}" type="sibTrans" cxnId="{2D0AB0D7-3EF7-4B08-B8F6-0665FC108110}">
      <dgm:prSet/>
      <dgm:spPr/>
      <dgm:t>
        <a:bodyPr/>
        <a:lstStyle/>
        <a:p>
          <a:endParaRPr lang="sl-SI"/>
        </a:p>
      </dgm:t>
    </dgm:pt>
    <dgm:pt modelId="{49C3C171-0D06-46F3-B7EC-6E5AFEE95A8C}">
      <dgm:prSet custT="1"/>
      <dgm:spPr/>
      <dgm:t>
        <a:bodyPr/>
        <a:lstStyle/>
        <a:p>
          <a:r>
            <a:rPr lang="sl-SI" sz="20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21 RTP, 3.400 TP</a:t>
          </a:r>
        </a:p>
      </dgm:t>
    </dgm:pt>
    <dgm:pt modelId="{CFF37E82-99F7-48D4-8464-917582A19BFF}" type="parTrans" cxnId="{0E9F8C6E-4C00-4012-8DC7-7D1ABDCEC52E}">
      <dgm:prSet/>
      <dgm:spPr/>
      <dgm:t>
        <a:bodyPr/>
        <a:lstStyle/>
        <a:p>
          <a:endParaRPr lang="sl-SI"/>
        </a:p>
      </dgm:t>
    </dgm:pt>
    <dgm:pt modelId="{AED04A1C-E4B8-4B3F-88BB-3C87853008BA}" type="sibTrans" cxnId="{0E9F8C6E-4C00-4012-8DC7-7D1ABDCEC52E}">
      <dgm:prSet/>
      <dgm:spPr/>
      <dgm:t>
        <a:bodyPr/>
        <a:lstStyle/>
        <a:p>
          <a:endParaRPr lang="sl-SI"/>
        </a:p>
      </dgm:t>
    </dgm:pt>
    <dgm:pt modelId="{C6771FBD-3BD0-4433-89DC-8B141CF20F97}">
      <dgm:prSet phldrT="[besedilo]" custT="1"/>
      <dgm:spPr/>
      <dgm:t>
        <a:bodyPr/>
        <a:lstStyle/>
        <a:p>
          <a:endParaRPr lang="sl-SI" sz="1800" dirty="0"/>
        </a:p>
      </dgm:t>
    </dgm:pt>
    <dgm:pt modelId="{137D7212-44EE-4A65-8A62-E495EEB29802}" type="parTrans" cxnId="{38691B44-94FA-44D6-B348-28A4730E188A}">
      <dgm:prSet/>
      <dgm:spPr/>
      <dgm:t>
        <a:bodyPr/>
        <a:lstStyle/>
        <a:p>
          <a:endParaRPr lang="sl-SI"/>
        </a:p>
      </dgm:t>
    </dgm:pt>
    <dgm:pt modelId="{02413010-CEB5-49BA-9ABB-EB4581AEC4CD}" type="sibTrans" cxnId="{38691B44-94FA-44D6-B348-28A4730E188A}">
      <dgm:prSet/>
      <dgm:spPr/>
      <dgm:t>
        <a:bodyPr/>
        <a:lstStyle/>
        <a:p>
          <a:endParaRPr lang="sl-SI"/>
        </a:p>
      </dgm:t>
    </dgm:pt>
    <dgm:pt modelId="{2B8FCAF1-4206-424A-A5DA-F39A6214F57B}">
      <dgm:prSet custT="1"/>
      <dgm:spPr/>
      <dgm:t>
        <a:bodyPr/>
        <a:lstStyle/>
        <a:p>
          <a:r>
            <a:rPr lang="sl-SI" sz="20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1.400 proizvajalcev</a:t>
          </a:r>
        </a:p>
      </dgm:t>
    </dgm:pt>
    <dgm:pt modelId="{BDDDFDA7-D897-44E2-8058-42381EA12455}" type="parTrans" cxnId="{76D8AD36-2AE5-4529-A8DD-7146BE343995}">
      <dgm:prSet/>
      <dgm:spPr/>
      <dgm:t>
        <a:bodyPr/>
        <a:lstStyle/>
        <a:p>
          <a:endParaRPr lang="sl-SI"/>
        </a:p>
      </dgm:t>
    </dgm:pt>
    <dgm:pt modelId="{CEABBCAA-A358-4E1D-9B07-71B2C080A418}" type="sibTrans" cxnId="{76D8AD36-2AE5-4529-A8DD-7146BE343995}">
      <dgm:prSet/>
      <dgm:spPr/>
      <dgm:t>
        <a:bodyPr/>
        <a:lstStyle/>
        <a:p>
          <a:endParaRPr lang="sl-SI"/>
        </a:p>
      </dgm:t>
    </dgm:pt>
    <dgm:pt modelId="{37F2EAE9-E9E8-4DB4-8642-F3CEE663A7AF}">
      <dgm:prSet custT="1"/>
      <dgm:spPr/>
      <dgm:t>
        <a:bodyPr/>
        <a:lstStyle/>
        <a:p>
          <a:r>
            <a:rPr lang="sl-SI" sz="20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Na področju EM aktivnih 16 dobaviteljev elektrike</a:t>
          </a:r>
        </a:p>
      </dgm:t>
    </dgm:pt>
    <dgm:pt modelId="{5B9F0EDC-C6D9-49D4-AB1B-05FEEF392BB3}" type="parTrans" cxnId="{2CB1F4B0-BB85-457D-BFF2-AB91082A02B6}">
      <dgm:prSet/>
      <dgm:spPr/>
      <dgm:t>
        <a:bodyPr/>
        <a:lstStyle/>
        <a:p>
          <a:endParaRPr lang="sl-SI"/>
        </a:p>
      </dgm:t>
    </dgm:pt>
    <dgm:pt modelId="{49D2D2AC-B835-4DF7-92F7-DEE42B1D9C98}" type="sibTrans" cxnId="{2CB1F4B0-BB85-457D-BFF2-AB91082A02B6}">
      <dgm:prSet/>
      <dgm:spPr/>
      <dgm:t>
        <a:bodyPr/>
        <a:lstStyle/>
        <a:p>
          <a:endParaRPr lang="sl-SI"/>
        </a:p>
      </dgm:t>
    </dgm:pt>
    <dgm:pt modelId="{FBBE3603-F535-403D-A934-23ABA25AC681}">
      <dgm:prSet custT="1"/>
      <dgm:spPr/>
      <dgm:t>
        <a:bodyPr/>
        <a:lstStyle/>
        <a:p>
          <a:r>
            <a:rPr lang="sl-SI" sz="20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349 GWh / letna proizvodnja</a:t>
          </a:r>
        </a:p>
      </dgm:t>
    </dgm:pt>
    <dgm:pt modelId="{18E41D43-280E-4247-B8E8-E7D2F17B67EB}" type="parTrans" cxnId="{8CF807B5-92E0-493C-AEE5-D2389DF08A90}">
      <dgm:prSet/>
      <dgm:spPr/>
      <dgm:t>
        <a:bodyPr/>
        <a:lstStyle/>
        <a:p>
          <a:endParaRPr lang="sl-SI"/>
        </a:p>
      </dgm:t>
    </dgm:pt>
    <dgm:pt modelId="{96E0C105-E21A-4405-8E36-702AA684B351}" type="sibTrans" cxnId="{8CF807B5-92E0-493C-AEE5-D2389DF08A90}">
      <dgm:prSet/>
      <dgm:spPr/>
      <dgm:t>
        <a:bodyPr/>
        <a:lstStyle/>
        <a:p>
          <a:endParaRPr lang="sl-SI"/>
        </a:p>
      </dgm:t>
    </dgm:pt>
    <dgm:pt modelId="{E6894AEA-3EAB-4178-8ACB-7F0DE9498AEF}" type="pres">
      <dgm:prSet presAssocID="{DC85D6AD-F8D1-4885-B05C-DAFC27E6EB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C9C0D62F-FAD2-44D1-A250-4E2F5AA44F8F}" type="pres">
      <dgm:prSet presAssocID="{F7321D70-F232-4D7F-9757-D5E013343A01}" presName="composite" presStyleCnt="0"/>
      <dgm:spPr/>
    </dgm:pt>
    <dgm:pt modelId="{39D1973A-4DFD-4376-B798-1A8968136486}" type="pres">
      <dgm:prSet presAssocID="{F7321D70-F232-4D7F-9757-D5E013343A01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76C09520-B2B7-455C-8C8E-470F9B68C5F6}" type="pres">
      <dgm:prSet presAssocID="{F7321D70-F232-4D7F-9757-D5E013343A01}" presName="desTx" presStyleLbl="alignAccFollowNode1" presStyleIdx="0" presStyleCnt="1" custScaleY="11363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65FD0A20-86D6-480F-9C29-298DFCCBF2F0}" srcId="{F7321D70-F232-4D7F-9757-D5E013343A01}" destId="{61B35D72-F5DE-4E8E-81FB-5DA90C155036}" srcOrd="2" destOrd="0" parTransId="{A2B4DAF4-06F7-4E39-B5A2-27092D849D7D}" sibTransId="{D630E70F-B169-413F-9EBC-EB93455B53DF}"/>
    <dgm:cxn modelId="{2CB1F4B0-BB85-457D-BFF2-AB91082A02B6}" srcId="{F7321D70-F232-4D7F-9757-D5E013343A01}" destId="{37F2EAE9-E9E8-4DB4-8642-F3CEE663A7AF}" srcOrd="4" destOrd="0" parTransId="{5B9F0EDC-C6D9-49D4-AB1B-05FEEF392BB3}" sibTransId="{49D2D2AC-B835-4DF7-92F7-DEE42B1D9C98}"/>
    <dgm:cxn modelId="{8AB2978A-A486-444E-88FC-3A99C482D87A}" type="presOf" srcId="{61B35D72-F5DE-4E8E-81FB-5DA90C155036}" destId="{76C09520-B2B7-455C-8C8E-470F9B68C5F6}" srcOrd="0" destOrd="2" presId="urn:microsoft.com/office/officeart/2005/8/layout/hList1"/>
    <dgm:cxn modelId="{5063B1D9-5C67-40A6-85DB-0ECAD7B0FEBA}" type="presOf" srcId="{37F2EAE9-E9E8-4DB4-8642-F3CEE663A7AF}" destId="{76C09520-B2B7-455C-8C8E-470F9B68C5F6}" srcOrd="0" destOrd="4" presId="urn:microsoft.com/office/officeart/2005/8/layout/hList1"/>
    <dgm:cxn modelId="{9FBE14AB-A797-410F-A900-7A3BCB7220E1}" type="presOf" srcId="{2AD2E3AF-40BF-41A3-8AAF-ABB967574DBA}" destId="{76C09520-B2B7-455C-8C8E-470F9B68C5F6}" srcOrd="0" destOrd="1" presId="urn:microsoft.com/office/officeart/2005/8/layout/hList1"/>
    <dgm:cxn modelId="{68B74678-319B-4CBB-93AF-41E81021A43D}" type="presOf" srcId="{C6771FBD-3BD0-4433-89DC-8B141CF20F97}" destId="{76C09520-B2B7-455C-8C8E-470F9B68C5F6}" srcOrd="0" destOrd="0" presId="urn:microsoft.com/office/officeart/2005/8/layout/hList1"/>
    <dgm:cxn modelId="{0EDC39D7-E3C0-4B8F-9D9C-4E889D3FF444}" type="presOf" srcId="{FBBE3603-F535-403D-A934-23ABA25AC681}" destId="{76C09520-B2B7-455C-8C8E-470F9B68C5F6}" srcOrd="0" destOrd="6" presId="urn:microsoft.com/office/officeart/2005/8/layout/hList1"/>
    <dgm:cxn modelId="{0E9F8C6E-4C00-4012-8DC7-7D1ABDCEC52E}" srcId="{F7321D70-F232-4D7F-9757-D5E013343A01}" destId="{49C3C171-0D06-46F3-B7EC-6E5AFEE95A8C}" srcOrd="7" destOrd="0" parTransId="{CFF37E82-99F7-48D4-8464-917582A19BFF}" sibTransId="{AED04A1C-E4B8-4B3F-88BB-3C87853008BA}"/>
    <dgm:cxn modelId="{6BE63FA0-2D22-432E-91F1-2D5BAA65AD05}" srcId="{F7321D70-F232-4D7F-9757-D5E013343A01}" destId="{2AD2E3AF-40BF-41A3-8AAF-ABB967574DBA}" srcOrd="1" destOrd="0" parTransId="{46212ED2-E50B-4979-ADD9-840DB78A18C9}" sibTransId="{8CC94AEF-9512-4088-A0AB-8C33B3F0232C}"/>
    <dgm:cxn modelId="{6A1E8512-2D03-4B7B-B7D2-3AD716034F86}" srcId="{DC85D6AD-F8D1-4885-B05C-DAFC27E6EBCB}" destId="{F7321D70-F232-4D7F-9757-D5E013343A01}" srcOrd="0" destOrd="0" parTransId="{9F7EBC1A-37C7-4EB7-A5AD-5433668795E4}" sibTransId="{E77B83AD-8364-4ECE-B660-451E091A2E26}"/>
    <dgm:cxn modelId="{76D8AD36-2AE5-4529-A8DD-7146BE343995}" srcId="{F7321D70-F232-4D7F-9757-D5E013343A01}" destId="{2B8FCAF1-4206-424A-A5DA-F39A6214F57B}" srcOrd="5" destOrd="0" parTransId="{BDDDFDA7-D897-44E2-8058-42381EA12455}" sibTransId="{CEABBCAA-A358-4E1D-9B07-71B2C080A418}"/>
    <dgm:cxn modelId="{2D0AB0D7-3EF7-4B08-B8F6-0665FC108110}" srcId="{F7321D70-F232-4D7F-9757-D5E013343A01}" destId="{F9799651-67B1-47F4-8A8A-DC3519F3E572}" srcOrd="3" destOrd="0" parTransId="{9EEE9A3B-A96D-48F6-85B6-7AF8E29E90C5}" sibTransId="{643ED3DA-F605-4DF4-B556-3C0A17C22ACE}"/>
    <dgm:cxn modelId="{27231ACD-A3C4-42FE-8119-E5EA4F9CB56A}" type="presOf" srcId="{49C3C171-0D06-46F3-B7EC-6E5AFEE95A8C}" destId="{76C09520-B2B7-455C-8C8E-470F9B68C5F6}" srcOrd="0" destOrd="7" presId="urn:microsoft.com/office/officeart/2005/8/layout/hList1"/>
    <dgm:cxn modelId="{D2A78BF0-A346-40C8-AF38-0C6A6D8622B2}" type="presOf" srcId="{F9799651-67B1-47F4-8A8A-DC3519F3E572}" destId="{76C09520-B2B7-455C-8C8E-470F9B68C5F6}" srcOrd="0" destOrd="3" presId="urn:microsoft.com/office/officeart/2005/8/layout/hList1"/>
    <dgm:cxn modelId="{38691B44-94FA-44D6-B348-28A4730E188A}" srcId="{F7321D70-F232-4D7F-9757-D5E013343A01}" destId="{C6771FBD-3BD0-4433-89DC-8B141CF20F97}" srcOrd="0" destOrd="0" parTransId="{137D7212-44EE-4A65-8A62-E495EEB29802}" sibTransId="{02413010-CEB5-49BA-9ABB-EB4581AEC4CD}"/>
    <dgm:cxn modelId="{0AD20CF3-F0CF-4A3B-8991-0B0D2F65947A}" type="presOf" srcId="{DC85D6AD-F8D1-4885-B05C-DAFC27E6EBCB}" destId="{E6894AEA-3EAB-4178-8ACB-7F0DE9498AEF}" srcOrd="0" destOrd="0" presId="urn:microsoft.com/office/officeart/2005/8/layout/hList1"/>
    <dgm:cxn modelId="{38C3425D-7653-4D9F-9CB8-031B9313809D}" type="presOf" srcId="{F7321D70-F232-4D7F-9757-D5E013343A01}" destId="{39D1973A-4DFD-4376-B798-1A8968136486}" srcOrd="0" destOrd="0" presId="urn:microsoft.com/office/officeart/2005/8/layout/hList1"/>
    <dgm:cxn modelId="{B58A6FFB-A908-4DE6-A633-FB214909C089}" type="presOf" srcId="{2B8FCAF1-4206-424A-A5DA-F39A6214F57B}" destId="{76C09520-B2B7-455C-8C8E-470F9B68C5F6}" srcOrd="0" destOrd="5" presId="urn:microsoft.com/office/officeart/2005/8/layout/hList1"/>
    <dgm:cxn modelId="{8CF807B5-92E0-493C-AEE5-D2389DF08A90}" srcId="{F7321D70-F232-4D7F-9757-D5E013343A01}" destId="{FBBE3603-F535-403D-A934-23ABA25AC681}" srcOrd="6" destOrd="0" parTransId="{18E41D43-280E-4247-B8E8-E7D2F17B67EB}" sibTransId="{96E0C105-E21A-4405-8E36-702AA684B351}"/>
    <dgm:cxn modelId="{5EE0532B-1A27-4BBF-BE9F-7EA7F6E73D64}" type="presParOf" srcId="{E6894AEA-3EAB-4178-8ACB-7F0DE9498AEF}" destId="{C9C0D62F-FAD2-44D1-A250-4E2F5AA44F8F}" srcOrd="0" destOrd="0" presId="urn:microsoft.com/office/officeart/2005/8/layout/hList1"/>
    <dgm:cxn modelId="{EA50FCE5-B3F2-45DC-983E-D5F0E1DBC321}" type="presParOf" srcId="{C9C0D62F-FAD2-44D1-A250-4E2F5AA44F8F}" destId="{39D1973A-4DFD-4376-B798-1A8968136486}" srcOrd="0" destOrd="0" presId="urn:microsoft.com/office/officeart/2005/8/layout/hList1"/>
    <dgm:cxn modelId="{98289BDC-A4B1-4869-9F7C-514069D09BF1}" type="presParOf" srcId="{C9C0D62F-FAD2-44D1-A250-4E2F5AA44F8F}" destId="{76C09520-B2B7-455C-8C8E-470F9B68C5F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8AA073-8FCC-419B-8CC9-18545DF5A46D}" type="doc">
      <dgm:prSet loTypeId="urn:microsoft.com/office/officeart/2005/8/layout/vList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0CA8A605-CA4D-44A6-90FD-F9AC38C74621}">
      <dgm:prSet phldrT="[besedilo]" custT="1"/>
      <dgm:spPr/>
      <dgm:t>
        <a:bodyPr/>
        <a:lstStyle/>
        <a:p>
          <a:pPr algn="just"/>
          <a:r>
            <a:rPr lang="sl-SI" sz="1600" dirty="0" smtClean="0">
              <a:latin typeface="Tahoma" pitchFamily="34" charset="0"/>
              <a:ea typeface="Tahoma" pitchFamily="34" charset="0"/>
              <a:cs typeface="Tahoma" pitchFamily="34" charset="0"/>
            </a:rPr>
            <a:t>* </a:t>
          </a:r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AMI – osnovni gradnik pametnih omrežij</a:t>
          </a:r>
        </a:p>
        <a:p>
          <a:pPr algn="just"/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2016– v AMI </a:t>
          </a:r>
          <a:r>
            <a:rPr lang="sl-SI" sz="200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vključenih </a:t>
          </a:r>
          <a:r>
            <a:rPr lang="sl-SI" sz="200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132k </a:t>
          </a:r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mm oz. 1182 TP,</a:t>
          </a:r>
        </a:p>
        <a:p>
          <a:pPr algn="just"/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   61 % mm v sistemu naprednega merjenja</a:t>
          </a:r>
        </a:p>
        <a:p>
          <a:pPr algn="just"/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2017 : najmanj dodatnih 11k mm</a:t>
          </a:r>
        </a:p>
        <a:p>
          <a:pPr algn="just"/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Posebna pozornost : osveščanje uporabnikov</a:t>
          </a:r>
        </a:p>
        <a:p>
          <a:pPr algn="just"/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CILJ 2025 – 100 %</a:t>
          </a:r>
        </a:p>
        <a:p>
          <a:pPr algn="just"/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Pozitivni učinki za uporabnike omrežja, dobavitelje,  </a:t>
          </a:r>
        </a:p>
        <a:p>
          <a:pPr algn="just"/>
          <a:r>
            <a:rPr lang="sl-SI" sz="20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   sistemskega operaterja in okolje.</a:t>
          </a:r>
        </a:p>
        <a:p>
          <a:pPr algn="l"/>
          <a:endParaRPr lang="sl-SI" sz="28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784A3E0-F53C-4699-8F01-810FADE3EADE}" type="parTrans" cxnId="{34B2C03E-4267-47BF-9B75-8A8A6F277DC6}">
      <dgm:prSet/>
      <dgm:spPr/>
      <dgm:t>
        <a:bodyPr/>
        <a:lstStyle/>
        <a:p>
          <a:endParaRPr lang="sl-SI"/>
        </a:p>
      </dgm:t>
    </dgm:pt>
    <dgm:pt modelId="{B89C9B71-7D4E-46AA-83D3-6DC8DAA9A370}" type="sibTrans" cxnId="{34B2C03E-4267-47BF-9B75-8A8A6F277DC6}">
      <dgm:prSet/>
      <dgm:spPr/>
      <dgm:t>
        <a:bodyPr/>
        <a:lstStyle/>
        <a:p>
          <a:endParaRPr lang="sl-SI"/>
        </a:p>
      </dgm:t>
    </dgm:pt>
    <dgm:pt modelId="{8F31B7F4-E553-4568-8FD9-D20F1E965CDC}">
      <dgm:prSet phldrT="[besedilo]"/>
      <dgm:spPr/>
      <dgm:t>
        <a:bodyPr/>
        <a:lstStyle/>
        <a:p>
          <a:pPr algn="l"/>
          <a:endParaRPr lang="sl-SI" sz="19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7B46236-CF9C-4402-B5CF-7A3237B9E298}" type="parTrans" cxnId="{E6266F38-CC1A-4C8B-B71D-EC9FC9A022DF}">
      <dgm:prSet/>
      <dgm:spPr/>
      <dgm:t>
        <a:bodyPr/>
        <a:lstStyle/>
        <a:p>
          <a:endParaRPr lang="sl-SI"/>
        </a:p>
      </dgm:t>
    </dgm:pt>
    <dgm:pt modelId="{CF6B24BD-9571-4453-8558-8F60B61B7811}" type="sibTrans" cxnId="{E6266F38-CC1A-4C8B-B71D-EC9FC9A022DF}">
      <dgm:prSet/>
      <dgm:spPr/>
      <dgm:t>
        <a:bodyPr/>
        <a:lstStyle/>
        <a:p>
          <a:endParaRPr lang="sl-SI"/>
        </a:p>
      </dgm:t>
    </dgm:pt>
    <dgm:pt modelId="{82FDD290-5A00-4DF6-96CE-17FE59227448}" type="pres">
      <dgm:prSet presAssocID="{598AA073-8FCC-419B-8CC9-18545DF5A46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BC52B4A-6ED9-409B-8A28-9601A52AE1DF}" type="pres">
      <dgm:prSet presAssocID="{0CA8A605-CA4D-44A6-90FD-F9AC38C74621}" presName="comp" presStyleCnt="0"/>
      <dgm:spPr/>
    </dgm:pt>
    <dgm:pt modelId="{519B7C14-8D32-4230-BD66-3296600A936F}" type="pres">
      <dgm:prSet presAssocID="{0CA8A605-CA4D-44A6-90FD-F9AC38C74621}" presName="box" presStyleLbl="node1" presStyleIdx="0" presStyleCnt="1" custLinFactNeighborX="-684" custLinFactNeighborY="-18200"/>
      <dgm:spPr/>
      <dgm:t>
        <a:bodyPr/>
        <a:lstStyle/>
        <a:p>
          <a:endParaRPr lang="sl-SI"/>
        </a:p>
      </dgm:t>
    </dgm:pt>
    <dgm:pt modelId="{5C6C9408-23B6-43B1-883D-1A365B6C50DA}" type="pres">
      <dgm:prSet presAssocID="{0CA8A605-CA4D-44A6-90FD-F9AC38C74621}" presName="img" presStyleLbl="fgImgPlace1" presStyleIdx="0" presStyleCnt="1" custScaleX="97222" custScaleY="7697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sl-SI"/>
        </a:p>
      </dgm:t>
    </dgm:pt>
    <dgm:pt modelId="{5F875913-9A4A-4F79-B4D2-7289341E473D}" type="pres">
      <dgm:prSet presAssocID="{0CA8A605-CA4D-44A6-90FD-F9AC38C74621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E6266F38-CC1A-4C8B-B71D-EC9FC9A022DF}" srcId="{0CA8A605-CA4D-44A6-90FD-F9AC38C74621}" destId="{8F31B7F4-E553-4568-8FD9-D20F1E965CDC}" srcOrd="0" destOrd="0" parTransId="{E7B46236-CF9C-4402-B5CF-7A3237B9E298}" sibTransId="{CF6B24BD-9571-4453-8558-8F60B61B7811}"/>
    <dgm:cxn modelId="{AA906895-06F7-4A92-85EE-DF5E72233B0C}" type="presOf" srcId="{598AA073-8FCC-419B-8CC9-18545DF5A46D}" destId="{82FDD290-5A00-4DF6-96CE-17FE59227448}" srcOrd="0" destOrd="0" presId="urn:microsoft.com/office/officeart/2005/8/layout/vList4"/>
    <dgm:cxn modelId="{EAAA655E-6CDB-449D-9F29-1959B52C649D}" type="presOf" srcId="{0CA8A605-CA4D-44A6-90FD-F9AC38C74621}" destId="{519B7C14-8D32-4230-BD66-3296600A936F}" srcOrd="0" destOrd="0" presId="urn:microsoft.com/office/officeart/2005/8/layout/vList4"/>
    <dgm:cxn modelId="{322ADE4F-1B53-4A0B-AF5B-ACC6BE2092CB}" type="presOf" srcId="{8F31B7F4-E553-4568-8FD9-D20F1E965CDC}" destId="{519B7C14-8D32-4230-BD66-3296600A936F}" srcOrd="0" destOrd="1" presId="urn:microsoft.com/office/officeart/2005/8/layout/vList4"/>
    <dgm:cxn modelId="{E496DF1F-10DF-498D-977B-6EC185AD55DD}" type="presOf" srcId="{0CA8A605-CA4D-44A6-90FD-F9AC38C74621}" destId="{5F875913-9A4A-4F79-B4D2-7289341E473D}" srcOrd="1" destOrd="0" presId="urn:microsoft.com/office/officeart/2005/8/layout/vList4"/>
    <dgm:cxn modelId="{E5E22252-BD4E-4F0E-BBBC-6A2651DC8ADC}" type="presOf" srcId="{8F31B7F4-E553-4568-8FD9-D20F1E965CDC}" destId="{5F875913-9A4A-4F79-B4D2-7289341E473D}" srcOrd="1" destOrd="1" presId="urn:microsoft.com/office/officeart/2005/8/layout/vList4"/>
    <dgm:cxn modelId="{34B2C03E-4267-47BF-9B75-8A8A6F277DC6}" srcId="{598AA073-8FCC-419B-8CC9-18545DF5A46D}" destId="{0CA8A605-CA4D-44A6-90FD-F9AC38C74621}" srcOrd="0" destOrd="0" parTransId="{C784A3E0-F53C-4699-8F01-810FADE3EADE}" sibTransId="{B89C9B71-7D4E-46AA-83D3-6DC8DAA9A370}"/>
    <dgm:cxn modelId="{00600B46-C8F3-465F-81A4-D71C575D580A}" type="presParOf" srcId="{82FDD290-5A00-4DF6-96CE-17FE59227448}" destId="{9BC52B4A-6ED9-409B-8A28-9601A52AE1DF}" srcOrd="0" destOrd="0" presId="urn:microsoft.com/office/officeart/2005/8/layout/vList4"/>
    <dgm:cxn modelId="{78715928-69A8-42E1-8D43-406B52B4E445}" type="presParOf" srcId="{9BC52B4A-6ED9-409B-8A28-9601A52AE1DF}" destId="{519B7C14-8D32-4230-BD66-3296600A936F}" srcOrd="0" destOrd="0" presId="urn:microsoft.com/office/officeart/2005/8/layout/vList4"/>
    <dgm:cxn modelId="{9DDD5D0D-47AB-4A25-9BDB-DF390235309B}" type="presParOf" srcId="{9BC52B4A-6ED9-409B-8A28-9601A52AE1DF}" destId="{5C6C9408-23B6-43B1-883D-1A365B6C50DA}" srcOrd="1" destOrd="0" presId="urn:microsoft.com/office/officeart/2005/8/layout/vList4"/>
    <dgm:cxn modelId="{C3C3F9EE-7CF2-4D14-80FC-0C795255AC5C}" type="presParOf" srcId="{9BC52B4A-6ED9-409B-8A28-9601A52AE1DF}" destId="{5F875913-9A4A-4F79-B4D2-7289341E473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8AA073-8FCC-419B-8CC9-18545DF5A46D}" type="doc">
      <dgm:prSet loTypeId="urn:microsoft.com/office/officeart/2005/8/layout/vList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82FDD290-5A00-4DF6-96CE-17FE59227448}" type="pres">
      <dgm:prSet presAssocID="{598AA073-8FCC-419B-8CC9-18545DF5A46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</dgm:ptLst>
  <dgm:cxnLst>
    <dgm:cxn modelId="{AA906895-06F7-4A92-85EE-DF5E72233B0C}" type="presOf" srcId="{598AA073-8FCC-419B-8CC9-18545DF5A46D}" destId="{82FDD290-5A00-4DF6-96CE-17FE5922744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D1973A-4DFD-4376-B798-1A8968136486}">
      <dsp:nvSpPr>
        <dsp:cNvPr id="0" name=""/>
        <dsp:cNvSpPr/>
      </dsp:nvSpPr>
      <dsp:spPr>
        <a:xfrm>
          <a:off x="0" y="22227"/>
          <a:ext cx="8424936" cy="100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4000" b="0" kern="12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Distribucija in vzdrževanje omrežja</a:t>
          </a:r>
          <a:endParaRPr lang="sl-SI" sz="4000" b="0" kern="1200" noProof="1">
            <a:latin typeface="Calibri" panose="020F0502020204030204" pitchFamily="34" charset="0"/>
            <a:ea typeface="Tahoma" pitchFamily="34" charset="0"/>
            <a:cs typeface="Calibri" panose="020F0502020204030204" pitchFamily="34" charset="0"/>
          </a:endParaRPr>
        </a:p>
      </dsp:txBody>
      <dsp:txXfrm>
        <a:off x="0" y="22227"/>
        <a:ext cx="8424936" cy="1008000"/>
      </dsp:txXfrm>
    </dsp:sp>
    <dsp:sp modelId="{76C09520-B2B7-455C-8C8E-470F9B68C5F6}">
      <dsp:nvSpPr>
        <dsp:cNvPr id="0" name=""/>
        <dsp:cNvSpPr/>
      </dsp:nvSpPr>
      <dsp:spPr>
        <a:xfrm>
          <a:off x="0" y="838045"/>
          <a:ext cx="8424936" cy="32037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l-SI" sz="18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2000" kern="12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16k km mreže</a:t>
          </a:r>
          <a:endParaRPr lang="sl-SI" sz="2000" kern="1200" noProof="1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2000" kern="12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216k odjemalcev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2000" kern="12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2,2 TWh distribuirane energije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2000" kern="12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Na področju EM aktivnih 16 dobaviteljev elektrike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2000" kern="12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1.400 proizvajalcev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2000" kern="12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349 GWh / letna proizvodnja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2000" kern="1200" noProof="1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21 RTP, 3.400 TP</a:t>
          </a:r>
        </a:p>
      </dsp:txBody>
      <dsp:txXfrm>
        <a:off x="0" y="838045"/>
        <a:ext cx="8424936" cy="32037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B7C14-8D32-4230-BD66-3296600A936F}">
      <dsp:nvSpPr>
        <dsp:cNvPr id="0" name=""/>
        <dsp:cNvSpPr/>
      </dsp:nvSpPr>
      <dsp:spPr>
        <a:xfrm>
          <a:off x="0" y="0"/>
          <a:ext cx="7704856" cy="31652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* </a:t>
          </a: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AMI – osnovni gradnik pametnih omrežij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2016– v AMI </a:t>
          </a:r>
          <a:r>
            <a:rPr lang="sl-SI" sz="2000" kern="120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vključenih </a:t>
          </a:r>
          <a:r>
            <a:rPr lang="sl-SI" sz="2000" kern="120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132k </a:t>
          </a: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mm oz. 1182 TP,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   61 % mm v sistemu naprednega merjenja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2017 : najmanj dodatnih 11k mm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Posebna pozornost : osveščanje uporabnikov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CILJ 2025 – 100 %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* Pozitivni učinki za uporabnike omrežja, dobavitelje, 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kern="1200" dirty="0" smtClean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rPr>
            <a:t>   sistemskega operaterja in okolje.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800" kern="1200" dirty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l-SI" sz="19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857496" y="0"/>
        <a:ext cx="5847359" cy="3165257"/>
      </dsp:txXfrm>
    </dsp:sp>
    <dsp:sp modelId="{5C6C9408-23B6-43B1-883D-1A365B6C50DA}">
      <dsp:nvSpPr>
        <dsp:cNvPr id="0" name=""/>
        <dsp:cNvSpPr/>
      </dsp:nvSpPr>
      <dsp:spPr>
        <a:xfrm>
          <a:off x="337929" y="608071"/>
          <a:ext cx="1498163" cy="194911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7D4D390-51D4-45FA-BBC0-878B59A95EB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72308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BF6CD87-8687-437D-B047-4B2EB6B878F2}" type="slidenum">
              <a:rPr lang="sl-SI"/>
              <a:pPr eaLnBrk="1" hangingPunct="1"/>
              <a:t>1</a:t>
            </a:fld>
            <a:endParaRPr lang="sl-SI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l-SI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DC5C4D-0D5A-4F4D-BD0F-512FE616369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558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C5C4D-0D5A-4F4D-BD0F-512FE616369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57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aslov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97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4850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013450" y="836613"/>
            <a:ext cx="1871663" cy="4824412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395288" y="836613"/>
            <a:ext cx="5465762" cy="4824412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529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besedilo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885825"/>
            <a:ext cx="8229600" cy="9271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sz="half" idx="1"/>
          </p:nvPr>
        </p:nvSpPr>
        <p:spPr>
          <a:xfrm>
            <a:off x="457200" y="1857375"/>
            <a:ext cx="4038600" cy="37814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857375"/>
            <a:ext cx="4038600" cy="37814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17150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16314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10474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3636963" cy="338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246563" y="2276475"/>
            <a:ext cx="3638550" cy="338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3711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199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2645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281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68092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73507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nadaljevaln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836613"/>
            <a:ext cx="381635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Naslov, ki je lahko tudi daljši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7427913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br>
              <a:rPr lang="sl-SI" smtClean="0"/>
            </a:br>
            <a:endParaRPr lang="sl-SI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2pPr>
      <a:lvl3pPr marL="542925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3pPr>
      <a:lvl4pPr marL="733425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4pPr>
      <a:lvl5pPr marL="904875" indent="-1698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5pPr>
      <a:lvl6pPr marL="13620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6pPr>
      <a:lvl7pPr marL="18192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7pPr>
      <a:lvl8pPr marL="22764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8pPr>
      <a:lvl9pPr marL="27336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95287" y="5569919"/>
            <a:ext cx="41767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sl-SI" dirty="0">
                <a:solidFill>
                  <a:schemeClr val="bg1"/>
                </a:solidFill>
              </a:rPr>
              <a:t>Maribor, </a:t>
            </a:r>
            <a:r>
              <a:rPr lang="sl-SI" dirty="0" smtClean="0">
                <a:solidFill>
                  <a:schemeClr val="bg1"/>
                </a:solidFill>
              </a:rPr>
              <a:t>13.02.2017</a:t>
            </a:r>
            <a:endParaRPr lang="sl-S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925611491"/>
              </p:ext>
            </p:extLst>
          </p:nvPr>
        </p:nvGraphicFramePr>
        <p:xfrm>
          <a:off x="395536" y="1052736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Pravokotnik 1"/>
          <p:cNvSpPr/>
          <p:nvPr/>
        </p:nvSpPr>
        <p:spPr>
          <a:xfrm>
            <a:off x="390886" y="5116736"/>
            <a:ext cx="8357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Osnovna usmeritev: </a:t>
            </a:r>
            <a:r>
              <a:rPr lang="sl-SI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opravljanje kvalitetnega servisa za uporabnike omrežja, dobavitelje ter za gospodarstvo in optimizacija procesov znotraj področja. </a:t>
            </a:r>
            <a:endParaRPr lang="sl-SI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14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39D1973A-4DFD-4376-B798-1A89681364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graphicEl>
                                              <a:dgm id="{39D1973A-4DFD-4376-B798-1A89681364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graphicEl>
                                              <a:dgm id="{39D1973A-4DFD-4376-B798-1A89681364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graphicEl>
                                              <a:dgm id="{39D1973A-4DFD-4376-B798-1A89681364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76C09520-B2B7-455C-8C8E-470F9B68C5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graphicEl>
                                              <a:dgm id="{76C09520-B2B7-455C-8C8E-470F9B68C5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graphicEl>
                                              <a:dgm id="{76C09520-B2B7-455C-8C8E-470F9B68C5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graphicEl>
                                              <a:dgm id="{76C09520-B2B7-455C-8C8E-470F9B68C5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94926793"/>
              </p:ext>
            </p:extLst>
          </p:nvPr>
        </p:nvGraphicFramePr>
        <p:xfrm>
          <a:off x="683567" y="1340768"/>
          <a:ext cx="770485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PoljeZBesedilom 1"/>
          <p:cNvSpPr txBox="1"/>
          <p:nvPr/>
        </p:nvSpPr>
        <p:spPr>
          <a:xfrm>
            <a:off x="587623" y="76470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Sistem naprednega merjenja – AMI (</a:t>
            </a:r>
            <a:r>
              <a:rPr kumimoji="0" lang="sl-SI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Advanced</a:t>
            </a:r>
            <a:r>
              <a:rPr kumimoji="0" lang="sl-SI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r>
              <a:rPr kumimoji="0" lang="sl-SI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Metering</a:t>
            </a:r>
            <a:r>
              <a:rPr kumimoji="0" lang="sl-SI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r>
              <a:rPr kumimoji="0" lang="sl-SI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Infrastructure</a:t>
            </a:r>
            <a:r>
              <a:rPr kumimoji="0" lang="sl-SI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)</a:t>
            </a:r>
            <a:endParaRPr kumimoji="0" lang="sl-SI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  <p:sp>
        <p:nvSpPr>
          <p:cNvPr id="4" name="Pravokotnik 3"/>
          <p:cNvSpPr/>
          <p:nvPr/>
        </p:nvSpPr>
        <p:spPr>
          <a:xfrm>
            <a:off x="587623" y="4685074"/>
            <a:ext cx="77922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Sistem </a:t>
            </a:r>
            <a:r>
              <a:rPr kumimoji="0" lang="sl-SI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vključuje sistemske števce, komunikacijsko opremo, komunikacijske poti (PLC, GSM/GPRS) ter strojno in programsko opremo v merilnem centru</a:t>
            </a: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.</a:t>
            </a: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63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68956287"/>
              </p:ext>
            </p:extLst>
          </p:nvPr>
        </p:nvGraphicFramePr>
        <p:xfrm>
          <a:off x="683567" y="1340768"/>
          <a:ext cx="7704856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287539788"/>
              </p:ext>
            </p:extLst>
          </p:nvPr>
        </p:nvGraphicFramePr>
        <p:xfrm>
          <a:off x="323528" y="1772816"/>
          <a:ext cx="864096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" name="Pravokotnik 5"/>
          <p:cNvSpPr/>
          <p:nvPr/>
        </p:nvSpPr>
        <p:spPr>
          <a:xfrm>
            <a:off x="683567" y="1109936"/>
            <a:ext cx="78488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0"/>
              </a:spcAft>
            </a:pPr>
            <a:r>
              <a:rPr lang="sl-SI" sz="2000" b="1" dirty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Poraba (distribuirana energija) po letih (v GWh)</a:t>
            </a:r>
            <a:endParaRPr lang="sl-SI" sz="2000" b="1" dirty="0">
              <a:solidFill>
                <a:srgbClr val="7F7F7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38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295078"/>
              </p:ext>
            </p:extLst>
          </p:nvPr>
        </p:nvGraphicFramePr>
        <p:xfrm>
          <a:off x="755576" y="1628802"/>
          <a:ext cx="7704855" cy="3384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75496">
                  <a:extLst>
                    <a:ext uri="{9D8B030D-6E8A-4147-A177-3AD203B41FA5}">
                      <a16:colId xmlns:a16="http://schemas.microsoft.com/office/drawing/2014/main" val="1162042563"/>
                    </a:ext>
                  </a:extLst>
                </a:gridCol>
                <a:gridCol w="1914088">
                  <a:extLst>
                    <a:ext uri="{9D8B030D-6E8A-4147-A177-3AD203B41FA5}">
                      <a16:colId xmlns:a16="http://schemas.microsoft.com/office/drawing/2014/main" val="1770840039"/>
                    </a:ext>
                  </a:extLst>
                </a:gridCol>
                <a:gridCol w="1915271">
                  <a:extLst>
                    <a:ext uri="{9D8B030D-6E8A-4147-A177-3AD203B41FA5}">
                      <a16:colId xmlns:a16="http://schemas.microsoft.com/office/drawing/2014/main" val="132582251"/>
                    </a:ext>
                  </a:extLst>
                </a:gridCol>
              </a:tblGrid>
              <a:tr h="77544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Obračunska moč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Energija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119027944"/>
                  </a:ext>
                </a:extLst>
              </a:tr>
              <a:tr h="55420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Srednja napetost (SN)</a:t>
                      </a:r>
                      <a:endParaRPr lang="sl-SI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3,1%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2,0%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180579816"/>
                  </a:ext>
                </a:extLst>
              </a:tr>
              <a:tr h="94631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Nizka napetost (NN) – poslovni odjem</a:t>
                      </a:r>
                      <a:endParaRPr lang="sl-SI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2,5%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2,4%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91316724"/>
                  </a:ext>
                </a:extLst>
              </a:tr>
              <a:tr h="55420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Gospodinjstva</a:t>
                      </a:r>
                      <a:endParaRPr lang="sl-SI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0,5%</a:t>
                      </a:r>
                      <a:endParaRPr lang="sl-SI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1,4%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61852284"/>
                  </a:ext>
                </a:extLst>
              </a:tr>
              <a:tr h="55420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Skupaj</a:t>
                      </a:r>
                      <a:endParaRPr lang="sl-SI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1,1%</a:t>
                      </a:r>
                      <a:endParaRPr lang="sl-SI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1,9%</a:t>
                      </a:r>
                      <a:endParaRPr lang="sl-SI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061148901"/>
                  </a:ext>
                </a:extLst>
              </a:tr>
            </a:tbl>
          </a:graphicData>
        </a:graphic>
      </p:graphicFrame>
      <p:sp>
        <p:nvSpPr>
          <p:cNvPr id="6" name="Pravokotnik 5"/>
          <p:cNvSpPr/>
          <p:nvPr/>
        </p:nvSpPr>
        <p:spPr>
          <a:xfrm>
            <a:off x="755576" y="964102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0"/>
              </a:spcAft>
            </a:pPr>
            <a:r>
              <a:rPr lang="sl-SI" sz="2000" b="1" dirty="0">
                <a:solidFill>
                  <a:srgbClr val="7F7F7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Odstopanje obračunske moči in energije v primerjavi z 2015</a:t>
            </a:r>
            <a:endParaRPr lang="sl-SI" sz="2000" b="1" dirty="0">
              <a:solidFill>
                <a:srgbClr val="7F7F7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8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/>
        </p:nvSpPr>
        <p:spPr>
          <a:xfrm>
            <a:off x="539552" y="1196752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0"/>
              </a:spcAft>
            </a:pPr>
            <a:r>
              <a:rPr lang="sl-SI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 </a:t>
            </a:r>
            <a:r>
              <a:rPr lang="sl-SI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letu 2016 je </a:t>
            </a:r>
            <a:r>
              <a:rPr lang="sl-SI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 distribucijskem omrežju Elektro Maribor menjalo dobavitelja električne energije 17.146 merilnih mest, od tega 12.662 gospodinjskih in 4.484 poslovnih odjemalcev, kar predstavlja 8 % vseh merilnih mest. Število menjav dobavitelja je rekordno v zgodovini podjetja. V enakem obdobju lanskega leta je dobavitelja menjalo 11.390 merilnih mest.</a:t>
            </a:r>
            <a:endParaRPr lang="sl-SI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985323"/>
              </p:ext>
            </p:extLst>
          </p:nvPr>
        </p:nvGraphicFramePr>
        <p:xfrm>
          <a:off x="1907704" y="3394075"/>
          <a:ext cx="4464497" cy="2178050"/>
        </p:xfrm>
        <a:graphic>
          <a:graphicData uri="http://schemas.openxmlformats.org/drawingml/2006/table">
            <a:tbl>
              <a:tblPr/>
              <a:tblGrid>
                <a:gridCol w="1674187">
                  <a:extLst>
                    <a:ext uri="{9D8B030D-6E8A-4147-A177-3AD203B41FA5}">
                      <a16:colId xmlns:a16="http://schemas.microsoft.com/office/drawing/2014/main" val="337535889"/>
                    </a:ext>
                  </a:extLst>
                </a:gridCol>
                <a:gridCol w="2790310">
                  <a:extLst>
                    <a:ext uri="{9D8B030D-6E8A-4147-A177-3AD203B41FA5}">
                      <a16:colId xmlns:a16="http://schemas.microsoft.com/office/drawing/2014/main" val="1192896508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 leto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 število menjav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06232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6.688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34111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11.405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928293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10.239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197399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5.868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2843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11.390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74618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17.146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815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6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/>
        </p:nvSpPr>
        <p:spPr>
          <a:xfrm>
            <a:off x="323528" y="1844824"/>
            <a:ext cx="8424936" cy="2903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l-SI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obdobju, ki prihaja, bo trg z električno energijo še bolj tesno povezan s pametnimi omrežji, razpršenimi viri, novimi tehnologijami, e-mobilnostjo, digitalizacijo in e-poslovanjem (B2C in B2B) ter internetom stvari (</a:t>
            </a:r>
            <a:r>
              <a:rPr lang="sl-SI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IoT</a:t>
            </a:r>
            <a:r>
              <a:rPr lang="sl-SI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sl-SI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l-SI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sl-SI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pomeni da bodo uporabniki dobili še aktivnejšo vlogo. </a:t>
            </a:r>
            <a:r>
              <a:rPr lang="sl-SI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 </a:t>
            </a:r>
            <a:r>
              <a:rPr lang="sl-SI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nami so napredni sistemi obračunavanja, povezane storitve, klasični komunikacijski kanali z uporabniki pa še zdaleč ne zadoščajo več hitro spreminjajočemu se okolju. </a:t>
            </a:r>
            <a:endParaRPr lang="sl-SI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sl-SI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Pravokotnik 5"/>
          <p:cNvSpPr/>
          <p:nvPr/>
        </p:nvSpPr>
        <p:spPr>
          <a:xfrm>
            <a:off x="395536" y="764704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3200" kern="0" dirty="0" smtClean="0">
                <a:solidFill>
                  <a:srgbClr val="DB0D1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Prihodnost: Aktivna vloga uporabnikov</a:t>
            </a:r>
            <a:endParaRPr lang="sl-SI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0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Pilotni projekt KKT</a:t>
            </a:r>
            <a:br>
              <a:rPr lang="sl-SI" sz="3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l-SI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827584" y="1792802"/>
            <a:ext cx="73448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Osnova: 123. člen OM akta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Agencija za energijo v letu 2016 potrdila 2 projekta dinamičnega </a:t>
            </a:r>
            <a:r>
              <a:rPr lang="sl-SI" dirty="0" err="1" smtClean="0"/>
              <a:t>tarifiranja</a:t>
            </a:r>
            <a:r>
              <a:rPr lang="sl-SI" dirty="0" smtClean="0"/>
              <a:t>, nova OM tarifa KKT : EC (1.6), EM (1.9)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EC: Flex4Grig, EM: nacionalni SLO / JAP projekt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EM cca. 1300 mm,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Gospodinjstva in ostali odjem brez merjene moči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Tarifa KKT določena strani Agencije za energijo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Letno: </a:t>
            </a:r>
            <a:r>
              <a:rPr lang="sl-SI" dirty="0" err="1" smtClean="0"/>
              <a:t>max</a:t>
            </a:r>
            <a:r>
              <a:rPr lang="sl-SI" dirty="0" smtClean="0"/>
              <a:t> 50 ur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Odjemalec bo obveščen 24 h pred nastopom KKT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 smtClean="0"/>
              <a:t>Potrebna bo razširitev priloge 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dirty="0"/>
              <a:t>Količine KKT obračunski sistem </a:t>
            </a:r>
            <a:r>
              <a:rPr lang="sl-SI" dirty="0" err="1"/>
              <a:t>eIS</a:t>
            </a:r>
            <a:r>
              <a:rPr lang="sl-SI" dirty="0"/>
              <a:t> na koncu obračunskega meseca izračuna iz odbirkov bremenske krivulje oziroma iz zahtevanih odbirkov </a:t>
            </a:r>
            <a:r>
              <a:rPr lang="sl-SI" b="1" dirty="0"/>
              <a:t>registra 1</a:t>
            </a:r>
            <a:r>
              <a:rPr lang="sl-SI" dirty="0"/>
              <a:t> (1.8.0</a:t>
            </a:r>
            <a:r>
              <a:rPr lang="sl-SI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l-SI" smtClean="0"/>
              <a:t>Dobavitelj energijo </a:t>
            </a:r>
            <a:r>
              <a:rPr lang="sl-SI" dirty="0" smtClean="0"/>
              <a:t>obračunava glede na VT / MT.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3882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vzeti načrt">
  <a:themeElements>
    <a:clrScheme name="Privzeti nač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ivzeti nač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ivzeti nač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7917</TotalTime>
  <Words>478</Words>
  <Application>Microsoft Office PowerPoint</Application>
  <PresentationFormat>Diaprojekcija na zaslonu (4:3)</PresentationFormat>
  <Paragraphs>71</Paragraphs>
  <Slides>8</Slides>
  <Notes>3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3" baseType="lpstr">
      <vt:lpstr>Arial</vt:lpstr>
      <vt:lpstr>Calibri</vt:lpstr>
      <vt:lpstr>Tahoma</vt:lpstr>
      <vt:lpstr>Times New Roman</vt:lpstr>
      <vt:lpstr>Privzeti načrt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Pilotni projekt KKT </vt:lpstr>
    </vt:vector>
  </TitlesOfParts>
  <Company>Visual3x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Vedran</dc:creator>
  <cp:lastModifiedBy>Prešern Mitja</cp:lastModifiedBy>
  <cp:revision>322</cp:revision>
  <cp:lastPrinted>2013-06-13T09:57:51Z</cp:lastPrinted>
  <dcterms:created xsi:type="dcterms:W3CDTF">2010-11-15T12:50:48Z</dcterms:created>
  <dcterms:modified xsi:type="dcterms:W3CDTF">2017-02-13T07:47:42Z</dcterms:modified>
</cp:coreProperties>
</file>