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319" r:id="rId2"/>
    <p:sldId id="507" r:id="rId3"/>
    <p:sldId id="510" r:id="rId4"/>
    <p:sldId id="512" r:id="rId5"/>
    <p:sldId id="511" r:id="rId6"/>
    <p:sldId id="513" r:id="rId7"/>
    <p:sldId id="508" r:id="rId8"/>
    <p:sldId id="380" r:id="rId9"/>
    <p:sldId id="343" r:id="rId10"/>
    <p:sldId id="342" r:id="rId11"/>
    <p:sldId id="410" r:id="rId12"/>
    <p:sldId id="515" r:id="rId13"/>
    <p:sldId id="509" r:id="rId14"/>
    <p:sldId id="514" r:id="rId15"/>
    <p:sldId id="516" r:id="rId16"/>
    <p:sldId id="517" r:id="rId17"/>
    <p:sldId id="518" r:id="rId18"/>
    <p:sldId id="503" r:id="rId19"/>
  </p:sldIdLst>
  <p:sldSz cx="9144000" cy="6858000" type="screen4x3"/>
  <p:notesSz cx="6858000" cy="9144000"/>
  <p:defaultTextStyle>
    <a:defPPr>
      <a:defRPr lang="sl-SI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52919"/>
    <a:srgbClr val="00CC00"/>
    <a:srgbClr val="A50021"/>
    <a:srgbClr val="FCF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rednji slog 2 – poudarek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0163" autoAdjust="0"/>
    <p:restoredTop sz="94632" autoAdjust="0"/>
  </p:normalViewPr>
  <p:slideViewPr>
    <p:cSldViewPr>
      <p:cViewPr>
        <p:scale>
          <a:sx n="90" d="100"/>
          <a:sy n="90" d="100"/>
        </p:scale>
        <p:origin x="-128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89EA58E-BA3D-4934-9C3B-E8FDD79D218F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485276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ka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l-SI" noProof="0" smtClean="0"/>
              <a:t>Kliknite, če želite urediti slog naslova matrice</a:t>
            </a:r>
          </a:p>
        </p:txBody>
      </p:sp>
      <p:sp>
        <p:nvSpPr>
          <p:cNvPr id="5124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pPr lvl="0"/>
            <a:r>
              <a:rPr lang="sl-SI" noProof="0" smtClean="0"/>
              <a:t>Kliknite, če želite urediti slog podnaslova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9218C-F2A7-4486-9016-D9F858BA72D9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76561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23704-3743-46DB-A02B-DC6539C5DC0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68477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2135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2135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C9AB-4E67-4F2D-A294-C67D6B2E9688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29766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8FEEC-EBA6-4AB4-8589-ADA6A45FDD11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759340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slov in 4 vseb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sz="quarter"/>
          </p:nvPr>
        </p:nvSpPr>
        <p:spPr>
          <a:xfrm>
            <a:off x="468313" y="404813"/>
            <a:ext cx="6202362" cy="11430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457200" y="1916113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quarter" idx="2"/>
          </p:nvPr>
        </p:nvSpPr>
        <p:spPr>
          <a:xfrm>
            <a:off x="4648200" y="1916113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sz="quarter" idx="3"/>
          </p:nvPr>
        </p:nvSpPr>
        <p:spPr>
          <a:xfrm>
            <a:off x="457200" y="4097338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8200" y="4097338"/>
            <a:ext cx="4038600" cy="20288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6EFC4-0853-4599-AB18-C35E8B6AE262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5677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99A91-7663-435B-B1A5-F160D1FAD12B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54990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E6B82-6DCF-4E10-804C-9523CAA6CCD4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48418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3860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02FAD-70CF-4884-8A20-DC472A0151F1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3240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20770-957F-45DA-B8B4-C859C7FA6CAF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0087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C6A3-9171-4A32-8885-A016C5062D7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65325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E47D3-24BF-4BC3-B971-3A457050D6D7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136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1E27-0A1E-4B0A-8D81-209AD154CE2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54992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474C-88B0-449B-9EB7-BF00181CBB3A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87538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ka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62023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Kliknite, če želite urediti slog naslova matrice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Kliknite, če želite urediti sloge besedila matrice</a:t>
            </a:r>
          </a:p>
          <a:p>
            <a:pPr lvl="1"/>
            <a:r>
              <a:rPr lang="en-US" altLang="sl-SI" smtClean="0"/>
              <a:t>Druga raven</a:t>
            </a:r>
          </a:p>
          <a:p>
            <a:pPr lvl="2"/>
            <a:r>
              <a:rPr lang="en-US" altLang="sl-SI" smtClean="0"/>
              <a:t>Tretja raven</a:t>
            </a:r>
          </a:p>
          <a:p>
            <a:pPr lvl="3"/>
            <a:r>
              <a:rPr lang="en-US" altLang="sl-SI" smtClean="0"/>
              <a:t>Četrta raven</a:t>
            </a:r>
          </a:p>
          <a:p>
            <a:pPr lvl="4"/>
            <a:r>
              <a:rPr lang="en-US" altLang="sl-SI" smtClean="0"/>
              <a:t>Peta raven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D3A97565-EED7-4B87-A38F-11A519168B87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atika.si/izmenjavaPodatkov/trosarine/kolicine/sheme/1.0" TargetMode="External"/><Relationship Id="rId2" Type="http://schemas.openxmlformats.org/officeDocument/2006/relationships/hyperlink" Target="http://informatika.si/izmenjavaPodatkov/trosarine/kolicine/sporocila/1.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atika.si/izmenjavaPodatkov/trosarine/kolicine/sheme/1.0" TargetMode="External"/><Relationship Id="rId2" Type="http://schemas.openxmlformats.org/officeDocument/2006/relationships/hyperlink" Target="http://informatika.si/izmenjavaPodatkov/trosarine/kolicine/sporocila/1.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ctrTitle"/>
          </p:nvPr>
        </p:nvSpPr>
        <p:spPr>
          <a:xfrm>
            <a:off x="179388" y="188913"/>
            <a:ext cx="6553200" cy="1511300"/>
          </a:xfrm>
        </p:spPr>
        <p:txBody>
          <a:bodyPr/>
          <a:lstStyle/>
          <a:p>
            <a:r>
              <a:rPr lang="sl-SI" altLang="sl-SI" sz="2800" b="1" dirty="0" smtClean="0">
                <a:solidFill>
                  <a:srgbClr val="F52919"/>
                </a:solidFill>
                <a:latin typeface="+mn-lt"/>
                <a:sym typeface="Arial" charset="0"/>
              </a:rPr>
              <a:t>Elektro Ljubljana d. d.</a:t>
            </a:r>
          </a:p>
        </p:txBody>
      </p:sp>
      <p:sp>
        <p:nvSpPr>
          <p:cNvPr id="3075" name="Rectangle 3"/>
          <p:cNvSpPr>
            <a:spLocks/>
          </p:cNvSpPr>
          <p:nvPr/>
        </p:nvSpPr>
        <p:spPr bwMode="auto">
          <a:xfrm>
            <a:off x="179388" y="6092825"/>
            <a:ext cx="3816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2000" b="1" dirty="0">
                <a:solidFill>
                  <a:srgbClr val="000000"/>
                </a:solidFill>
                <a:latin typeface="+mn-lt"/>
                <a:cs typeface="Arial" charset="0"/>
                <a:sym typeface="Arial" charset="0"/>
              </a:rPr>
              <a:t>Ljubljana, </a:t>
            </a:r>
            <a:r>
              <a:rPr lang="sl-SI" altLang="sl-SI" sz="2000" b="1" dirty="0" smtClean="0">
                <a:solidFill>
                  <a:srgbClr val="000000"/>
                </a:solidFill>
                <a:latin typeface="+mn-lt"/>
                <a:cs typeface="Arial" charset="0"/>
                <a:sym typeface="Arial" charset="0"/>
              </a:rPr>
              <a:t>oktober 2016</a:t>
            </a:r>
            <a:endParaRPr lang="sl-SI" altLang="sl-SI" sz="2000" b="1" dirty="0">
              <a:solidFill>
                <a:srgbClr val="000000"/>
              </a:solidFill>
              <a:latin typeface="+mn-lt"/>
              <a:cs typeface="Arial" charset="0"/>
              <a:sym typeface="Arial" charset="0"/>
            </a:endParaRPr>
          </a:p>
        </p:txBody>
      </p:sp>
      <p:sp>
        <p:nvSpPr>
          <p:cNvPr id="3076" name="Rectangle 4"/>
          <p:cNvSpPr>
            <a:spLocks/>
          </p:cNvSpPr>
          <p:nvPr/>
        </p:nvSpPr>
        <p:spPr bwMode="auto">
          <a:xfrm>
            <a:off x="5076825" y="6092825"/>
            <a:ext cx="3816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sl-SI" sz="2000" b="1">
              <a:latin typeface="Times New Roman" pitchFamily="18" charset="0"/>
              <a:cs typeface="Arial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3044825" y="1989138"/>
            <a:ext cx="30257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endParaRPr lang="en-US" altLang="sl-SI" sz="2400">
              <a:latin typeface="Arial" charset="0"/>
              <a:cs typeface="Arial" charset="0"/>
            </a:endParaRPr>
          </a:p>
        </p:txBody>
      </p:sp>
      <p:sp>
        <p:nvSpPr>
          <p:cNvPr id="3078" name="PoljeZBesedilom 3"/>
          <p:cNvSpPr txBox="1">
            <a:spLocks noChangeArrowheads="1"/>
          </p:cNvSpPr>
          <p:nvPr/>
        </p:nvSpPr>
        <p:spPr bwMode="auto">
          <a:xfrm>
            <a:off x="201389" y="3221613"/>
            <a:ext cx="8712646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l-SI" altLang="sl-SI" sz="5200" dirty="0" smtClean="0">
                <a:latin typeface="+mn-lt"/>
                <a:cs typeface="Arial" charset="0"/>
              </a:rPr>
              <a:t>Zakon o trošarinah </a:t>
            </a:r>
            <a:r>
              <a:rPr lang="sl-SI" altLang="sl-SI" sz="5200" dirty="0" err="1" smtClean="0">
                <a:latin typeface="+mn-lt"/>
                <a:cs typeface="Arial" charset="0"/>
              </a:rPr>
              <a:t>ZTRo</a:t>
            </a:r>
            <a:r>
              <a:rPr lang="sl-SI" altLang="sl-SI" sz="5200" dirty="0" smtClean="0">
                <a:latin typeface="+mn-lt"/>
                <a:cs typeface="Arial" charset="0"/>
              </a:rPr>
              <a:t>-1</a:t>
            </a:r>
            <a:endParaRPr lang="en-US" altLang="sl-SI" sz="5200" dirty="0">
              <a:latin typeface="+mn-lt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sl-SI" altLang="sl-SI" sz="1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6202362" cy="720080"/>
          </a:xfrm>
        </p:spPr>
        <p:txBody>
          <a:bodyPr/>
          <a:lstStyle/>
          <a:p>
            <a:endParaRPr lang="sl-SI" altLang="sl-SI" sz="2800" b="1" dirty="0" smtClean="0">
              <a:solidFill>
                <a:srgbClr val="000000"/>
              </a:solidFill>
              <a:latin typeface="Arial" charset="0"/>
              <a:sym typeface="Arial" charset="0"/>
            </a:endParaRP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-27346" y="1340768"/>
            <a:ext cx="8856984" cy="5517232"/>
          </a:xfrm>
        </p:spPr>
        <p:txBody>
          <a:bodyPr/>
          <a:lstStyle/>
          <a:p>
            <a:r>
              <a:rPr lang="sl-SI" sz="1200" b="1" dirty="0" smtClean="0"/>
              <a:t>3-11785</a:t>
            </a:r>
            <a:endParaRPr lang="sl-SI" sz="1200" dirty="0"/>
          </a:p>
          <a:p>
            <a:pPr marL="0" indent="0">
              <a:buNone/>
            </a:pPr>
            <a:r>
              <a:rPr lang="sl-SI" sz="1200" b="1" dirty="0" smtClean="0">
                <a:solidFill>
                  <a:srgbClr val="00B050"/>
                </a:solidFill>
              </a:rPr>
              <a:t>Zahteva</a:t>
            </a:r>
            <a:endParaRPr lang="sl-SI" sz="12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 err="1">
                <a:solidFill>
                  <a:srgbClr val="C00000"/>
                </a:solidFill>
              </a:rPr>
              <a:t>ns</a:t>
            </a:r>
            <a:r>
              <a:rPr lang="sl-SI" sz="1200" dirty="0">
                <a:solidFill>
                  <a:srgbClr val="0070C0"/>
                </a:solidFill>
              </a:rPr>
              <a:t>:</a:t>
            </a:r>
            <a:r>
              <a:rPr lang="sl-SI" sz="1200" dirty="0" err="1">
                <a:solidFill>
                  <a:srgbClr val="C00000"/>
                </a:solidFill>
              </a:rPr>
              <a:t>VrniKolicineZaMerilnoMestoZahteva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/>
              <a:t>    </a:t>
            </a: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 err="1">
                <a:solidFill>
                  <a:srgbClr val="C00000"/>
                </a:solidFill>
              </a:rPr>
              <a:t>ns</a:t>
            </a:r>
            <a:r>
              <a:rPr lang="sl-SI" sz="1200" dirty="0">
                <a:solidFill>
                  <a:srgbClr val="0070C0"/>
                </a:solidFill>
              </a:rPr>
              <a:t>:</a:t>
            </a:r>
            <a:r>
              <a:rPr lang="sl-SI" sz="1200" dirty="0" err="1">
                <a:solidFill>
                  <a:srgbClr val="C00000"/>
                </a:solidFill>
              </a:rPr>
              <a:t>enotniIdentifikatorMM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  <a:r>
              <a:rPr lang="sl-SI" sz="1200" b="1" dirty="0"/>
              <a:t>3-11785</a:t>
            </a:r>
            <a:r>
              <a:rPr lang="sl-SI" sz="1200" dirty="0">
                <a:solidFill>
                  <a:srgbClr val="0070C0"/>
                </a:solidFill>
              </a:rPr>
              <a:t>&lt;/</a:t>
            </a:r>
            <a:r>
              <a:rPr lang="sl-SI" sz="1200" dirty="0" err="1">
                <a:solidFill>
                  <a:srgbClr val="C00000"/>
                </a:solidFill>
              </a:rPr>
              <a:t>ns</a:t>
            </a:r>
            <a:r>
              <a:rPr lang="sl-SI" sz="1200" dirty="0"/>
              <a:t>:</a:t>
            </a:r>
            <a:r>
              <a:rPr lang="sl-SI" sz="1200" dirty="0" err="1">
                <a:solidFill>
                  <a:srgbClr val="C00000"/>
                </a:solidFill>
              </a:rPr>
              <a:t>enotniIdentifikatorMM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dirty="0">
                <a:solidFill>
                  <a:srgbClr val="0070C0"/>
                </a:solidFill>
              </a:rPr>
              <a:t>&lt;/</a:t>
            </a:r>
            <a:r>
              <a:rPr lang="sl-SI" sz="1200" dirty="0" err="1" smtClean="0">
                <a:solidFill>
                  <a:srgbClr val="C00000"/>
                </a:solidFill>
              </a:rPr>
              <a:t>ns</a:t>
            </a:r>
            <a:r>
              <a:rPr lang="sl-SI" sz="1200" dirty="0" smtClean="0">
                <a:solidFill>
                  <a:srgbClr val="0070C0"/>
                </a:solidFill>
              </a:rPr>
              <a:t>:</a:t>
            </a:r>
            <a:r>
              <a:rPr lang="sl-SI" sz="1200" dirty="0" err="1" smtClean="0">
                <a:solidFill>
                  <a:srgbClr val="C00000"/>
                </a:solidFill>
              </a:rPr>
              <a:t>VrniKolicineZaMerilnoMestoZahteva</a:t>
            </a:r>
            <a:r>
              <a:rPr lang="sl-SI" sz="1200" dirty="0" smtClean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 smtClean="0">
                <a:solidFill>
                  <a:srgbClr val="00B050"/>
                </a:solidFill>
              </a:rPr>
              <a:t>Odgovor</a:t>
            </a:r>
            <a:endParaRPr lang="sl-SI" sz="12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 err="1">
                <a:solidFill>
                  <a:srgbClr val="C00000"/>
                </a:solidFill>
              </a:rPr>
              <a:t>soapenv</a:t>
            </a:r>
            <a:r>
              <a:rPr lang="sl-SI" sz="1200" dirty="0">
                <a:solidFill>
                  <a:srgbClr val="C00000"/>
                </a:solidFill>
              </a:rPr>
              <a:t>:</a:t>
            </a:r>
            <a:r>
              <a:rPr lang="sl-SI" sz="1200" dirty="0" err="1">
                <a:solidFill>
                  <a:srgbClr val="C00000"/>
                </a:solidFill>
              </a:rPr>
              <a:t>Fault</a:t>
            </a:r>
            <a:r>
              <a:rPr lang="sl-SI" sz="1200" dirty="0"/>
              <a:t> </a:t>
            </a:r>
            <a:r>
              <a:rPr lang="sl-SI" sz="1200" dirty="0" err="1">
                <a:solidFill>
                  <a:srgbClr val="F52919"/>
                </a:solidFill>
              </a:rPr>
              <a:t>xmlns</a:t>
            </a:r>
            <a:r>
              <a:rPr lang="sl-SI" sz="1200" dirty="0">
                <a:solidFill>
                  <a:srgbClr val="0070C0"/>
                </a:solidFill>
              </a:rPr>
              <a:t>:</a:t>
            </a:r>
            <a:r>
              <a:rPr lang="sl-SI" sz="1200" dirty="0">
                <a:solidFill>
                  <a:srgbClr val="F52919"/>
                </a:solidFill>
              </a:rPr>
              <a:t>m</a:t>
            </a:r>
            <a:r>
              <a:rPr lang="sl-SI" sz="1200" dirty="0">
                <a:solidFill>
                  <a:srgbClr val="0070C0"/>
                </a:solidFill>
              </a:rPr>
              <a:t>=</a:t>
            </a:r>
            <a:r>
              <a:rPr lang="sl-SI" sz="1200" b="1" dirty="0"/>
              <a:t>"http://schemas.xmlsoap.org/soap/envelope/"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/>
              <a:t>   </a:t>
            </a:r>
            <a:r>
              <a:rPr lang="sl-SI" sz="1200" b="1" dirty="0">
                <a:solidFill>
                  <a:srgbClr val="0070C0"/>
                </a:solidFill>
              </a:rPr>
              <a:t> </a:t>
            </a: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 err="1">
                <a:solidFill>
                  <a:srgbClr val="C00000"/>
                </a:solidFill>
              </a:rPr>
              <a:t>faultcode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  <a:r>
              <a:rPr lang="sl-SI" sz="1200" b="1" dirty="0"/>
              <a:t>m:Server</a:t>
            </a:r>
            <a:r>
              <a:rPr lang="sl-SI" sz="1200" dirty="0">
                <a:solidFill>
                  <a:srgbClr val="C00000"/>
                </a:solidFill>
              </a:rPr>
              <a:t>&lt;/</a:t>
            </a:r>
            <a:r>
              <a:rPr lang="sl-SI" sz="1200" dirty="0" err="1">
                <a:solidFill>
                  <a:srgbClr val="C00000"/>
                </a:solidFill>
              </a:rPr>
              <a:t>faultcode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/>
              <a:t>    </a:t>
            </a: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 err="1">
                <a:solidFill>
                  <a:srgbClr val="C00000"/>
                </a:solidFill>
              </a:rPr>
              <a:t>faultstring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  <a:r>
              <a:rPr lang="sl-SI" sz="1200" b="1" dirty="0" err="1"/>
              <a:t>BusinessObject</a:t>
            </a:r>
            <a:r>
              <a:rPr lang="sl-SI" sz="1200" b="1" dirty="0"/>
              <a:t>: </a:t>
            </a:r>
            <a:r>
              <a:rPr lang="sl-SI" sz="1200" b="1" dirty="0" err="1"/>
              <a:t>NapakaSeznam</a:t>
            </a:r>
            <a:r>
              <a:rPr lang="sl-SI" sz="1200" b="1" dirty="0"/>
              <a:t>@55805580 (</a:t>
            </a:r>
            <a:r>
              <a:rPr lang="sl-SI" sz="1200" b="1" dirty="0" err="1"/>
              <a:t>KodaInSporocilo</a:t>
            </a:r>
            <a:r>
              <a:rPr lang="sl-SI" sz="1200" b="1" dirty="0"/>
              <a:t>=[</a:t>
            </a:r>
            <a:r>
              <a:rPr lang="sl-SI" sz="1200" b="1" dirty="0" err="1"/>
              <a:t>BusinessObject</a:t>
            </a:r>
            <a:r>
              <a:rPr lang="sl-SI" sz="1200" b="1" dirty="0"/>
              <a:t>: </a:t>
            </a:r>
            <a:r>
              <a:rPr lang="sl-SI" sz="1200" b="1" dirty="0" err="1"/>
              <a:t>KodaInSporocilo</a:t>
            </a:r>
            <a:r>
              <a:rPr lang="sl-SI" sz="1200" b="1" dirty="0"/>
              <a:t>@559c559c (:</a:t>
            </a:r>
            <a:r>
              <a:rPr lang="sl-SI" sz="1200" b="1" dirty="0" err="1"/>
              <a:t>sequence</a:t>
            </a:r>
            <a:r>
              <a:rPr lang="sl-SI" sz="1200" b="1" dirty="0"/>
              <a:t>=[_1:koda=-, _1:</a:t>
            </a:r>
            <a:r>
              <a:rPr lang="sl-SI" sz="1200" b="1" dirty="0" err="1"/>
              <a:t>sporocilo</a:t>
            </a:r>
            <a:r>
              <a:rPr lang="sl-SI" sz="1200" b="1" dirty="0"/>
              <a:t>=Na izbranem merilnem mestu niste bili dobavitelj v obdobju zadnjih 5 let. Pridobivanje podatkov ni mogoče], Koda=-, </a:t>
            </a:r>
            <a:r>
              <a:rPr lang="sl-SI" sz="1200" b="1" dirty="0" err="1"/>
              <a:t>Sporocilo</a:t>
            </a:r>
            <a:r>
              <a:rPr lang="sl-SI" sz="1200" b="1" dirty="0"/>
              <a:t>=Na izbranem merilnem mestu niste bili dobavitelj v obdobju zadnjih 5 let. Pridobivanje podatkov ni mogoče)])</a:t>
            </a:r>
            <a:r>
              <a:rPr lang="sl-SI" sz="1200" dirty="0">
                <a:solidFill>
                  <a:srgbClr val="0070C0"/>
                </a:solidFill>
              </a:rPr>
              <a:t>&lt;/</a:t>
            </a:r>
            <a:r>
              <a:rPr lang="sl-SI" sz="1200" dirty="0" err="1">
                <a:solidFill>
                  <a:srgbClr val="C00000"/>
                </a:solidFill>
              </a:rPr>
              <a:t>faultstring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/>
              <a:t>    </a:t>
            </a: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 err="1">
                <a:solidFill>
                  <a:srgbClr val="C00000"/>
                </a:solidFill>
              </a:rPr>
              <a:t>detail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/>
              <a:t>        </a:t>
            </a:r>
            <a:r>
              <a:rPr lang="sl-SI" sz="1200" dirty="0">
                <a:solidFill>
                  <a:srgbClr val="C00000"/>
                </a:solidFill>
              </a:rPr>
              <a:t>&lt;_1</a:t>
            </a:r>
            <a:r>
              <a:rPr lang="sl-SI" sz="1200" dirty="0"/>
              <a:t>:</a:t>
            </a:r>
            <a:r>
              <a:rPr lang="sl-SI" sz="1200" dirty="0" err="1">
                <a:solidFill>
                  <a:srgbClr val="C00000"/>
                </a:solidFill>
              </a:rPr>
              <a:t>NapakaSporocilo</a:t>
            </a:r>
            <a:r>
              <a:rPr lang="sl-SI" sz="1200" dirty="0"/>
              <a:t> </a:t>
            </a:r>
            <a:r>
              <a:rPr lang="sl-SI" sz="1200" dirty="0" err="1">
                <a:solidFill>
                  <a:srgbClr val="F52919"/>
                </a:solidFill>
              </a:rPr>
              <a:t>xmlns</a:t>
            </a:r>
            <a:r>
              <a:rPr lang="sl-SI" sz="1200" dirty="0"/>
              <a:t>:_1=</a:t>
            </a:r>
            <a:r>
              <a:rPr lang="sl-SI" sz="1200" b="1" dirty="0"/>
              <a:t>"http://informatika.si/podatkovnaDomena/skupno/napake/sporocila/1.0"</a:t>
            </a:r>
            <a:r>
              <a:rPr lang="sl-SI" sz="1200" dirty="0"/>
              <a:t> </a:t>
            </a:r>
            <a:r>
              <a:rPr lang="sl-SI" sz="1200" dirty="0" err="1">
                <a:solidFill>
                  <a:srgbClr val="F52919"/>
                </a:solidFill>
              </a:rPr>
              <a:t>xmlns</a:t>
            </a:r>
            <a:r>
              <a:rPr lang="sl-SI" sz="1200" dirty="0">
                <a:solidFill>
                  <a:srgbClr val="F52919"/>
                </a:solidFill>
              </a:rPr>
              <a:t>:_1_1</a:t>
            </a:r>
            <a:r>
              <a:rPr lang="sl-SI" sz="1200" dirty="0"/>
              <a:t>=</a:t>
            </a:r>
            <a:r>
              <a:rPr lang="sl-SI" sz="1200" b="1" dirty="0"/>
              <a:t>"http://informatika.si/podatkovnaDomena/skupno/napake/sheme/1.0"</a:t>
            </a:r>
            <a:r>
              <a:rPr lang="sl-SI" sz="1200" dirty="0"/>
              <a:t>&gt;</a:t>
            </a:r>
          </a:p>
          <a:p>
            <a:pPr marL="0" indent="0">
              <a:buNone/>
            </a:pPr>
            <a:r>
              <a:rPr lang="sl-SI" sz="1200" b="1" dirty="0">
                <a:solidFill>
                  <a:srgbClr val="0070C0"/>
                </a:solidFill>
              </a:rPr>
              <a:t>            </a:t>
            </a: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>
                <a:solidFill>
                  <a:srgbClr val="C00000"/>
                </a:solidFill>
              </a:rPr>
              <a:t>_1</a:t>
            </a:r>
            <a:r>
              <a:rPr lang="sl-SI" sz="1200" dirty="0"/>
              <a:t>:</a:t>
            </a:r>
            <a:r>
              <a:rPr lang="sl-SI" sz="1200" dirty="0">
                <a:solidFill>
                  <a:srgbClr val="C00000"/>
                </a:solidFill>
              </a:rPr>
              <a:t>Napake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>
                <a:solidFill>
                  <a:srgbClr val="0070C0"/>
                </a:solidFill>
              </a:rPr>
              <a:t>                </a:t>
            </a: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>
                <a:solidFill>
                  <a:srgbClr val="C00000"/>
                </a:solidFill>
              </a:rPr>
              <a:t>_1_1</a:t>
            </a:r>
            <a:r>
              <a:rPr lang="sl-SI" sz="1200" dirty="0">
                <a:solidFill>
                  <a:srgbClr val="0070C0"/>
                </a:solidFill>
              </a:rPr>
              <a:t>:</a:t>
            </a:r>
            <a:r>
              <a:rPr lang="sl-SI" sz="1200" dirty="0" err="1">
                <a:solidFill>
                  <a:srgbClr val="C00000"/>
                </a:solidFill>
              </a:rPr>
              <a:t>KodaInSporocilo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>
                <a:solidFill>
                  <a:srgbClr val="0070C0"/>
                </a:solidFill>
              </a:rPr>
              <a:t>                    </a:t>
            </a: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>
                <a:solidFill>
                  <a:srgbClr val="C00000"/>
                </a:solidFill>
              </a:rPr>
              <a:t>_1_1</a:t>
            </a:r>
            <a:r>
              <a:rPr lang="sl-SI" sz="1200" dirty="0">
                <a:solidFill>
                  <a:srgbClr val="0070C0"/>
                </a:solidFill>
              </a:rPr>
              <a:t>:</a:t>
            </a:r>
            <a:r>
              <a:rPr lang="sl-SI" sz="1200" dirty="0">
                <a:solidFill>
                  <a:srgbClr val="C00000"/>
                </a:solidFill>
              </a:rPr>
              <a:t>Koda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  <a:r>
              <a:rPr lang="sl-SI" sz="1200" b="1" dirty="0">
                <a:solidFill>
                  <a:srgbClr val="0070C0"/>
                </a:solidFill>
              </a:rPr>
              <a:t>-</a:t>
            </a: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/>
              <a:t>/</a:t>
            </a:r>
            <a:r>
              <a:rPr lang="sl-SI" sz="1200" dirty="0">
                <a:solidFill>
                  <a:srgbClr val="C00000"/>
                </a:solidFill>
              </a:rPr>
              <a:t>_1_1</a:t>
            </a:r>
            <a:r>
              <a:rPr lang="sl-SI" sz="1200" dirty="0"/>
              <a:t>:</a:t>
            </a:r>
            <a:r>
              <a:rPr lang="sl-SI" sz="1200" dirty="0">
                <a:solidFill>
                  <a:srgbClr val="C00000"/>
                </a:solidFill>
              </a:rPr>
              <a:t>Koda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>
                <a:solidFill>
                  <a:srgbClr val="0070C0"/>
                </a:solidFill>
              </a:rPr>
              <a:t>                    </a:t>
            </a:r>
            <a:r>
              <a:rPr lang="sl-SI" sz="1200" dirty="0">
                <a:solidFill>
                  <a:srgbClr val="0070C0"/>
                </a:solidFill>
              </a:rPr>
              <a:t>&lt;</a:t>
            </a:r>
            <a:r>
              <a:rPr lang="sl-SI" sz="1200" dirty="0">
                <a:solidFill>
                  <a:srgbClr val="C00000"/>
                </a:solidFill>
              </a:rPr>
              <a:t>_1_1</a:t>
            </a:r>
            <a:r>
              <a:rPr lang="sl-SI" sz="1200" dirty="0"/>
              <a:t>:</a:t>
            </a:r>
            <a:r>
              <a:rPr lang="sl-SI" sz="1200" dirty="0" err="1">
                <a:solidFill>
                  <a:srgbClr val="C00000"/>
                </a:solidFill>
              </a:rPr>
              <a:t>Sporocilo</a:t>
            </a:r>
            <a:r>
              <a:rPr lang="sl-SI" sz="1200" dirty="0"/>
              <a:t>&gt;</a:t>
            </a:r>
            <a:r>
              <a:rPr lang="sl-SI" sz="1200" b="1" dirty="0"/>
              <a:t>Na izbranem merilnem mestu niste bili dobavitelj v obdobju zadnjih 5 let. Pridobivanje podatkov ni mogoče</a:t>
            </a:r>
            <a:r>
              <a:rPr lang="sl-SI" sz="1200" dirty="0">
                <a:solidFill>
                  <a:srgbClr val="0070C0"/>
                </a:solidFill>
              </a:rPr>
              <a:t>&lt;/</a:t>
            </a:r>
            <a:r>
              <a:rPr lang="sl-SI" sz="1200" dirty="0">
                <a:solidFill>
                  <a:srgbClr val="C00000"/>
                </a:solidFill>
              </a:rPr>
              <a:t>_1_1</a:t>
            </a:r>
            <a:r>
              <a:rPr lang="sl-SI" sz="1200" dirty="0">
                <a:solidFill>
                  <a:srgbClr val="0070C0"/>
                </a:solidFill>
              </a:rPr>
              <a:t>:</a:t>
            </a:r>
            <a:r>
              <a:rPr lang="sl-SI" sz="1200" dirty="0" err="1">
                <a:solidFill>
                  <a:srgbClr val="C00000"/>
                </a:solidFill>
              </a:rPr>
              <a:t>Sporocilo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/>
              <a:t>                </a:t>
            </a:r>
            <a:r>
              <a:rPr lang="sl-SI" sz="1200" dirty="0">
                <a:solidFill>
                  <a:srgbClr val="0070C0"/>
                </a:solidFill>
              </a:rPr>
              <a:t>&lt;/</a:t>
            </a:r>
            <a:r>
              <a:rPr lang="sl-SI" sz="1200" dirty="0"/>
              <a:t>_</a:t>
            </a:r>
            <a:r>
              <a:rPr lang="sl-SI" sz="1200" dirty="0">
                <a:solidFill>
                  <a:srgbClr val="C00000"/>
                </a:solidFill>
              </a:rPr>
              <a:t>1_1:</a:t>
            </a:r>
            <a:r>
              <a:rPr lang="sl-SI" sz="1200" dirty="0" err="1">
                <a:solidFill>
                  <a:srgbClr val="C00000"/>
                </a:solidFill>
              </a:rPr>
              <a:t>KodaInSporocilo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/>
              <a:t>            </a:t>
            </a:r>
            <a:r>
              <a:rPr lang="sl-SI" sz="1200" dirty="0">
                <a:solidFill>
                  <a:srgbClr val="0070C0"/>
                </a:solidFill>
              </a:rPr>
              <a:t>&lt;/</a:t>
            </a:r>
            <a:r>
              <a:rPr lang="sl-SI" sz="1200" dirty="0">
                <a:solidFill>
                  <a:srgbClr val="C00000"/>
                </a:solidFill>
              </a:rPr>
              <a:t>_1</a:t>
            </a:r>
            <a:r>
              <a:rPr lang="sl-SI" sz="1200" dirty="0"/>
              <a:t>:</a:t>
            </a:r>
            <a:r>
              <a:rPr lang="sl-SI" sz="1200" dirty="0">
                <a:solidFill>
                  <a:srgbClr val="C00000"/>
                </a:solidFill>
              </a:rPr>
              <a:t>Napake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>
                <a:solidFill>
                  <a:srgbClr val="C00000"/>
                </a:solidFill>
              </a:rPr>
              <a:t>        </a:t>
            </a:r>
            <a:r>
              <a:rPr lang="sl-SI" sz="1200" dirty="0">
                <a:solidFill>
                  <a:srgbClr val="0070C0"/>
                </a:solidFill>
              </a:rPr>
              <a:t>&lt;/</a:t>
            </a:r>
            <a:r>
              <a:rPr lang="sl-SI" sz="1200" dirty="0">
                <a:solidFill>
                  <a:srgbClr val="C00000"/>
                </a:solidFill>
              </a:rPr>
              <a:t>_1</a:t>
            </a:r>
            <a:r>
              <a:rPr lang="sl-SI" sz="1200" dirty="0">
                <a:solidFill>
                  <a:srgbClr val="0070C0"/>
                </a:solidFill>
              </a:rPr>
              <a:t>:</a:t>
            </a:r>
            <a:r>
              <a:rPr lang="sl-SI" sz="1200" dirty="0" err="1">
                <a:solidFill>
                  <a:srgbClr val="C00000"/>
                </a:solidFill>
              </a:rPr>
              <a:t>NapakaSporocilo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b="1" dirty="0">
                <a:solidFill>
                  <a:srgbClr val="C00000"/>
                </a:solidFill>
              </a:rPr>
              <a:t>   </a:t>
            </a:r>
            <a:r>
              <a:rPr lang="sl-SI" sz="1200" b="1" dirty="0">
                <a:solidFill>
                  <a:srgbClr val="0070C0"/>
                </a:solidFill>
              </a:rPr>
              <a:t> </a:t>
            </a:r>
            <a:r>
              <a:rPr lang="sl-SI" sz="1200" dirty="0">
                <a:solidFill>
                  <a:srgbClr val="0070C0"/>
                </a:solidFill>
              </a:rPr>
              <a:t>&lt;/</a:t>
            </a:r>
            <a:r>
              <a:rPr lang="sl-SI" sz="1200" dirty="0" err="1">
                <a:solidFill>
                  <a:srgbClr val="C00000"/>
                </a:solidFill>
              </a:rPr>
              <a:t>detail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200" dirty="0">
                <a:solidFill>
                  <a:srgbClr val="0070C0"/>
                </a:solidFill>
              </a:rPr>
              <a:t>&lt;/</a:t>
            </a:r>
            <a:r>
              <a:rPr lang="sl-SI" sz="1200" dirty="0" err="1">
                <a:solidFill>
                  <a:srgbClr val="C00000"/>
                </a:solidFill>
              </a:rPr>
              <a:t>soapenv</a:t>
            </a:r>
            <a:r>
              <a:rPr lang="sl-SI" sz="1200" dirty="0">
                <a:solidFill>
                  <a:srgbClr val="0070C0"/>
                </a:solidFill>
              </a:rPr>
              <a:t>:</a:t>
            </a:r>
            <a:r>
              <a:rPr lang="sl-SI" sz="1200" dirty="0" err="1">
                <a:solidFill>
                  <a:srgbClr val="C00000"/>
                </a:solidFill>
              </a:rPr>
              <a:t>Fault</a:t>
            </a:r>
            <a:r>
              <a:rPr lang="sl-SI" sz="1200" dirty="0">
                <a:solidFill>
                  <a:srgbClr val="0070C0"/>
                </a:solidFill>
              </a:rPr>
              <a:t>&gt;</a:t>
            </a:r>
          </a:p>
          <a:p>
            <a:pPr marL="0" indent="0" algn="just"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Times New Roman" pitchFamily="18" charset="0"/>
              <a:sym typeface="Arial" charset="0"/>
            </a:endParaRPr>
          </a:p>
          <a:p>
            <a:pPr marL="0" indent="0" algn="just">
              <a:buNone/>
            </a:pPr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Arial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468313" y="549274"/>
            <a:ext cx="6696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b="1" dirty="0">
                <a:cs typeface="Arial" charset="0"/>
              </a:rPr>
              <a:t>Primeri WS klica podatkov za </a:t>
            </a:r>
            <a:r>
              <a:rPr lang="sl-SI" altLang="sl-SI" b="1" dirty="0" smtClean="0">
                <a:cs typeface="Arial" charset="0"/>
              </a:rPr>
              <a:t>obdobje od do</a:t>
            </a:r>
            <a:endParaRPr lang="sl-SI" altLang="sl-SI" b="1" dirty="0">
              <a:solidFill>
                <a:srgbClr val="FF0000"/>
              </a:solidFill>
              <a:cs typeface="Arial" charset="0"/>
              <a:sym typeface="Arial" charset="0"/>
            </a:endParaRPr>
          </a:p>
        </p:txBody>
      </p:sp>
      <p:sp>
        <p:nvSpPr>
          <p:cNvPr id="8195" name="Pravokotnik 1"/>
          <p:cNvSpPr>
            <a:spLocks noChangeArrowheads="1"/>
          </p:cNvSpPr>
          <p:nvPr/>
        </p:nvSpPr>
        <p:spPr bwMode="auto">
          <a:xfrm>
            <a:off x="468312" y="2133600"/>
            <a:ext cx="8352159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buNone/>
            </a:pPr>
            <a:r>
              <a:rPr lang="en-US" sz="1800" dirty="0">
                <a:solidFill>
                  <a:srgbClr val="00CC00"/>
                </a:solidFill>
              </a:rPr>
              <a:t>&lt;!-- </a:t>
            </a:r>
            <a:r>
              <a:rPr lang="en-US" sz="1800" dirty="0" err="1">
                <a:solidFill>
                  <a:srgbClr val="00CC00"/>
                </a:solidFill>
              </a:rPr>
              <a:t>Zahteva</a:t>
            </a:r>
            <a:r>
              <a:rPr lang="en-US" sz="1800" dirty="0">
                <a:solidFill>
                  <a:srgbClr val="00CC00"/>
                </a:solidFill>
              </a:rPr>
              <a:t> --&gt;</a:t>
            </a:r>
            <a:endParaRPr lang="sl-SI" sz="1800" dirty="0">
              <a:solidFill>
                <a:srgbClr val="00CC00"/>
              </a:solidFill>
            </a:endParaRPr>
          </a:p>
          <a:p>
            <a:pPr>
              <a:buNone/>
            </a:pPr>
            <a:r>
              <a:rPr lang="en-US" sz="1800" dirty="0"/>
              <a:t>      </a:t>
            </a:r>
            <a:r>
              <a:rPr lang="en-US" sz="1800" dirty="0">
                <a:solidFill>
                  <a:srgbClr val="00B0F0"/>
                </a:solidFill>
              </a:rPr>
              <a:t>&lt;</a:t>
            </a:r>
            <a:r>
              <a:rPr lang="en-US" sz="1800" dirty="0" err="1">
                <a:solidFill>
                  <a:srgbClr val="C00000"/>
                </a:solidFill>
              </a:rPr>
              <a:t>ns</a:t>
            </a:r>
            <a:r>
              <a:rPr lang="en-US" sz="1800" dirty="0" err="1">
                <a:solidFill>
                  <a:srgbClr val="00B0F0"/>
                </a:solidFill>
              </a:rPr>
              <a:t>:</a:t>
            </a:r>
            <a:r>
              <a:rPr lang="en-US" sz="1800" dirty="0" err="1">
                <a:solidFill>
                  <a:srgbClr val="C00000"/>
                </a:solidFill>
              </a:rPr>
              <a:t>NajdiKolicineZahteva</a:t>
            </a:r>
            <a:r>
              <a:rPr lang="en-US" sz="1800" dirty="0">
                <a:solidFill>
                  <a:srgbClr val="00B0F0"/>
                </a:solidFill>
              </a:rPr>
              <a:t>&gt;</a:t>
            </a:r>
            <a:endParaRPr lang="sl-SI" sz="1800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1800" dirty="0"/>
              <a:t>         </a:t>
            </a:r>
            <a:r>
              <a:rPr lang="en-US" sz="1800" dirty="0">
                <a:solidFill>
                  <a:srgbClr val="00B0F0"/>
                </a:solidFill>
              </a:rPr>
              <a:t>&lt;</a:t>
            </a:r>
            <a:r>
              <a:rPr lang="en-US" sz="1800" dirty="0" err="1">
                <a:solidFill>
                  <a:srgbClr val="C00000"/>
                </a:solidFill>
              </a:rPr>
              <a:t>ns</a:t>
            </a:r>
            <a:r>
              <a:rPr lang="en-US" sz="1800" dirty="0" err="1">
                <a:solidFill>
                  <a:srgbClr val="00B0F0"/>
                </a:solidFill>
              </a:rPr>
              <a:t>:</a:t>
            </a:r>
            <a:r>
              <a:rPr lang="en-US" sz="1800" dirty="0" err="1">
                <a:solidFill>
                  <a:srgbClr val="C00000"/>
                </a:solidFill>
              </a:rPr>
              <a:t>datumOd</a:t>
            </a:r>
            <a:r>
              <a:rPr lang="en-US" sz="1800" dirty="0">
                <a:solidFill>
                  <a:srgbClr val="00B0F0"/>
                </a:solidFill>
              </a:rPr>
              <a:t>&gt;</a:t>
            </a:r>
            <a:r>
              <a:rPr lang="en-US" sz="1800" dirty="0"/>
              <a:t>2016-10-01</a:t>
            </a:r>
            <a:r>
              <a:rPr lang="en-US" sz="1800" dirty="0">
                <a:solidFill>
                  <a:srgbClr val="00B0F0"/>
                </a:solidFill>
              </a:rPr>
              <a:t>&lt;/</a:t>
            </a:r>
            <a:r>
              <a:rPr lang="en-US" sz="1800" dirty="0" err="1">
                <a:solidFill>
                  <a:srgbClr val="C00000"/>
                </a:solidFill>
              </a:rPr>
              <a:t>ns</a:t>
            </a:r>
            <a:r>
              <a:rPr lang="en-US" sz="1800" dirty="0" err="1">
                <a:solidFill>
                  <a:srgbClr val="00B0F0"/>
                </a:solidFill>
              </a:rPr>
              <a:t>:</a:t>
            </a:r>
            <a:r>
              <a:rPr lang="en-US" sz="1800" dirty="0" err="1">
                <a:solidFill>
                  <a:srgbClr val="C00000"/>
                </a:solidFill>
              </a:rPr>
              <a:t>datumOd</a:t>
            </a:r>
            <a:r>
              <a:rPr lang="en-US" sz="1800" dirty="0">
                <a:solidFill>
                  <a:srgbClr val="00B0F0"/>
                </a:solidFill>
              </a:rPr>
              <a:t>&gt;</a:t>
            </a:r>
            <a:endParaRPr lang="sl-SI" sz="1800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1800" dirty="0"/>
              <a:t>        </a:t>
            </a:r>
            <a:r>
              <a:rPr lang="en-US" sz="1800" dirty="0">
                <a:solidFill>
                  <a:srgbClr val="C00000"/>
                </a:solidFill>
              </a:rPr>
              <a:t> </a:t>
            </a:r>
            <a:r>
              <a:rPr lang="en-US" sz="1800" dirty="0">
                <a:solidFill>
                  <a:srgbClr val="00B0F0"/>
                </a:solidFill>
              </a:rPr>
              <a:t>&lt;</a:t>
            </a:r>
            <a:r>
              <a:rPr lang="en-US" sz="1800" dirty="0" err="1">
                <a:solidFill>
                  <a:srgbClr val="C00000"/>
                </a:solidFill>
              </a:rPr>
              <a:t>ns:datumDo</a:t>
            </a:r>
            <a:r>
              <a:rPr lang="en-US" sz="1800" dirty="0">
                <a:solidFill>
                  <a:srgbClr val="00B0F0"/>
                </a:solidFill>
              </a:rPr>
              <a:t>&gt;</a:t>
            </a:r>
            <a:r>
              <a:rPr lang="en-US" sz="1800" dirty="0"/>
              <a:t>2016-10-31</a:t>
            </a:r>
            <a:r>
              <a:rPr lang="en-US" sz="1800" dirty="0">
                <a:solidFill>
                  <a:srgbClr val="00B0F0"/>
                </a:solidFill>
              </a:rPr>
              <a:t>&lt;/</a:t>
            </a:r>
            <a:r>
              <a:rPr lang="en-US" sz="1800" dirty="0" err="1">
                <a:solidFill>
                  <a:srgbClr val="C00000"/>
                </a:solidFill>
              </a:rPr>
              <a:t>ns</a:t>
            </a:r>
            <a:r>
              <a:rPr lang="en-US" sz="1800" dirty="0" err="1">
                <a:solidFill>
                  <a:srgbClr val="00B0F0"/>
                </a:solidFill>
              </a:rPr>
              <a:t>:</a:t>
            </a:r>
            <a:r>
              <a:rPr lang="en-US" sz="1800" dirty="0" err="1">
                <a:solidFill>
                  <a:srgbClr val="C00000"/>
                </a:solidFill>
              </a:rPr>
              <a:t>datumDo</a:t>
            </a:r>
            <a:r>
              <a:rPr lang="en-US" sz="1800" dirty="0">
                <a:solidFill>
                  <a:srgbClr val="00B0F0"/>
                </a:solidFill>
              </a:rPr>
              <a:t>&gt;</a:t>
            </a:r>
            <a:endParaRPr lang="sl-SI" sz="1800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1800" dirty="0"/>
              <a:t>      </a:t>
            </a:r>
            <a:r>
              <a:rPr lang="en-US" sz="1800" dirty="0">
                <a:solidFill>
                  <a:srgbClr val="00B0F0"/>
                </a:solidFill>
              </a:rPr>
              <a:t>&lt;/</a:t>
            </a:r>
            <a:r>
              <a:rPr lang="en-US" sz="1800" dirty="0" err="1">
                <a:solidFill>
                  <a:srgbClr val="C00000"/>
                </a:solidFill>
              </a:rPr>
              <a:t>ns</a:t>
            </a:r>
            <a:r>
              <a:rPr lang="en-US" sz="1800" dirty="0" err="1">
                <a:solidFill>
                  <a:srgbClr val="00B0F0"/>
                </a:solidFill>
              </a:rPr>
              <a:t>:</a:t>
            </a:r>
            <a:r>
              <a:rPr lang="en-US" sz="1800" dirty="0" err="1">
                <a:solidFill>
                  <a:srgbClr val="C00000"/>
                </a:solidFill>
              </a:rPr>
              <a:t>NajdiKolicineZahteva</a:t>
            </a:r>
            <a:r>
              <a:rPr lang="en-US" sz="1800" dirty="0">
                <a:solidFill>
                  <a:srgbClr val="00B0F0"/>
                </a:solidFill>
              </a:rPr>
              <a:t>&gt;</a:t>
            </a:r>
            <a:endParaRPr lang="sl-SI" sz="1800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1800" dirty="0"/>
              <a:t>      </a:t>
            </a:r>
            <a:r>
              <a:rPr lang="en-US" sz="1800" dirty="0">
                <a:solidFill>
                  <a:srgbClr val="00B0F0"/>
                </a:solidFill>
              </a:rPr>
              <a:t>&lt;</a:t>
            </a:r>
            <a:r>
              <a:rPr lang="en-US" sz="1800" dirty="0">
                <a:solidFill>
                  <a:srgbClr val="C00000"/>
                </a:solidFill>
              </a:rPr>
              <a:t>_1</a:t>
            </a:r>
            <a:r>
              <a:rPr lang="en-US" sz="1800" dirty="0">
                <a:solidFill>
                  <a:srgbClr val="00B0F0"/>
                </a:solidFill>
              </a:rPr>
              <a:t>:</a:t>
            </a:r>
            <a:r>
              <a:rPr lang="en-US" sz="1800" dirty="0">
                <a:solidFill>
                  <a:srgbClr val="C00000"/>
                </a:solidFill>
              </a:rPr>
              <a:t>NajdiKolicineOdgovor </a:t>
            </a:r>
            <a:r>
              <a:rPr lang="en-US" sz="1800" dirty="0">
                <a:solidFill>
                  <a:srgbClr val="FF0000"/>
                </a:solidFill>
              </a:rPr>
              <a:t>xmlns</a:t>
            </a:r>
            <a:r>
              <a:rPr lang="en-US" sz="1800" dirty="0">
                <a:solidFill>
                  <a:srgbClr val="00B0F0"/>
                </a:solidFill>
              </a:rPr>
              <a:t>:</a:t>
            </a:r>
            <a:r>
              <a:rPr lang="en-US" sz="1800" dirty="0">
                <a:solidFill>
                  <a:srgbClr val="FF0000"/>
                </a:solidFill>
              </a:rPr>
              <a:t>_1</a:t>
            </a:r>
            <a:r>
              <a:rPr lang="en-US" sz="1800" dirty="0">
                <a:solidFill>
                  <a:srgbClr val="00B0F0"/>
                </a:solidFill>
              </a:rPr>
              <a:t>="</a:t>
            </a:r>
            <a:r>
              <a:rPr lang="en-US" sz="1800" u="sng" dirty="0">
                <a:hlinkClick r:id="rId2"/>
              </a:rPr>
              <a:t>http://informatika.si/</a:t>
            </a:r>
            <a:r>
              <a:rPr lang="en-US" sz="1800" u="sng" dirty="0" err="1">
                <a:hlinkClick r:id="rId2"/>
              </a:rPr>
              <a:t>izmenjavaPodatkov</a:t>
            </a:r>
            <a:r>
              <a:rPr lang="en-US" sz="1800" u="sng" dirty="0">
                <a:hlinkClick r:id="rId2"/>
              </a:rPr>
              <a:t>/</a:t>
            </a:r>
            <a:r>
              <a:rPr lang="en-US" sz="1800" u="sng" dirty="0" err="1">
                <a:hlinkClick r:id="rId2"/>
              </a:rPr>
              <a:t>trosarine</a:t>
            </a:r>
            <a:r>
              <a:rPr lang="en-US" sz="1800" u="sng" dirty="0">
                <a:hlinkClick r:id="rId2"/>
              </a:rPr>
              <a:t>/</a:t>
            </a:r>
            <a:r>
              <a:rPr lang="en-US" sz="1800" u="sng" dirty="0" err="1">
                <a:hlinkClick r:id="rId2"/>
              </a:rPr>
              <a:t>kolicine</a:t>
            </a:r>
            <a:r>
              <a:rPr lang="en-US" sz="1800" u="sng" dirty="0">
                <a:hlinkClick r:id="rId2"/>
              </a:rPr>
              <a:t>/</a:t>
            </a:r>
            <a:r>
              <a:rPr lang="en-US" sz="1800" u="sng" dirty="0" err="1">
                <a:hlinkClick r:id="rId2"/>
              </a:rPr>
              <a:t>sporocila</a:t>
            </a:r>
            <a:r>
              <a:rPr lang="en-US" sz="1800" u="sng" dirty="0">
                <a:hlinkClick r:id="rId2"/>
              </a:rPr>
              <a:t>/1.0</a:t>
            </a:r>
            <a:r>
              <a:rPr lang="en-US" sz="1800" dirty="0">
                <a:solidFill>
                  <a:srgbClr val="00B0F0"/>
                </a:solidFill>
              </a:rPr>
              <a:t>"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FF0000"/>
                </a:solidFill>
              </a:rPr>
              <a:t>xmlns</a:t>
            </a:r>
            <a:r>
              <a:rPr lang="en-US" sz="1800" dirty="0">
                <a:solidFill>
                  <a:srgbClr val="00B0F0"/>
                </a:solidFill>
              </a:rPr>
              <a:t>:</a:t>
            </a:r>
            <a:r>
              <a:rPr lang="en-US" sz="1800" dirty="0">
                <a:solidFill>
                  <a:srgbClr val="FF0000"/>
                </a:solidFill>
              </a:rPr>
              <a:t>_1_1</a:t>
            </a:r>
            <a:r>
              <a:rPr lang="en-US" sz="1800" dirty="0">
                <a:solidFill>
                  <a:srgbClr val="00B0F0"/>
                </a:solidFill>
              </a:rPr>
              <a:t>="</a:t>
            </a:r>
            <a:r>
              <a:rPr lang="en-US" sz="1800" u="sng" dirty="0">
                <a:hlinkClick r:id="rId3"/>
              </a:rPr>
              <a:t>http://informatika.si/</a:t>
            </a:r>
            <a:r>
              <a:rPr lang="en-US" sz="1800" u="sng" dirty="0" err="1">
                <a:hlinkClick r:id="rId3"/>
              </a:rPr>
              <a:t>izmenjavaPodatkov</a:t>
            </a:r>
            <a:r>
              <a:rPr lang="en-US" sz="1800" u="sng" dirty="0">
                <a:hlinkClick r:id="rId3"/>
              </a:rPr>
              <a:t>/</a:t>
            </a:r>
            <a:r>
              <a:rPr lang="en-US" sz="1800" u="sng" dirty="0" err="1">
                <a:hlinkClick r:id="rId3"/>
              </a:rPr>
              <a:t>trosarine</a:t>
            </a:r>
            <a:r>
              <a:rPr lang="en-US" sz="1800" u="sng" dirty="0">
                <a:hlinkClick r:id="rId3"/>
              </a:rPr>
              <a:t>/</a:t>
            </a:r>
            <a:r>
              <a:rPr lang="en-US" sz="1800" u="sng" dirty="0" err="1">
                <a:hlinkClick r:id="rId3"/>
              </a:rPr>
              <a:t>kolicine</a:t>
            </a:r>
            <a:r>
              <a:rPr lang="en-US" sz="1800" u="sng" dirty="0">
                <a:hlinkClick r:id="rId3"/>
              </a:rPr>
              <a:t>/</a:t>
            </a:r>
            <a:r>
              <a:rPr lang="en-US" sz="1800" u="sng" dirty="0" err="1">
                <a:hlinkClick r:id="rId3"/>
              </a:rPr>
              <a:t>sheme</a:t>
            </a:r>
            <a:r>
              <a:rPr lang="en-US" sz="1800" u="sng" dirty="0">
                <a:hlinkClick r:id="rId3"/>
              </a:rPr>
              <a:t>/1.0</a:t>
            </a:r>
            <a:r>
              <a:rPr lang="en-US" sz="1800" dirty="0">
                <a:solidFill>
                  <a:srgbClr val="00B0F0"/>
                </a:solidFill>
              </a:rPr>
              <a:t>"&gt;</a:t>
            </a:r>
            <a:endParaRPr lang="sl-SI" sz="1800" dirty="0">
              <a:solidFill>
                <a:srgbClr val="00B0F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None/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endParaRPr lang="sl-SI" altLang="sl-SI" sz="18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916113"/>
            <a:ext cx="8784976" cy="421005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00CC00"/>
                </a:solidFill>
              </a:rPr>
              <a:t>&lt;!-- </a:t>
            </a:r>
            <a:r>
              <a:rPr lang="en-US" sz="1800" dirty="0" err="1">
                <a:solidFill>
                  <a:srgbClr val="00CC00"/>
                </a:solidFill>
              </a:rPr>
              <a:t>Odgovor</a:t>
            </a:r>
            <a:r>
              <a:rPr lang="en-US" sz="1800" dirty="0">
                <a:solidFill>
                  <a:srgbClr val="00CC00"/>
                </a:solidFill>
              </a:rPr>
              <a:t> --&gt;</a:t>
            </a:r>
            <a:endParaRPr lang="sl-SI" sz="1800" dirty="0">
              <a:solidFill>
                <a:srgbClr val="00CC00"/>
              </a:solidFill>
            </a:endParaRPr>
          </a:p>
          <a:p>
            <a:pPr marL="0" indent="0">
              <a:buNone/>
            </a:pPr>
            <a:r>
              <a:rPr lang="en-US" sz="1800" dirty="0"/>
              <a:t>   </a:t>
            </a:r>
            <a:r>
              <a:rPr lang="en-US" sz="1800" dirty="0" smtClean="0"/>
              <a:t> </a:t>
            </a:r>
            <a:r>
              <a:rPr lang="en-US" sz="1400" dirty="0"/>
              <a:t>  </a:t>
            </a:r>
            <a:r>
              <a:rPr lang="en-US" sz="1400" dirty="0">
                <a:solidFill>
                  <a:srgbClr val="0070C0"/>
                </a:solidFill>
              </a:rPr>
              <a:t>&lt;</a:t>
            </a:r>
            <a:r>
              <a:rPr lang="en-US" sz="1400" dirty="0">
                <a:solidFill>
                  <a:srgbClr val="C00000"/>
                </a:solidFill>
              </a:rPr>
              <a:t>_1</a:t>
            </a:r>
            <a:r>
              <a:rPr lang="en-US" sz="1400" dirty="0">
                <a:solidFill>
                  <a:srgbClr val="0070C0"/>
                </a:solidFill>
              </a:rPr>
              <a:t>:</a:t>
            </a:r>
            <a:r>
              <a:rPr lang="en-US" sz="1400" dirty="0">
                <a:solidFill>
                  <a:srgbClr val="C00000"/>
                </a:solidFill>
              </a:rPr>
              <a:t>NajdiKolicineOdgovor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</a:rPr>
              <a:t>xmlns</a:t>
            </a:r>
            <a:r>
              <a:rPr lang="en-US" sz="1400" dirty="0">
                <a:solidFill>
                  <a:srgbClr val="00B0F0"/>
                </a:solidFill>
              </a:rPr>
              <a:t>:</a:t>
            </a:r>
            <a:r>
              <a:rPr lang="en-US" sz="1400" dirty="0"/>
              <a:t>_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/>
              <a:t>="</a:t>
            </a:r>
            <a:r>
              <a:rPr lang="en-US" sz="1400" u="sng" dirty="0">
                <a:hlinkClick r:id="rId2"/>
              </a:rPr>
              <a:t>http://informatika.si/</a:t>
            </a:r>
            <a:r>
              <a:rPr lang="en-US" sz="1400" u="sng" dirty="0" err="1">
                <a:hlinkClick r:id="rId2"/>
              </a:rPr>
              <a:t>izmenjavaPodatkov</a:t>
            </a:r>
            <a:r>
              <a:rPr lang="en-US" sz="1400" u="sng" dirty="0">
                <a:hlinkClick r:id="rId2"/>
              </a:rPr>
              <a:t>/</a:t>
            </a:r>
            <a:r>
              <a:rPr lang="en-US" sz="1400" u="sng" dirty="0" err="1">
                <a:hlinkClick r:id="rId2"/>
              </a:rPr>
              <a:t>trosarine</a:t>
            </a:r>
            <a:r>
              <a:rPr lang="en-US" sz="1400" u="sng" dirty="0">
                <a:hlinkClick r:id="rId2"/>
              </a:rPr>
              <a:t>/</a:t>
            </a:r>
            <a:r>
              <a:rPr lang="en-US" sz="1400" u="sng" dirty="0" err="1">
                <a:hlinkClick r:id="rId2"/>
              </a:rPr>
              <a:t>kolicine</a:t>
            </a:r>
            <a:r>
              <a:rPr lang="en-US" sz="1400" u="sng" dirty="0">
                <a:hlinkClick r:id="rId2"/>
              </a:rPr>
              <a:t>/</a:t>
            </a:r>
            <a:r>
              <a:rPr lang="en-US" sz="1400" u="sng" dirty="0" err="1">
                <a:hlinkClick r:id="rId2"/>
              </a:rPr>
              <a:t>sporocila</a:t>
            </a:r>
            <a:r>
              <a:rPr lang="en-US" sz="1400" u="sng" dirty="0">
                <a:hlinkClick r:id="rId2"/>
              </a:rPr>
              <a:t>/1.0</a:t>
            </a:r>
            <a:r>
              <a:rPr lang="en-US" sz="1400" dirty="0"/>
              <a:t>" </a:t>
            </a:r>
            <a:r>
              <a:rPr lang="en-US" sz="1400" dirty="0">
                <a:solidFill>
                  <a:srgbClr val="FF0000"/>
                </a:solidFill>
              </a:rPr>
              <a:t>xmlns</a:t>
            </a:r>
            <a:r>
              <a:rPr lang="en-US" sz="1400" dirty="0">
                <a:solidFill>
                  <a:srgbClr val="0070C0"/>
                </a:solidFill>
              </a:rPr>
              <a:t>:</a:t>
            </a:r>
            <a:r>
              <a:rPr lang="en-US" sz="1400" dirty="0">
                <a:solidFill>
                  <a:srgbClr val="FF0000"/>
                </a:solidFill>
              </a:rPr>
              <a:t>_1_1</a:t>
            </a:r>
            <a:r>
              <a:rPr lang="en-US" sz="1400" dirty="0">
                <a:solidFill>
                  <a:srgbClr val="0070C0"/>
                </a:solidFill>
              </a:rPr>
              <a:t>="</a:t>
            </a:r>
            <a:r>
              <a:rPr lang="en-US" sz="1400" u="sng" dirty="0">
                <a:hlinkClick r:id="rId3"/>
              </a:rPr>
              <a:t>http://informatika.si/</a:t>
            </a:r>
            <a:r>
              <a:rPr lang="en-US" sz="1400" u="sng" dirty="0" err="1">
                <a:hlinkClick r:id="rId3"/>
              </a:rPr>
              <a:t>izmenjavaPodatkov</a:t>
            </a:r>
            <a:r>
              <a:rPr lang="en-US" sz="1400" u="sng" dirty="0">
                <a:hlinkClick r:id="rId3"/>
              </a:rPr>
              <a:t>/</a:t>
            </a:r>
            <a:r>
              <a:rPr lang="en-US" sz="1400" u="sng" dirty="0" err="1">
                <a:hlinkClick r:id="rId3"/>
              </a:rPr>
              <a:t>trosarine</a:t>
            </a:r>
            <a:r>
              <a:rPr lang="en-US" sz="1400" u="sng" dirty="0">
                <a:hlinkClick r:id="rId3"/>
              </a:rPr>
              <a:t>/</a:t>
            </a:r>
            <a:r>
              <a:rPr lang="en-US" sz="1400" u="sng" dirty="0" err="1">
                <a:hlinkClick r:id="rId3"/>
              </a:rPr>
              <a:t>kolicine</a:t>
            </a:r>
            <a:r>
              <a:rPr lang="en-US" sz="1400" u="sng" dirty="0">
                <a:hlinkClick r:id="rId3"/>
              </a:rPr>
              <a:t>/</a:t>
            </a:r>
            <a:r>
              <a:rPr lang="en-US" sz="1400" u="sng" dirty="0" err="1">
                <a:hlinkClick r:id="rId3"/>
              </a:rPr>
              <a:t>sheme</a:t>
            </a:r>
            <a:r>
              <a:rPr lang="en-US" sz="1400" u="sng" dirty="0">
                <a:hlinkClick r:id="rId3"/>
              </a:rPr>
              <a:t>/1.0</a:t>
            </a:r>
            <a:r>
              <a:rPr lang="en-US" sz="1400" dirty="0"/>
              <a:t>"</a:t>
            </a:r>
            <a:r>
              <a:rPr lang="en-US" sz="1400" dirty="0">
                <a:solidFill>
                  <a:srgbClr val="0070C0"/>
                </a:solidFill>
              </a:rPr>
              <a:t>&gt;</a:t>
            </a:r>
            <a:endParaRPr lang="sl-SI" sz="1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kolicine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enotniIdentifikatorMM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r>
              <a:rPr lang="en-US" sz="1300" dirty="0"/>
              <a:t>2-1643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enotniIdentifikatorMM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C00000"/>
                </a:solidFill>
              </a:rPr>
              <a:t>&lt;_1_1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zadnjaLetnaKolicina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r>
              <a:rPr lang="en-US" sz="1300" dirty="0"/>
              <a:t>74892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zadnjaLetnaKolicina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zadnjaAktualnaKolicina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r>
              <a:rPr lang="en-US" sz="1300" dirty="0"/>
              <a:t>75440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zadnjaAktualnaKolicina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datumZadnjegaLetnegaPreracuna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r>
              <a:rPr lang="en-US" sz="1300" dirty="0"/>
              <a:t>2016-10-06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datumZadnjegaLetnegaPreracuna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datumPreracunaZadnjeAktualneKolicine&gt;</a:t>
            </a:r>
            <a:r>
              <a:rPr lang="en-US" sz="1300" dirty="0"/>
              <a:t>2016-10-06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datumPreracunaZadnjeAktualneKolicine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</a:t>
            </a:r>
            <a:r>
              <a:rPr lang="en-US" sz="1300" dirty="0">
                <a:solidFill>
                  <a:srgbClr val="0070C0"/>
                </a:solidFill>
              </a:rPr>
              <a:t> &lt;/</a:t>
            </a:r>
            <a:r>
              <a:rPr lang="en-US" sz="1300" dirty="0">
                <a:solidFill>
                  <a:srgbClr val="C00000"/>
                </a:solidFill>
              </a:rPr>
              <a:t>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kolicine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kolicine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enotniIdentifikatorMM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r>
              <a:rPr lang="en-US" sz="1300" dirty="0"/>
              <a:t>2-2124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enotniIdentifikatorMM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zadnjaLetnaKolicina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r>
              <a:rPr lang="en-US" sz="1300" dirty="0"/>
              <a:t>5503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zadnjaLetnaKolicina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zadnjaAktualnaKolicina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r>
              <a:rPr lang="en-US" sz="1300" dirty="0"/>
              <a:t>22514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/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zadnjaAktualnaKolicina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datumZadnjegaLetnegaPreracuna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r>
              <a:rPr lang="en-US" sz="1300" dirty="0"/>
              <a:t>2016-10-06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datumZadnjegaLetnegaPreracuna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    </a:t>
            </a:r>
            <a:r>
              <a:rPr lang="en-US" sz="1300" dirty="0">
                <a:solidFill>
                  <a:srgbClr val="0070C0"/>
                </a:solidFill>
              </a:rPr>
              <a:t>&lt;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datumPreracunaZadnjeAktualneKolicine</a:t>
            </a:r>
            <a:r>
              <a:rPr lang="en-US" sz="1300" dirty="0"/>
              <a:t>&gt;2016-10-06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datumPreracunaZadnjeAktualneKolicine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300" dirty="0"/>
              <a:t>         </a:t>
            </a:r>
            <a:r>
              <a:rPr lang="en-US" sz="1300" dirty="0">
                <a:solidFill>
                  <a:srgbClr val="0070C0"/>
                </a:solidFill>
              </a:rPr>
              <a:t>&lt;/</a:t>
            </a:r>
            <a:r>
              <a:rPr lang="en-US" sz="1300" dirty="0">
                <a:solidFill>
                  <a:srgbClr val="C00000"/>
                </a:solidFill>
              </a:rPr>
              <a:t>_1</a:t>
            </a:r>
            <a:r>
              <a:rPr lang="en-US" sz="1300" dirty="0">
                <a:solidFill>
                  <a:srgbClr val="0070C0"/>
                </a:solidFill>
              </a:rPr>
              <a:t>:</a:t>
            </a:r>
            <a:r>
              <a:rPr lang="en-US" sz="1300" dirty="0">
                <a:solidFill>
                  <a:srgbClr val="C00000"/>
                </a:solidFill>
              </a:rPr>
              <a:t>kolicine</a:t>
            </a:r>
            <a:r>
              <a:rPr lang="en-US" sz="1300" dirty="0">
                <a:solidFill>
                  <a:srgbClr val="0070C0"/>
                </a:solidFill>
              </a:rPr>
              <a:t>&gt;</a:t>
            </a:r>
            <a:endParaRPr lang="sl-SI" sz="1300" dirty="0">
              <a:solidFill>
                <a:srgbClr val="0070C0"/>
              </a:solidFill>
            </a:endParaRP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2102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/>
              <a:t>Inicialni prenos podatkov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altLang="sl-SI" sz="18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V obliki CSV datotek boste preko portala Perun dobili podatke o letni porabi za leto 2015 in ocenjeni letni porabi za leto 2016 za odjemna/merilna mesta s spremembo v primeru, da ste bili dobavitelj na odjemnem/merilnem mestu kadarkoli v obdobju zadnjih 5 let.</a:t>
            </a:r>
          </a:p>
          <a:p>
            <a:r>
              <a:rPr lang="sl-SI" altLang="sl-SI" sz="18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Struktura zapisa za letni preračun za merilna mesta brez spremembe v letu 2016: </a:t>
            </a:r>
            <a:r>
              <a:rPr lang="sl-SI" sz="1800" dirty="0"/>
              <a:t>3-178908,37604, 37604,2016-10-06, 2016-10-06 </a:t>
            </a:r>
            <a:r>
              <a:rPr lang="sl-SI" sz="1800" dirty="0" smtClean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3-178908 enotni identifikator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37604 zadnja letna količina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37604 zadnja aktualna količina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6.10.2016 datum zadnjega letnega preračuna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6.10.2016 datum preračuna zadnje aktualne količine</a:t>
            </a:r>
          </a:p>
          <a:p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40654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251520" y="1916113"/>
            <a:ext cx="8712968" cy="4210050"/>
          </a:xfrm>
        </p:spPr>
        <p:txBody>
          <a:bodyPr/>
          <a:lstStyle/>
          <a:p>
            <a:r>
              <a:rPr lang="sl-SI" altLang="sl-SI" sz="1800" dirty="0">
                <a:solidFill>
                  <a:srgbClr val="000000"/>
                </a:solidFill>
                <a:cs typeface="Arial" charset="0"/>
                <a:sym typeface="Arial" charset="0"/>
              </a:rPr>
              <a:t>Struktura zapisa za merilno mesto s spremembo: </a:t>
            </a:r>
            <a:r>
              <a:rPr lang="sl-SI" sz="1800" dirty="0" smtClean="0"/>
              <a:t>3-178910,21199,28614,2016-10-06,2016-10-06:</a:t>
            </a:r>
            <a:endParaRPr lang="sl-SI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dirty="0">
                <a:solidFill>
                  <a:srgbClr val="000000"/>
                </a:solidFill>
                <a:cs typeface="Arial" charset="0"/>
                <a:sym typeface="Arial" charset="0"/>
              </a:rPr>
              <a:t>	3-178910 enotni identifikator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dirty="0">
                <a:solidFill>
                  <a:srgbClr val="000000"/>
                </a:solidFill>
                <a:cs typeface="Arial" charset="0"/>
                <a:sym typeface="Arial" charset="0"/>
              </a:rPr>
              <a:t>21199 zadnja letna količina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dirty="0">
                <a:solidFill>
                  <a:srgbClr val="000000"/>
                </a:solidFill>
                <a:cs typeface="Arial" charset="0"/>
                <a:sym typeface="Arial" charset="0"/>
              </a:rPr>
              <a:t>28614 zadnja aktualna količina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dirty="0">
                <a:solidFill>
                  <a:srgbClr val="000000"/>
                </a:solidFill>
                <a:cs typeface="Arial" charset="0"/>
                <a:sym typeface="Arial" charset="0"/>
              </a:rPr>
              <a:t>6.10.2016 datum </a:t>
            </a:r>
            <a:r>
              <a:rPr lang="sl-SI" altLang="sl-SI" sz="18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zadnjega letnega preračuna</a:t>
            </a:r>
            <a:endParaRPr lang="sl-SI" altLang="sl-SI" sz="1800" dirty="0">
              <a:solidFill>
                <a:srgbClr val="000000"/>
              </a:solidFill>
              <a:cs typeface="Arial" charset="0"/>
              <a:sym typeface="Arial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l-SI" altLang="sl-SI" sz="1800" smtClean="0">
                <a:solidFill>
                  <a:srgbClr val="000000"/>
                </a:solidFill>
                <a:cs typeface="Arial" charset="0"/>
                <a:sym typeface="Arial" charset="0"/>
              </a:rPr>
              <a:t>6.10.2016 </a:t>
            </a:r>
            <a:r>
              <a:rPr lang="sl-SI" altLang="sl-SI" sz="1800" dirty="0">
                <a:solidFill>
                  <a:srgbClr val="000000"/>
                </a:solidFill>
                <a:cs typeface="Arial" charset="0"/>
                <a:sym typeface="Arial" charset="0"/>
              </a:rPr>
              <a:t>datum </a:t>
            </a:r>
            <a:r>
              <a:rPr lang="sl-SI" altLang="sl-SI" sz="18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preračuna zadnje aktualne količine.</a:t>
            </a:r>
            <a:endParaRPr lang="sl-SI" altLang="sl-SI" sz="1800" dirty="0">
              <a:solidFill>
                <a:srgbClr val="000000"/>
              </a:solidFill>
              <a:cs typeface="Arial" charset="0"/>
              <a:sym typeface="Arial" charset="0"/>
            </a:endParaRPr>
          </a:p>
          <a:p>
            <a:pPr marL="0" indent="0">
              <a:buNone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69463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/>
              <a:t>Primer letnega poračuna trošarine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sz="1800" dirty="0" smtClean="0"/>
              <a:t>Merilno mesto A, zadnja letna količina 10.100.000 </a:t>
            </a:r>
            <a:r>
              <a:rPr lang="sl-SI" sz="1800" dirty="0" err="1" smtClean="0"/>
              <a:t>kWh</a:t>
            </a:r>
            <a:r>
              <a:rPr lang="sl-SI" sz="1800" dirty="0" smtClean="0"/>
              <a:t> (osnova za izračun, obračunane količine v letu realizacije 2016), ugotovljena trošarinska stopnja IV – TS IV</a:t>
            </a:r>
          </a:p>
          <a:p>
            <a:pPr marL="0" indent="0">
              <a:buNone/>
            </a:pPr>
            <a:r>
              <a:rPr lang="sl-SI" sz="1800" dirty="0" smtClean="0"/>
              <a:t>Preračun letnih količin 9.1.2018, obračunane količine v letu 2017 9.150.000 </a:t>
            </a:r>
            <a:r>
              <a:rPr lang="sl-SI" sz="1800" dirty="0" err="1" smtClean="0"/>
              <a:t>kWh</a:t>
            </a:r>
            <a:r>
              <a:rPr lang="sl-SI" sz="1800" dirty="0" smtClean="0"/>
              <a:t>, dejanska trošarinska stopnja III – TS III.</a:t>
            </a:r>
          </a:p>
          <a:p>
            <a:pPr marL="0" indent="0">
              <a:buNone/>
            </a:pPr>
            <a:r>
              <a:rPr lang="sl-SI" sz="1800" dirty="0" smtClean="0"/>
              <a:t>Znesek trošarine v stopnji III 0,00305 EUR na </a:t>
            </a:r>
            <a:r>
              <a:rPr lang="sl-SI" sz="1800" dirty="0" err="1" smtClean="0"/>
              <a:t>kWh</a:t>
            </a:r>
            <a:endParaRPr lang="sl-SI" sz="1800" dirty="0" smtClean="0"/>
          </a:p>
          <a:p>
            <a:pPr marL="0" indent="0">
              <a:buNone/>
            </a:pPr>
            <a:r>
              <a:rPr lang="sl-SI" sz="1800" dirty="0" smtClean="0"/>
              <a:t>Znesek trošarine v stopnji IV 0,0018 EUR na </a:t>
            </a:r>
            <a:r>
              <a:rPr lang="sl-SI" sz="1800" dirty="0" err="1" smtClean="0"/>
              <a:t>kWh</a:t>
            </a:r>
            <a:endParaRPr lang="sl-SI" sz="1800" dirty="0" smtClean="0"/>
          </a:p>
          <a:p>
            <a:pPr marL="0" indent="0">
              <a:buNone/>
            </a:pPr>
            <a:r>
              <a:rPr lang="sl-SI" sz="1800" dirty="0" smtClean="0"/>
              <a:t>Poračun trošarine:</a:t>
            </a:r>
          </a:p>
          <a:p>
            <a:pPr marL="0" indent="0">
              <a:buNone/>
            </a:pPr>
            <a:r>
              <a:rPr lang="sl-SI" sz="1800" dirty="0" smtClean="0"/>
              <a:t>-9.150.000 </a:t>
            </a:r>
            <a:r>
              <a:rPr lang="sl-SI" sz="1800" dirty="0" err="1" smtClean="0"/>
              <a:t>kWh</a:t>
            </a:r>
            <a:r>
              <a:rPr lang="sl-SI" sz="1800" dirty="0" smtClean="0"/>
              <a:t> po TS IV*0,0018=-16.470 EUR</a:t>
            </a:r>
          </a:p>
          <a:p>
            <a:pPr marL="0" indent="0">
              <a:buNone/>
            </a:pPr>
            <a:r>
              <a:rPr lang="sl-SI" sz="1800" dirty="0" smtClean="0"/>
              <a:t>+9.150.000 </a:t>
            </a:r>
            <a:r>
              <a:rPr lang="sl-SI" sz="1800" dirty="0" err="1" smtClean="0"/>
              <a:t>kWh</a:t>
            </a:r>
            <a:r>
              <a:rPr lang="sl-SI" sz="1800" dirty="0" smtClean="0"/>
              <a:t> po TS III*0,00305=27.907,5 EUR</a:t>
            </a:r>
          </a:p>
          <a:p>
            <a:pPr marL="0" indent="0">
              <a:buNone/>
            </a:pPr>
            <a:r>
              <a:rPr lang="sl-SI" sz="1800" b="1" dirty="0" smtClean="0"/>
              <a:t>Razlika 11.437,5 EUR brez DDV</a:t>
            </a:r>
            <a:endParaRPr lang="sl-SI" sz="1800" b="1" dirty="0"/>
          </a:p>
        </p:txBody>
      </p:sp>
    </p:spTree>
    <p:extLst>
      <p:ext uri="{BB962C8B-B14F-4D97-AF65-F5344CB8AC3E}">
        <p14:creationId xmlns:p14="http://schemas.microsoft.com/office/powerpoint/2010/main" val="903536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/>
              <a:t>Primer rednega letnega obračuna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896544"/>
          </a:xfrm>
        </p:spPr>
        <p:txBody>
          <a:bodyPr/>
          <a:lstStyle/>
          <a:p>
            <a:pPr marL="0" indent="0">
              <a:buNone/>
            </a:pPr>
            <a:r>
              <a:rPr lang="sl-SI" sz="1800" dirty="0" smtClean="0"/>
              <a:t>Primer </a:t>
            </a:r>
            <a:r>
              <a:rPr lang="sl-SI" sz="1800" dirty="0" smtClean="0"/>
              <a:t> A je </a:t>
            </a:r>
            <a:r>
              <a:rPr lang="sl-SI" sz="1800" dirty="0" smtClean="0"/>
              <a:t>izdelan na predpostavki, da se pri izračunu vedno (celo leto oziroma do spremembe) upošteva zadnja letna količina oziroma zadnja aktualna količina, za merilno mesto, ki je v tekočem letu imelo spremembo na merilnem mestu.</a:t>
            </a:r>
          </a:p>
          <a:p>
            <a:pPr marL="0" indent="0">
              <a:buNone/>
            </a:pPr>
            <a:r>
              <a:rPr lang="sl-SI" sz="1800" dirty="0" smtClean="0"/>
              <a:t>Zadnja aktualna in zadnja letna količina sta enaki in sta 15.470 </a:t>
            </a:r>
            <a:r>
              <a:rPr lang="sl-SI" sz="1800" dirty="0" err="1" smtClean="0"/>
              <a:t>kWh</a:t>
            </a:r>
            <a:r>
              <a:rPr lang="sl-SI" sz="1800" dirty="0" smtClean="0"/>
              <a:t> (osnova za izračun obračunane količine v letu 2015 za merilno mesto), datum izračuna 6.10.2016 – trošarinska stopnja I - TS I</a:t>
            </a:r>
          </a:p>
          <a:p>
            <a:pPr marL="0" indent="0">
              <a:buNone/>
            </a:pPr>
            <a:r>
              <a:rPr lang="sl-SI" sz="1800" dirty="0" smtClean="0"/>
              <a:t>Redni letni obračun za obdobje od 2.11.2015 do 10.11.2016</a:t>
            </a:r>
          </a:p>
          <a:p>
            <a:r>
              <a:rPr lang="sl-SI" sz="1800" dirty="0" smtClean="0"/>
              <a:t>Dejansko porabljeno 20.512 </a:t>
            </a:r>
            <a:r>
              <a:rPr lang="sl-SI" sz="1800" dirty="0" err="1" smtClean="0"/>
              <a:t>kWh</a:t>
            </a:r>
            <a:r>
              <a:rPr lang="sl-SI" sz="1800" dirty="0" smtClean="0"/>
              <a:t>, obračun trošarine po TS I</a:t>
            </a:r>
          </a:p>
          <a:p>
            <a:r>
              <a:rPr lang="sl-SI" sz="1800" dirty="0" smtClean="0"/>
              <a:t>Že zaračunano: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800" dirty="0" smtClean="0"/>
              <a:t>za obdobje od 2.11.2015 do 1.10.2016 15.120 </a:t>
            </a:r>
            <a:r>
              <a:rPr lang="sl-SI" sz="1800" dirty="0" err="1" smtClean="0"/>
              <a:t>kWh</a:t>
            </a:r>
            <a:r>
              <a:rPr lang="sl-SI" sz="1800" dirty="0" smtClean="0"/>
              <a:t> trošarine po neposlovni rabi, ki se pri poračunu za potrebe ugotavljanja razlike transformira v TS 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800" dirty="0" smtClean="0"/>
              <a:t>Za obdobje od 1.10.2016 do 31.10.2016 1.190 </a:t>
            </a:r>
            <a:r>
              <a:rPr lang="sl-SI" sz="1800" dirty="0" err="1" smtClean="0"/>
              <a:t>kWh</a:t>
            </a:r>
            <a:r>
              <a:rPr lang="sl-SI" sz="1800" dirty="0" smtClean="0"/>
              <a:t> trošarine po TS I</a:t>
            </a:r>
          </a:p>
          <a:p>
            <a:r>
              <a:rPr lang="sl-SI" sz="1800" dirty="0" smtClean="0"/>
              <a:t>Premalo zaračunano 4.202 </a:t>
            </a:r>
            <a:r>
              <a:rPr lang="sl-SI" sz="1800" dirty="0" err="1" smtClean="0"/>
              <a:t>kWh</a:t>
            </a:r>
            <a:r>
              <a:rPr lang="sl-SI" sz="1800" dirty="0" smtClean="0"/>
              <a:t> po TS I – razlika se poroča na zbirnem poročilu za november po stopnji I – TS I. </a:t>
            </a:r>
          </a:p>
          <a:p>
            <a:r>
              <a:rPr lang="sl-SI" sz="1800" dirty="0" smtClean="0"/>
              <a:t>Poračun se izvede po stopnji, ki je določena  za celo koledarsko leto in ne po stopnji, ki izhaja iz ugotovljene porabe.</a:t>
            </a: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42077689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/>
              <a:t>Primer letnega preračuna za primer A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1400" dirty="0" smtClean="0"/>
              <a:t>Obračunane količine v letu realizacije 2016: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Januar 1.406 po neposlovni 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Februar 1315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Marec 1.406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April 1.360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Maj 1.406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Junij 1.360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Julij 1.406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Avgust 1.406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September 1.360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Oktober 1.406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November 4.202 + 1.536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dirty="0" smtClean="0"/>
              <a:t>December 1.700 </a:t>
            </a:r>
            <a:r>
              <a:rPr lang="sl-SI" sz="1400" dirty="0"/>
              <a:t>po neposlovni </a:t>
            </a:r>
            <a:r>
              <a:rPr lang="sl-SI" sz="1400" dirty="0" smtClean="0"/>
              <a:t>rabi</a:t>
            </a:r>
          </a:p>
          <a:p>
            <a:r>
              <a:rPr lang="sl-SI" sz="1400" dirty="0" smtClean="0"/>
              <a:t>Obračunane količine trošarine v letu 2016 21.269, dejanska stopnja odjema za leto 2016 je TS 2, ker je znesek trošarine v TS I in TS II enak (3,05 EUR na MWh), poračuna ni potrebno delati, evidentira se samo nova stopnja TSII, ki se uporablja za vse obračune v letu 2017 oziroma do spremembe.</a:t>
            </a:r>
          </a:p>
          <a:p>
            <a:pPr marL="0" indent="0">
              <a:buNone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3250161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sl-SI" dirty="0" smtClean="0"/>
          </a:p>
          <a:p>
            <a:pPr marL="0" indent="0" algn="ctr">
              <a:buNone/>
            </a:pPr>
            <a:endParaRPr lang="sl-SI" dirty="0"/>
          </a:p>
          <a:p>
            <a:pPr marL="0" indent="0" algn="ctr">
              <a:buNone/>
            </a:pPr>
            <a:r>
              <a:rPr lang="sl-SI" dirty="0" smtClean="0"/>
              <a:t>Hvala za pozornost.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8701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>
                <a:latin typeface="+mn-lt"/>
                <a:cs typeface="Arial" panose="020B0604020202020204" pitchFamily="34" charset="0"/>
              </a:rPr>
              <a:t>Zakonska podlaga</a:t>
            </a:r>
            <a:endParaRPr lang="sl-SI" sz="32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916112"/>
            <a:ext cx="8229600" cy="4465215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sl-SI" sz="1800" dirty="0" smtClean="0">
                <a:cs typeface="Arial" panose="020B0604020202020204" pitchFamily="34" charset="0"/>
              </a:rPr>
              <a:t>Zakona o trošarinah objavljen v UL RS št. 47/2016 in Pravilnik o izvajanju Zakona o trošarinah objavljen v UL RS št. 62/2016</a:t>
            </a:r>
          </a:p>
          <a:p>
            <a:pPr>
              <a:spcAft>
                <a:spcPts val="1200"/>
              </a:spcAft>
            </a:pPr>
            <a:r>
              <a:rPr lang="sl-SI" sz="1800" dirty="0" smtClean="0">
                <a:cs typeface="Arial" panose="020B0604020202020204" pitchFamily="34" charset="0"/>
              </a:rPr>
              <a:t>Veljavnost zakona 1.8.2016, veljavnost novih trošarinskih stopenj 1.10.2016</a:t>
            </a:r>
          </a:p>
          <a:p>
            <a:pPr>
              <a:spcAft>
                <a:spcPts val="1200"/>
              </a:spcAft>
            </a:pPr>
            <a:r>
              <a:rPr lang="sl-SI" sz="1800" dirty="0" smtClean="0">
                <a:cs typeface="Arial" panose="020B0604020202020204" pitchFamily="34" charset="0"/>
              </a:rPr>
              <a:t>Zakon uvaja 4 trošarinske stopnje na osnovi letne porabe na merilnem mestu: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sl-SI" sz="1800" dirty="0">
                <a:cs typeface="Arial" panose="020B0604020202020204" pitchFamily="34" charset="0"/>
              </a:rPr>
              <a:t>	</a:t>
            </a:r>
            <a:r>
              <a:rPr lang="sl-SI" sz="1800" dirty="0" smtClean="0">
                <a:cs typeface="Arial" panose="020B0604020202020204" pitchFamily="34" charset="0"/>
              </a:rPr>
              <a:t>I. stopnja do 20 MWh letno, znesek trošarine 3,05 EUR/MWh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sl-SI" sz="1800" dirty="0" smtClean="0">
                <a:cs typeface="Arial" panose="020B0604020202020204" pitchFamily="34" charset="0"/>
              </a:rPr>
              <a:t>II. stopnja od 20 do 160 MWh letno, </a:t>
            </a:r>
            <a:r>
              <a:rPr lang="sl-SI" sz="1800" dirty="0">
                <a:cs typeface="Arial" panose="020B0604020202020204" pitchFamily="34" charset="0"/>
              </a:rPr>
              <a:t>znesek trošarine 3,05 EUR/MWh</a:t>
            </a:r>
            <a:endParaRPr lang="sl-SI" sz="1800" dirty="0" smtClean="0"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sl-SI" sz="1800" dirty="0" smtClean="0">
                <a:cs typeface="Arial" panose="020B0604020202020204" pitchFamily="34" charset="0"/>
              </a:rPr>
              <a:t>III. stopnja od 160 MWh do 10.000 MWh letno, </a:t>
            </a:r>
            <a:r>
              <a:rPr lang="sl-SI" sz="1800" dirty="0">
                <a:cs typeface="Arial" panose="020B0604020202020204" pitchFamily="34" charset="0"/>
              </a:rPr>
              <a:t>znesek trošarine 3,05 EUR/MWh</a:t>
            </a:r>
            <a:endParaRPr lang="sl-SI" sz="1800" dirty="0" smtClean="0"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sl-SI" sz="1800" dirty="0" smtClean="0">
                <a:cs typeface="Arial" panose="020B0604020202020204" pitchFamily="34" charset="0"/>
              </a:rPr>
              <a:t>IV. stopnja nad 10.000 MWh letno, </a:t>
            </a:r>
            <a:r>
              <a:rPr lang="sl-SI" sz="1800" dirty="0">
                <a:cs typeface="Arial" panose="020B0604020202020204" pitchFamily="34" charset="0"/>
              </a:rPr>
              <a:t>znesek trošarine </a:t>
            </a:r>
            <a:r>
              <a:rPr lang="sl-SI" sz="1800" dirty="0" smtClean="0">
                <a:cs typeface="Arial" panose="020B0604020202020204" pitchFamily="34" charset="0"/>
              </a:rPr>
              <a:t>1,8 EUR/MWh (od 1.10.2016 dalje).</a:t>
            </a:r>
          </a:p>
          <a:p>
            <a:pPr>
              <a:spcAft>
                <a:spcPts val="1200"/>
              </a:spcAft>
            </a:pPr>
            <a:endParaRPr lang="sl-SI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sz="1800" dirty="0" smtClean="0"/>
          </a:p>
          <a:p>
            <a:pPr marL="0" indent="0">
              <a:buNone/>
            </a:pPr>
            <a:endParaRPr lang="sl-SI" sz="1800" dirty="0" smtClean="0"/>
          </a:p>
          <a:p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106993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/>
              <a:t>Določitev stopnje odjema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l-SI" sz="1800" dirty="0" smtClean="0"/>
              <a:t>Določitev stopnje odjema za posamezno odjemno mesto (merilno mesto) v tekočem koledarskem letu se opravi na podlagi podatka o porabi (obračunani porabi na odjemnem/merilnem mestu) električne energije v preteklem koledarskem letu. </a:t>
            </a:r>
          </a:p>
          <a:p>
            <a:pPr algn="just"/>
            <a:r>
              <a:rPr lang="sl-SI" sz="1800" dirty="0" smtClean="0"/>
              <a:t>Trošarinski zavezanec v mesecu januarju preveri pravilnost uvrstitve merilnega/odjemnega mesta v stopnjo odjema za preteklo leto in opravi popravek stopnje odjema ter obračuna razliko trošarine v mesečnem obračunu trošarine za mesec januar. Pravilnik o izvajanju Zakona o trošarinah v 8. odstavku 46. člena določa, da trošarinski zavezanec ne opravi poračuna trošarine, če se na podlagi podatka o porabi električne energije spremeni stopnja odjema, vendar je za stopnje odjema določen enak znesek trošarine (poračun se torej izvede, glede na trenutne zneske trošarine, samo ob prehodu iz IV. stopnje v nižjo stopnjo ali iz nižje stopnje v IV. </a:t>
            </a:r>
            <a:r>
              <a:rPr lang="sl-SI" sz="1800" dirty="0"/>
              <a:t>s</a:t>
            </a:r>
            <a:r>
              <a:rPr lang="sl-SI" sz="1800" dirty="0" smtClean="0"/>
              <a:t>topnjo).</a:t>
            </a:r>
          </a:p>
          <a:p>
            <a:endParaRPr lang="sl-SI" sz="1800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8303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l-SI" sz="1800" dirty="0"/>
              <a:t>Pravilnik o izvajanju Zakona o trošarinah v 3. odstavku 46. člena določa, da trošarinskemu zavezancu podatek o porabi električne energije v preteklem koledarskem letu za posamezno odjemno/merilno mesto zagotovi distributer električne energije</a:t>
            </a:r>
            <a:r>
              <a:rPr lang="sl-SI" sz="1800" dirty="0" smtClean="0"/>
              <a:t>.</a:t>
            </a:r>
          </a:p>
          <a:p>
            <a:pPr algn="just"/>
            <a:r>
              <a:rPr lang="sl-SI" sz="1800" dirty="0" smtClean="0"/>
              <a:t>Če je bila v preteklem koledarskem letu poraba 0 MWH ali če gre za novo merilno mesto, ki nima podatka o porabi električne energije v preteklem koledarskem letu, se odjemno/merilno mesto uvrsti v I. stopnjo odjema. Dobavitelj pa lahko določi stopnjo odjema za novo odjemno/merilno mesto, če razpolaga s podatkom o ocenjeni letni količini porabe električne energije na odjemnem/merilnem mestu iz pogodbe o prodaji elektrike sklenjene s končnim odjemalcem.</a:t>
            </a:r>
            <a:endParaRPr lang="sl-SI" sz="1800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247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/>
              <a:t>Spremembe na odjemnem/merilnem mestu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l-SI" sz="1800" dirty="0" smtClean="0"/>
              <a:t>Zakon o trošarinah določa, da trošarinski zavezanec ob spremembi na odjemnem/merilnem mestu opravi preverjanje pravilnosti uvrstitve v stopnjo odjema v tekočem letu in opravi popravek stopnje odjema ter obračuna razliko trošarine v mesečnem obračunu trošarine za mesec, v katerem je bila ugotovljena dejanska stopnja odjema.</a:t>
            </a:r>
          </a:p>
          <a:p>
            <a:pPr algn="just"/>
            <a:r>
              <a:rPr lang="sl-SI" sz="1800" dirty="0" smtClean="0"/>
              <a:t>Pravilnik o izvajanju Zakona o trošarinah kot spremembo na odjemnem/merilnem mestu določa naslednje spremembe: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sz="1800" dirty="0" smtClean="0"/>
              <a:t>sprememba plačnika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sz="1800" dirty="0"/>
              <a:t>m</a:t>
            </a:r>
            <a:r>
              <a:rPr lang="sl-SI" sz="1800" dirty="0" smtClean="0"/>
              <a:t>enjava dobavitelja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sz="1800" dirty="0"/>
              <a:t>p</a:t>
            </a:r>
            <a:r>
              <a:rPr lang="sl-SI" sz="1800" dirty="0" smtClean="0"/>
              <a:t>rehod odjemnega/merilnega mesta na oskrbo sistemskega operaterja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l-SI" sz="1800" dirty="0"/>
              <a:t>z</a:t>
            </a:r>
            <a:r>
              <a:rPr lang="sl-SI" sz="1800" dirty="0" smtClean="0"/>
              <a:t>ačasno ali stalno prenehanje dobave električne energije na odjemnem/merilnem mestu (odklop).</a:t>
            </a:r>
          </a:p>
          <a:p>
            <a:endParaRPr lang="sl-SI" sz="1800" dirty="0" smtClean="0"/>
          </a:p>
          <a:p>
            <a:pPr marL="0" indent="0">
              <a:buNone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81789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l-SI" sz="1800" dirty="0" smtClean="0"/>
              <a:t>Trošarinski zavezanec ob spremembi preveri pravilnost uvrstitve odjemnega/merilnega mesta v stopnjo odjema in obračuna razliko trošarine v skladu z 6. odstavkom 92. člena ZTro-1.</a:t>
            </a:r>
          </a:p>
          <a:p>
            <a:pPr algn="just"/>
            <a:r>
              <a:rPr lang="sl-SI" sz="1800" dirty="0" smtClean="0"/>
              <a:t>Distribucijski operater v primeru spremembe na odjemnem/merilnem mestu posreduje trošarinskemu zavezancu informacijo, da gre za spremembo ter ocenjeno letno porabo električne energije za tekoče koledarsko leto, ki je izračunana na osnovi povprečne dnevne porabe obračunane v obdobju od začetka koledarskega leta do datuma spremembe pomnožene s 365 dni v letu (tudi za prestopno leto).</a:t>
            </a:r>
          </a:p>
          <a:p>
            <a:pPr algn="just"/>
            <a:r>
              <a:rPr lang="sl-SI" sz="1800" dirty="0" smtClean="0"/>
              <a:t>Na podlagi tako ugotovljene količine se odjemno/merilno mesto uvrsti v stopnjo odjema do konca koledarskega leta oziroma do naslednje spremembe na odjemnem/merilnem mestu.</a:t>
            </a: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173074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/>
              <a:t>Prehod na nov zakon</a:t>
            </a:r>
            <a:endParaRPr lang="sl-SI" sz="32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1200"/>
              </a:spcAft>
            </a:pPr>
            <a:r>
              <a:rPr lang="sl-SI" sz="1800" dirty="0">
                <a:latin typeface="+mj-lt"/>
                <a:cs typeface="Arial" panose="020B0604020202020204" pitchFamily="34" charset="0"/>
              </a:rPr>
              <a:t>Do zaključka realizacije za september se </a:t>
            </a:r>
            <a:r>
              <a:rPr lang="sl-SI" sz="1800" dirty="0" smtClean="0">
                <a:latin typeface="+mj-lt"/>
                <a:cs typeface="Arial" panose="020B0604020202020204" pitchFamily="34" charset="0"/>
              </a:rPr>
              <a:t>je uporabljala </a:t>
            </a:r>
            <a:r>
              <a:rPr lang="sl-SI" sz="1800" dirty="0">
                <a:latin typeface="+mj-lt"/>
                <a:cs typeface="Arial" panose="020B0604020202020204" pitchFamily="34" charset="0"/>
              </a:rPr>
              <a:t>še </a:t>
            </a:r>
            <a:r>
              <a:rPr lang="sl-SI" sz="1800" dirty="0" smtClean="0">
                <a:latin typeface="+mj-lt"/>
                <a:cs typeface="Arial" panose="020B0604020202020204" pitchFamily="34" charset="0"/>
              </a:rPr>
              <a:t>poslovna </a:t>
            </a:r>
            <a:r>
              <a:rPr lang="sl-SI" sz="1800" dirty="0">
                <a:latin typeface="+mj-lt"/>
                <a:cs typeface="Arial" panose="020B0604020202020204" pitchFamily="34" charset="0"/>
              </a:rPr>
              <a:t>oziroma </a:t>
            </a:r>
            <a:r>
              <a:rPr lang="sl-SI" sz="1800" dirty="0" smtClean="0">
                <a:latin typeface="+mj-lt"/>
                <a:cs typeface="Arial" panose="020B0604020202020204" pitchFamily="34" charset="0"/>
              </a:rPr>
              <a:t>neposlovna raba </a:t>
            </a:r>
            <a:r>
              <a:rPr lang="sl-SI" sz="1800" dirty="0">
                <a:latin typeface="+mj-lt"/>
                <a:cs typeface="Arial" panose="020B0604020202020204" pitchFamily="34" charset="0"/>
              </a:rPr>
              <a:t>(do vključno 10.10.2016</a:t>
            </a:r>
            <a:r>
              <a:rPr lang="sl-SI" sz="1800" dirty="0" smtClean="0">
                <a:latin typeface="+mj-lt"/>
                <a:cs typeface="Arial" panose="020B0604020202020204" pitchFamily="34" charset="0"/>
              </a:rPr>
              <a:t>)</a:t>
            </a:r>
          </a:p>
          <a:p>
            <a:pPr algn="just">
              <a:spcAft>
                <a:spcPts val="1200"/>
              </a:spcAft>
            </a:pPr>
            <a:r>
              <a:rPr lang="sl-SI" sz="1800" dirty="0" smtClean="0">
                <a:latin typeface="+mj-lt"/>
                <a:cs typeface="Arial" panose="020B0604020202020204" pitchFamily="34" charset="0"/>
              </a:rPr>
              <a:t>6.10.2016 so bili izvršeni izračuni letne porabe za leto 2015 za posamezna odjemna/merilna mesta, ki so osnova za določitev trošarinske stopnje za leto 2016. V WS so podatki označeni kot zadnja letna količina. Datum izvedbe letnega preračuna je označen kot datum zadnjega letnega preračuna.</a:t>
            </a:r>
          </a:p>
          <a:p>
            <a:pPr algn="just">
              <a:spcAft>
                <a:spcPts val="1200"/>
              </a:spcAft>
            </a:pPr>
            <a:r>
              <a:rPr lang="sl-SI" sz="1800" dirty="0" smtClean="0">
                <a:latin typeface="+mj-lt"/>
                <a:cs typeface="Arial" panose="020B0604020202020204" pitchFamily="34" charset="0"/>
              </a:rPr>
              <a:t>6.10.2016 so bili izvršeni tudi preračuni zaradi sprememb na odjemnem/merilnem mestu. V WS so podatki označeni kot zadnja aktualna količina, datum preračuna pa je označen kot datum preračuna zadnje aktualne količine.</a:t>
            </a:r>
          </a:p>
          <a:p>
            <a:pPr>
              <a:spcAft>
                <a:spcPts val="1200"/>
              </a:spcAft>
            </a:pPr>
            <a:endParaRPr lang="sl-SI" sz="1800" dirty="0" smtClean="0">
              <a:latin typeface="+mj-lt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endParaRPr lang="sl-SI" sz="1800" dirty="0">
              <a:latin typeface="+mj-lt"/>
              <a:cs typeface="Arial" panose="020B0604020202020204" pitchFamily="34" charset="0"/>
            </a:endParaRPr>
          </a:p>
          <a:p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3228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6"/>
          <p:cNvSpPr txBox="1">
            <a:spLocks noChangeArrowheads="1"/>
          </p:cNvSpPr>
          <p:nvPr/>
        </p:nvSpPr>
        <p:spPr bwMode="auto">
          <a:xfrm>
            <a:off x="250824" y="2060575"/>
            <a:ext cx="8569648" cy="435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lvl="0"/>
            <a:r>
              <a:rPr lang="sl-SI" sz="1400" b="1" dirty="0" smtClean="0"/>
              <a:t>3-3</a:t>
            </a:r>
            <a:endParaRPr lang="sl-SI" sz="1400" dirty="0"/>
          </a:p>
          <a:p>
            <a:pPr marL="0" lvl="0" indent="0">
              <a:buNone/>
            </a:pPr>
            <a:r>
              <a:rPr lang="sl-SI" sz="1400" b="1" dirty="0" smtClean="0">
                <a:solidFill>
                  <a:srgbClr val="00B050"/>
                </a:solidFill>
              </a:rPr>
              <a:t>Zahteva</a:t>
            </a:r>
            <a:endParaRPr lang="sl-SI" sz="1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 err="1">
                <a:solidFill>
                  <a:srgbClr val="C00000"/>
                </a:solidFill>
              </a:rPr>
              <a:t>ns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VrniKolicineZaMerilnoMestoZahteva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 err="1">
                <a:solidFill>
                  <a:srgbClr val="C00000"/>
                </a:solidFill>
              </a:rPr>
              <a:t>ns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enotniIdentifikatorMM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3-3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 err="1">
                <a:solidFill>
                  <a:srgbClr val="C00000"/>
                </a:solidFill>
              </a:rPr>
              <a:t>ns</a:t>
            </a:r>
            <a:r>
              <a:rPr lang="sl-SI" sz="1400" dirty="0"/>
              <a:t>:</a:t>
            </a:r>
            <a:r>
              <a:rPr lang="sl-SI" sz="1400" dirty="0" err="1">
                <a:solidFill>
                  <a:srgbClr val="C00000"/>
                </a:solidFill>
              </a:rPr>
              <a:t>enotniIdentifikatorMM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 err="1">
                <a:solidFill>
                  <a:srgbClr val="C00000"/>
                </a:solidFill>
              </a:rPr>
              <a:t>ns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VrniKolicineZaMerilnoMestoZahteva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lvl="0" indent="0">
              <a:buNone/>
            </a:pPr>
            <a:r>
              <a:rPr lang="sl-SI" sz="1400" b="1" dirty="0" smtClean="0">
                <a:solidFill>
                  <a:srgbClr val="00B050"/>
                </a:solidFill>
              </a:rPr>
              <a:t>Odgovor</a:t>
            </a:r>
            <a:endParaRPr lang="sl-SI" sz="1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</a:t>
            </a:r>
            <a:r>
              <a:rPr lang="sl-SI" sz="1400" dirty="0"/>
              <a:t>:</a:t>
            </a:r>
            <a:r>
              <a:rPr lang="sl-SI" sz="1400" dirty="0" err="1">
                <a:solidFill>
                  <a:srgbClr val="C00000"/>
                </a:solidFill>
              </a:rPr>
              <a:t>VrniKolicineZaMerilnoMestoOdgovor</a:t>
            </a:r>
            <a:r>
              <a:rPr lang="sl-SI" sz="1400" dirty="0">
                <a:solidFill>
                  <a:srgbClr val="C00000"/>
                </a:solidFill>
              </a:rPr>
              <a:t> </a:t>
            </a:r>
            <a:r>
              <a:rPr lang="sl-SI" sz="1400" dirty="0" err="1">
                <a:solidFill>
                  <a:srgbClr val="FF0000"/>
                </a:solidFill>
              </a:rPr>
              <a:t>xmlns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>
                <a:solidFill>
                  <a:srgbClr val="FF0000"/>
                </a:solidFill>
              </a:rPr>
              <a:t>_1</a:t>
            </a:r>
            <a:r>
              <a:rPr lang="sl-SI" sz="1400" dirty="0">
                <a:solidFill>
                  <a:srgbClr val="0070C0"/>
                </a:solidFill>
              </a:rPr>
              <a:t>=</a:t>
            </a:r>
            <a:r>
              <a:rPr lang="sl-SI" sz="1400" b="1" dirty="0"/>
              <a:t>"http://informatika.si/izmenjavaPodatkov/trosarine/kolicine/sporocila/1.0"</a:t>
            </a:r>
            <a:r>
              <a:rPr lang="sl-SI" sz="1400" dirty="0"/>
              <a:t> </a:t>
            </a:r>
            <a:r>
              <a:rPr lang="sl-SI" sz="1400" dirty="0" err="1">
                <a:solidFill>
                  <a:srgbClr val="FF0000"/>
                </a:solidFill>
              </a:rPr>
              <a:t>xmlns</a:t>
            </a:r>
            <a:r>
              <a:rPr lang="sl-SI" sz="1400" dirty="0"/>
              <a:t>:</a:t>
            </a:r>
            <a:r>
              <a:rPr lang="sl-SI" sz="1400" dirty="0">
                <a:solidFill>
                  <a:srgbClr val="FF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=</a:t>
            </a:r>
            <a:r>
              <a:rPr lang="sl-SI" sz="1400" b="1" dirty="0"/>
              <a:t>"http://informatika.si/izmenjavaPodatkov/trosarine/kolicine/sheme/1.0"</a:t>
            </a:r>
            <a:r>
              <a:rPr lang="sl-SI" sz="1400" dirty="0"/>
              <a:t>&gt;</a:t>
            </a:r>
          </a:p>
          <a:p>
            <a:pPr marL="0" indent="0">
              <a:buNone/>
            </a:pPr>
            <a:r>
              <a:rPr lang="sl-SI" sz="1400" b="1" dirty="0"/>
              <a:t>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kolicine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enotniIdentifikatorMM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3-3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enotniIdentifikatorMM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zadnjaLetnaKolicina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13680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zadnjaLetnaKolicina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zadnjaAktualnaKolicina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13680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zadnjaAktualnaKolicina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datumZadnjegaLetnegaPreracuna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2016-10-06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datumZadnjegaLetnegaPreracuna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>
                <a:solidFill>
                  <a:srgbClr val="0070C0"/>
                </a:solidFill>
              </a:rPr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datumPreracunaZadnjeAktualneKolicine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2016-10-06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datumPreracunaZadnjeAktualneKolicine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>
                <a:solidFill>
                  <a:srgbClr val="0070C0"/>
                </a:solidFill>
              </a:rPr>
              <a:t>   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kolicine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VrniKolicineZaMerilnoMestoOdgovor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</p:txBody>
      </p:sp>
      <p:sp>
        <p:nvSpPr>
          <p:cNvPr id="4099" name="Rectangle 7"/>
          <p:cNvSpPr>
            <a:spLocks/>
          </p:cNvSpPr>
          <p:nvPr/>
        </p:nvSpPr>
        <p:spPr bwMode="auto">
          <a:xfrm>
            <a:off x="395288" y="549275"/>
            <a:ext cx="66960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b="1" dirty="0" smtClean="0">
                <a:latin typeface="+mn-lt"/>
                <a:cs typeface="Arial" charset="0"/>
              </a:rPr>
              <a:t>Primeri WS klica podatkov za eno MM</a:t>
            </a:r>
            <a:endParaRPr lang="sl-SI" altLang="sl-SI" b="1" dirty="0">
              <a:solidFill>
                <a:srgbClr val="FF0000"/>
              </a:solidFill>
              <a:latin typeface="+mn-lt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784976" cy="4384973"/>
          </a:xfrm>
        </p:spPr>
        <p:txBody>
          <a:bodyPr/>
          <a:lstStyle/>
          <a:p>
            <a:pPr lvl="0"/>
            <a:r>
              <a:rPr lang="sl-SI" altLang="sl-SI" sz="1800" dirty="0" smtClean="0">
                <a:solidFill>
                  <a:srgbClr val="000000"/>
                </a:solidFill>
                <a:latin typeface="Arial" charset="0"/>
                <a:sym typeface="Arial" charset="0"/>
              </a:rPr>
              <a:t>     </a:t>
            </a:r>
            <a:r>
              <a:rPr lang="sl-SI" sz="1400" b="1" dirty="0" smtClean="0"/>
              <a:t>3-26</a:t>
            </a:r>
            <a:endParaRPr lang="sl-SI" sz="1400" dirty="0"/>
          </a:p>
          <a:p>
            <a:pPr marL="0" lvl="0" indent="0">
              <a:buNone/>
            </a:pPr>
            <a:r>
              <a:rPr lang="sl-SI" sz="1400" b="1" dirty="0" smtClean="0">
                <a:solidFill>
                  <a:srgbClr val="00B050"/>
                </a:solidFill>
              </a:rPr>
              <a:t>Zahteva</a:t>
            </a:r>
            <a:endParaRPr lang="sl-SI" sz="1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 err="1">
                <a:solidFill>
                  <a:srgbClr val="C00000"/>
                </a:solidFill>
              </a:rPr>
              <a:t>ns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VrniKolicineZaMerilnoMestoZahteva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>
                <a:solidFill>
                  <a:srgbClr val="0070C0"/>
                </a:solidFill>
              </a:rPr>
              <a:t>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 err="1">
                <a:solidFill>
                  <a:srgbClr val="C00000"/>
                </a:solidFill>
              </a:rPr>
              <a:t>ns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enotniIdentifikatorMM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3-26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 err="1">
                <a:solidFill>
                  <a:srgbClr val="C00000"/>
                </a:solidFill>
              </a:rPr>
              <a:t>ns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enotniIdentifikatorMM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 err="1" smtClean="0">
                <a:solidFill>
                  <a:srgbClr val="C00000"/>
                </a:solidFill>
              </a:rPr>
              <a:t>ns</a:t>
            </a:r>
            <a:r>
              <a:rPr lang="sl-SI" sz="1400" dirty="0" smtClean="0">
                <a:solidFill>
                  <a:srgbClr val="0070C0"/>
                </a:solidFill>
              </a:rPr>
              <a:t>:</a:t>
            </a:r>
            <a:r>
              <a:rPr lang="sl-SI" sz="1400" dirty="0" err="1" smtClean="0">
                <a:solidFill>
                  <a:srgbClr val="C00000"/>
                </a:solidFill>
              </a:rPr>
              <a:t>VrniKolicineZaMerilnoMestoZahteva</a:t>
            </a:r>
            <a:r>
              <a:rPr lang="sl-SI" sz="1400" dirty="0" smtClean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 smtClean="0">
                <a:solidFill>
                  <a:srgbClr val="00B050"/>
                </a:solidFill>
              </a:rPr>
              <a:t>Odgovor</a:t>
            </a:r>
            <a:endParaRPr lang="sl-SI" sz="1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</a:t>
            </a:r>
            <a:r>
              <a:rPr lang="sl-SI" sz="1400" dirty="0"/>
              <a:t>:</a:t>
            </a:r>
            <a:r>
              <a:rPr lang="sl-SI" sz="1400" dirty="0" err="1">
                <a:solidFill>
                  <a:srgbClr val="C00000"/>
                </a:solidFill>
              </a:rPr>
              <a:t>VrniKolicineZaMerilnoMestoOdgovor</a:t>
            </a:r>
            <a:r>
              <a:rPr lang="sl-SI" sz="1400" dirty="0"/>
              <a:t> </a:t>
            </a:r>
            <a:r>
              <a:rPr lang="sl-SI" sz="1400" dirty="0" err="1"/>
              <a:t>xmlns</a:t>
            </a:r>
            <a:r>
              <a:rPr lang="sl-SI" sz="1400" dirty="0"/>
              <a:t>:</a:t>
            </a:r>
            <a:r>
              <a:rPr lang="sl-SI" sz="1400" dirty="0">
                <a:solidFill>
                  <a:srgbClr val="C00000"/>
                </a:solidFill>
              </a:rPr>
              <a:t>_1</a:t>
            </a:r>
            <a:r>
              <a:rPr lang="sl-SI" sz="1400" dirty="0">
                <a:solidFill>
                  <a:srgbClr val="0070C0"/>
                </a:solidFill>
              </a:rPr>
              <a:t>=</a:t>
            </a:r>
            <a:r>
              <a:rPr lang="sl-SI" sz="1400" b="1" dirty="0"/>
              <a:t>"http://informatika.si/izmenjavaPodatkov/trosarine/kolicine/sporocila/1.0"</a:t>
            </a:r>
            <a:r>
              <a:rPr lang="sl-SI" sz="1400" dirty="0"/>
              <a:t> </a:t>
            </a:r>
            <a:r>
              <a:rPr lang="sl-SI" sz="1400" dirty="0" err="1"/>
              <a:t>xmlns</a:t>
            </a:r>
            <a:r>
              <a:rPr lang="sl-SI" sz="1400" dirty="0"/>
              <a:t>: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=</a:t>
            </a:r>
            <a:r>
              <a:rPr lang="sl-SI" sz="1400" b="1" dirty="0"/>
              <a:t>"http://informatika.si/izmenjavaPodatkov/trosarine/kolicine/sheme/1.0"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</a:t>
            </a:r>
            <a:r>
              <a:rPr lang="sl-SI" sz="1400" dirty="0">
                <a:solidFill>
                  <a:srgbClr val="C00000"/>
                </a:solidFill>
              </a:rPr>
              <a:t>&lt;_1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kolicine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enotniIdentifikatorMM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3-26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enotniIdentifikatorMM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zadnjaLetnaKolicina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7363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zadnjaLetnaKolicina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zadnjaAktualnaKolicina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6867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zadnjaAktualnaKolicina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datumZadnjegaLetnegaPreracuna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  <a:r>
              <a:rPr lang="sl-SI" sz="1400" b="1" dirty="0"/>
              <a:t>2016-10-06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datumZadnjegaLetnegaPreracuna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/>
              <a:t>      </a:t>
            </a:r>
            <a:r>
              <a:rPr lang="sl-SI" sz="1400" dirty="0">
                <a:solidFill>
                  <a:srgbClr val="0070C0"/>
                </a:solidFill>
              </a:rPr>
              <a:t>&lt;</a:t>
            </a:r>
            <a:r>
              <a:rPr lang="sl-SI" sz="1400" dirty="0">
                <a:solidFill>
                  <a:srgbClr val="C00000"/>
                </a:solidFill>
              </a:rPr>
              <a:t>_</a:t>
            </a:r>
            <a:r>
              <a:rPr lang="sl-SI" sz="1400" dirty="0" smtClean="0">
                <a:solidFill>
                  <a:srgbClr val="C00000"/>
                </a:solidFill>
              </a:rPr>
              <a:t>1_1</a:t>
            </a:r>
            <a:r>
              <a:rPr lang="sl-SI" sz="1400" dirty="0" smtClean="0">
                <a:solidFill>
                  <a:srgbClr val="0070C0"/>
                </a:solidFill>
              </a:rPr>
              <a:t>:</a:t>
            </a:r>
            <a:r>
              <a:rPr lang="sl-SI" sz="1400" dirty="0" err="1" smtClean="0">
                <a:solidFill>
                  <a:srgbClr val="C00000"/>
                </a:solidFill>
              </a:rPr>
              <a:t>datumPreracunaZadnjeAktualneKolicine</a:t>
            </a:r>
            <a:r>
              <a:rPr lang="sl-SI" sz="1400" dirty="0" smtClean="0">
                <a:solidFill>
                  <a:srgbClr val="0070C0"/>
                </a:solidFill>
              </a:rPr>
              <a:t>&gt;</a:t>
            </a:r>
            <a:r>
              <a:rPr lang="sl-SI" sz="1400" b="1" dirty="0" smtClean="0"/>
              <a:t>2016-10-06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datumPreracunaZadnjeAktualneKolicine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b="1" dirty="0">
                <a:solidFill>
                  <a:srgbClr val="0070C0"/>
                </a:solidFill>
              </a:rPr>
              <a:t>   </a:t>
            </a: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kolicine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>
              <a:buNone/>
            </a:pPr>
            <a:r>
              <a:rPr lang="sl-SI" sz="1400" dirty="0">
                <a:solidFill>
                  <a:srgbClr val="0070C0"/>
                </a:solidFill>
              </a:rPr>
              <a:t>&lt;/</a:t>
            </a:r>
            <a:r>
              <a:rPr lang="sl-SI" sz="1400" dirty="0">
                <a:solidFill>
                  <a:srgbClr val="C00000"/>
                </a:solidFill>
              </a:rPr>
              <a:t>_1</a:t>
            </a:r>
            <a:r>
              <a:rPr lang="sl-SI" sz="1400" dirty="0">
                <a:solidFill>
                  <a:srgbClr val="0070C0"/>
                </a:solidFill>
              </a:rPr>
              <a:t>:</a:t>
            </a:r>
            <a:r>
              <a:rPr lang="sl-SI" sz="1400" dirty="0" err="1">
                <a:solidFill>
                  <a:srgbClr val="C00000"/>
                </a:solidFill>
              </a:rPr>
              <a:t>VrniKolicineZaMerilnoMestoOdgovor</a:t>
            </a:r>
            <a:r>
              <a:rPr lang="sl-SI" sz="1400" dirty="0">
                <a:solidFill>
                  <a:srgbClr val="0070C0"/>
                </a:solidFill>
              </a:rPr>
              <a:t>&gt;</a:t>
            </a:r>
          </a:p>
          <a:p>
            <a:pPr marL="0" indent="0" algn="just">
              <a:spcBef>
                <a:spcPct val="0"/>
              </a:spcBef>
              <a:buNone/>
            </a:pPr>
            <a:endParaRPr lang="sl-SI" altLang="sl-SI" sz="1400" dirty="0" smtClean="0">
              <a:solidFill>
                <a:srgbClr val="000000"/>
              </a:solidFill>
              <a:cs typeface="Arial" charset="0"/>
              <a:sym typeface="Arial" charset="0"/>
            </a:endParaRPr>
          </a:p>
          <a:p>
            <a:pPr>
              <a:spcBef>
                <a:spcPct val="0"/>
              </a:spcBef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spcBef>
                <a:spcPct val="0"/>
              </a:spcBef>
            </a:pPr>
            <a:endParaRPr lang="sl-SI" altLang="sl-SI" sz="1800" dirty="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Elektro-1</Template>
  <TotalTime>16221</TotalTime>
  <Words>1481</Words>
  <Application>Microsoft Office PowerPoint</Application>
  <PresentationFormat>Diaprojekcija na zaslonu (4:3)</PresentationFormat>
  <Paragraphs>161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18</vt:i4>
      </vt:variant>
    </vt:vector>
  </HeadingPairs>
  <TitlesOfParts>
    <vt:vector size="19" baseType="lpstr">
      <vt:lpstr>Office Theme</vt:lpstr>
      <vt:lpstr>Elektro Ljubljana d. d.</vt:lpstr>
      <vt:lpstr>Zakonska podlaga</vt:lpstr>
      <vt:lpstr>Določitev stopnje odjema</vt:lpstr>
      <vt:lpstr>PowerPointova predstavitev</vt:lpstr>
      <vt:lpstr>Spremembe na odjemnem/merilnem mestu</vt:lpstr>
      <vt:lpstr>PowerPointova predstavitev</vt:lpstr>
      <vt:lpstr>Prehod na nov zakon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Inicialni prenos podatkov</vt:lpstr>
      <vt:lpstr>PowerPointova predstavitev</vt:lpstr>
      <vt:lpstr>Primer letnega poračuna trošarine</vt:lpstr>
      <vt:lpstr>Primer rednega letnega obračuna</vt:lpstr>
      <vt:lpstr>Primer letnega preračuna za primer A</vt:lpstr>
      <vt:lpstr>PowerPointova predstavitev</vt:lpstr>
    </vt:vector>
  </TitlesOfParts>
  <Company>Piko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Marko</dc:creator>
  <cp:lastModifiedBy>Marija Košir</cp:lastModifiedBy>
  <cp:revision>366</cp:revision>
  <dcterms:created xsi:type="dcterms:W3CDTF">2009-10-12T19:25:48Z</dcterms:created>
  <dcterms:modified xsi:type="dcterms:W3CDTF">2016-10-12T13:21:39Z</dcterms:modified>
</cp:coreProperties>
</file>