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640" r:id="rId2"/>
    <p:sldId id="642" r:id="rId3"/>
    <p:sldId id="643" r:id="rId4"/>
    <p:sldId id="644" r:id="rId5"/>
    <p:sldId id="646" r:id="rId6"/>
    <p:sldId id="651" r:id="rId7"/>
    <p:sldId id="648" r:id="rId8"/>
    <p:sldId id="649" r:id="rId9"/>
    <p:sldId id="650" r:id="rId10"/>
    <p:sldId id="654" r:id="rId11"/>
    <p:sldId id="652" r:id="rId12"/>
    <p:sldId id="653" r:id="rId13"/>
  </p:sldIdLst>
  <p:sldSz cx="9144000" cy="6858000" type="screen4x3"/>
  <p:notesSz cx="6669088" cy="9928225"/>
  <p:defaultTextStyle>
    <a:defPPr>
      <a:defRPr lang="sl-SI"/>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9">
          <p15:clr>
            <a:srgbClr val="A4A3A4"/>
          </p15:clr>
        </p15:guide>
        <p15:guide id="2" pos="210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ladimir Mauko" initials="VM"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FD17"/>
    <a:srgbClr val="E6F5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87" autoAdjust="0"/>
    <p:restoredTop sz="94681" autoAdjust="0"/>
  </p:normalViewPr>
  <p:slideViewPr>
    <p:cSldViewPr>
      <p:cViewPr>
        <p:scale>
          <a:sx n="100" d="100"/>
          <a:sy n="100" d="100"/>
        </p:scale>
        <p:origin x="1254" y="-486"/>
      </p:cViewPr>
      <p:guideLst>
        <p:guide orient="horz" pos="2160"/>
        <p:guide pos="2880"/>
      </p:guideLst>
    </p:cSldViewPr>
  </p:slideViewPr>
  <p:outlineViewPr>
    <p:cViewPr>
      <p:scale>
        <a:sx n="33" d="100"/>
        <a:sy n="33" d="100"/>
      </p:scale>
      <p:origin x="0" y="285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5" d="100"/>
          <a:sy n="55" d="100"/>
        </p:scale>
        <p:origin x="-2658" y="-90"/>
      </p:cViewPr>
      <p:guideLst>
        <p:guide orient="horz" pos="3129"/>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3" y="4"/>
            <a:ext cx="2890665" cy="496888"/>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sl-SI"/>
          </a:p>
        </p:txBody>
      </p:sp>
      <p:sp>
        <p:nvSpPr>
          <p:cNvPr id="3" name="Ograda datuma 2"/>
          <p:cNvSpPr>
            <a:spLocks noGrp="1"/>
          </p:cNvSpPr>
          <p:nvPr>
            <p:ph type="dt" sz="quarter" idx="1"/>
          </p:nvPr>
        </p:nvSpPr>
        <p:spPr>
          <a:xfrm>
            <a:off x="3776866" y="4"/>
            <a:ext cx="2890665" cy="49688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D7A2B0DC-7E30-4F23-A842-46E273995B07}" type="datetimeFigureOut">
              <a:rPr lang="sl-SI"/>
              <a:pPr>
                <a:defRPr/>
              </a:pPr>
              <a:t>23.8.2016</a:t>
            </a:fld>
            <a:endParaRPr lang="sl-SI"/>
          </a:p>
        </p:txBody>
      </p:sp>
      <p:sp>
        <p:nvSpPr>
          <p:cNvPr id="4" name="Ograda noge 3"/>
          <p:cNvSpPr>
            <a:spLocks noGrp="1"/>
          </p:cNvSpPr>
          <p:nvPr>
            <p:ph type="ftr" sz="quarter" idx="2"/>
          </p:nvPr>
        </p:nvSpPr>
        <p:spPr>
          <a:xfrm>
            <a:off x="3" y="9429753"/>
            <a:ext cx="2890665" cy="496888"/>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sl-SI"/>
          </a:p>
        </p:txBody>
      </p:sp>
      <p:sp>
        <p:nvSpPr>
          <p:cNvPr id="5" name="Ograda številke diapozitiva 4"/>
          <p:cNvSpPr>
            <a:spLocks noGrp="1"/>
          </p:cNvSpPr>
          <p:nvPr>
            <p:ph type="sldNum" sz="quarter" idx="3"/>
          </p:nvPr>
        </p:nvSpPr>
        <p:spPr>
          <a:xfrm>
            <a:off x="3776866" y="9429753"/>
            <a:ext cx="2890665"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162DD4E3-6495-4EBD-8771-3C588C7AF465}" type="slidenum">
              <a:rPr lang="sl-SI"/>
              <a:pPr>
                <a:defRPr/>
              </a:pPr>
              <a:t>‹#›</a:t>
            </a:fld>
            <a:endParaRPr lang="sl-SI"/>
          </a:p>
        </p:txBody>
      </p:sp>
    </p:spTree>
    <p:extLst>
      <p:ext uri="{BB962C8B-B14F-4D97-AF65-F5344CB8AC3E}">
        <p14:creationId xmlns:p14="http://schemas.microsoft.com/office/powerpoint/2010/main" val="7309262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3" y="4"/>
            <a:ext cx="2890665" cy="496888"/>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sl-SI"/>
          </a:p>
        </p:txBody>
      </p:sp>
      <p:sp>
        <p:nvSpPr>
          <p:cNvPr id="3" name="Ograda datuma 2"/>
          <p:cNvSpPr>
            <a:spLocks noGrp="1"/>
          </p:cNvSpPr>
          <p:nvPr>
            <p:ph type="dt" idx="1"/>
          </p:nvPr>
        </p:nvSpPr>
        <p:spPr>
          <a:xfrm>
            <a:off x="3776866" y="4"/>
            <a:ext cx="2890665"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5CFCC669-2182-4E67-A1CC-ECBD53FF4BEB}" type="datetimeFigureOut">
              <a:rPr lang="sl-SI"/>
              <a:pPr>
                <a:defRPr/>
              </a:pPr>
              <a:t>23.8.2016</a:t>
            </a:fld>
            <a:endParaRPr lang="sl-SI"/>
          </a:p>
        </p:txBody>
      </p:sp>
      <p:sp>
        <p:nvSpPr>
          <p:cNvPr id="4" name="Ograda stranske slike 3"/>
          <p:cNvSpPr>
            <a:spLocks noGrp="1" noRot="1" noChangeAspect="1"/>
          </p:cNvSpPr>
          <p:nvPr>
            <p:ph type="sldImg" idx="2"/>
          </p:nvPr>
        </p:nvSpPr>
        <p:spPr>
          <a:xfrm>
            <a:off x="852488" y="742950"/>
            <a:ext cx="4964112" cy="3724275"/>
          </a:xfrm>
          <a:prstGeom prst="rect">
            <a:avLst/>
          </a:prstGeom>
          <a:noFill/>
          <a:ln w="12700">
            <a:solidFill>
              <a:prstClr val="black"/>
            </a:solidFill>
          </a:ln>
        </p:spPr>
        <p:txBody>
          <a:bodyPr vert="horz" lIns="91440" tIns="45720" rIns="91440" bIns="45720" rtlCol="0" anchor="ctr"/>
          <a:lstStyle/>
          <a:p>
            <a:pPr lvl="0"/>
            <a:endParaRPr lang="sl-SI" noProof="0"/>
          </a:p>
        </p:txBody>
      </p:sp>
      <p:sp>
        <p:nvSpPr>
          <p:cNvPr id="5" name="Ograda opomb 4"/>
          <p:cNvSpPr>
            <a:spLocks noGrp="1"/>
          </p:cNvSpPr>
          <p:nvPr>
            <p:ph type="body" sz="quarter" idx="3"/>
          </p:nvPr>
        </p:nvSpPr>
        <p:spPr>
          <a:xfrm>
            <a:off x="666602" y="4716468"/>
            <a:ext cx="5335893" cy="4467225"/>
          </a:xfrm>
          <a:prstGeom prst="rect">
            <a:avLst/>
          </a:prstGeom>
        </p:spPr>
        <p:txBody>
          <a:bodyPr vert="horz" lIns="91440" tIns="45720" rIns="91440" bIns="45720" rtlCol="0">
            <a:normAutofit/>
          </a:bodyPr>
          <a:lstStyle/>
          <a:p>
            <a:pPr lvl="0"/>
            <a:r>
              <a:rPr lang="sl-SI" noProof="0" smtClean="0"/>
              <a:t>Kliknite, če želite urediti sloge besedila matrice</a:t>
            </a:r>
          </a:p>
          <a:p>
            <a:pPr lvl="1"/>
            <a:r>
              <a:rPr lang="sl-SI" noProof="0" smtClean="0"/>
              <a:t>Druga raven</a:t>
            </a:r>
          </a:p>
          <a:p>
            <a:pPr lvl="2"/>
            <a:r>
              <a:rPr lang="sl-SI" noProof="0" smtClean="0"/>
              <a:t>Tretja raven</a:t>
            </a:r>
          </a:p>
          <a:p>
            <a:pPr lvl="3"/>
            <a:r>
              <a:rPr lang="sl-SI" noProof="0" smtClean="0"/>
              <a:t>Četrta raven</a:t>
            </a:r>
          </a:p>
          <a:p>
            <a:pPr lvl="4"/>
            <a:r>
              <a:rPr lang="sl-SI" noProof="0" smtClean="0"/>
              <a:t>Peta raven</a:t>
            </a:r>
            <a:endParaRPr lang="sl-SI" noProof="0"/>
          </a:p>
        </p:txBody>
      </p:sp>
      <p:sp>
        <p:nvSpPr>
          <p:cNvPr id="6" name="Ograda noge 5"/>
          <p:cNvSpPr>
            <a:spLocks noGrp="1"/>
          </p:cNvSpPr>
          <p:nvPr>
            <p:ph type="ftr" sz="quarter" idx="4"/>
          </p:nvPr>
        </p:nvSpPr>
        <p:spPr>
          <a:xfrm>
            <a:off x="3" y="9429753"/>
            <a:ext cx="2890665" cy="496888"/>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sl-SI"/>
          </a:p>
        </p:txBody>
      </p:sp>
      <p:sp>
        <p:nvSpPr>
          <p:cNvPr id="7" name="Ograda številke diapozitiva 6"/>
          <p:cNvSpPr>
            <a:spLocks noGrp="1"/>
          </p:cNvSpPr>
          <p:nvPr>
            <p:ph type="sldNum" sz="quarter" idx="5"/>
          </p:nvPr>
        </p:nvSpPr>
        <p:spPr>
          <a:xfrm>
            <a:off x="3776866" y="9429753"/>
            <a:ext cx="2890665" cy="496888"/>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25247D5E-C784-4136-8262-7F6DBF58B4AA}" type="slidenum">
              <a:rPr lang="sl-SI"/>
              <a:pPr>
                <a:defRPr/>
              </a:pPr>
              <a:t>‹#›</a:t>
            </a:fld>
            <a:endParaRPr lang="sl-SI"/>
          </a:p>
        </p:txBody>
      </p:sp>
    </p:spTree>
    <p:extLst>
      <p:ext uri="{BB962C8B-B14F-4D97-AF65-F5344CB8AC3E}">
        <p14:creationId xmlns:p14="http://schemas.microsoft.com/office/powerpoint/2010/main" val="10557884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1</a:t>
            </a:fld>
            <a:endParaRPr lang="sl-SI"/>
          </a:p>
        </p:txBody>
      </p:sp>
    </p:spTree>
    <p:extLst>
      <p:ext uri="{BB962C8B-B14F-4D97-AF65-F5344CB8AC3E}">
        <p14:creationId xmlns:p14="http://schemas.microsoft.com/office/powerpoint/2010/main" val="2617656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10</a:t>
            </a:fld>
            <a:endParaRPr lang="sl-SI"/>
          </a:p>
        </p:txBody>
      </p:sp>
    </p:spTree>
    <p:extLst>
      <p:ext uri="{BB962C8B-B14F-4D97-AF65-F5344CB8AC3E}">
        <p14:creationId xmlns:p14="http://schemas.microsoft.com/office/powerpoint/2010/main" val="12144326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11</a:t>
            </a:fld>
            <a:endParaRPr lang="sl-SI"/>
          </a:p>
        </p:txBody>
      </p:sp>
    </p:spTree>
    <p:extLst>
      <p:ext uri="{BB962C8B-B14F-4D97-AF65-F5344CB8AC3E}">
        <p14:creationId xmlns:p14="http://schemas.microsoft.com/office/powerpoint/2010/main" val="33310281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12</a:t>
            </a:fld>
            <a:endParaRPr lang="sl-SI"/>
          </a:p>
        </p:txBody>
      </p:sp>
    </p:spTree>
    <p:extLst>
      <p:ext uri="{BB962C8B-B14F-4D97-AF65-F5344CB8AC3E}">
        <p14:creationId xmlns:p14="http://schemas.microsoft.com/office/powerpoint/2010/main" val="3113619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2</a:t>
            </a:fld>
            <a:endParaRPr lang="sl-SI"/>
          </a:p>
        </p:txBody>
      </p:sp>
    </p:spTree>
    <p:extLst>
      <p:ext uri="{BB962C8B-B14F-4D97-AF65-F5344CB8AC3E}">
        <p14:creationId xmlns:p14="http://schemas.microsoft.com/office/powerpoint/2010/main" val="2207775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3</a:t>
            </a:fld>
            <a:endParaRPr lang="sl-SI"/>
          </a:p>
        </p:txBody>
      </p:sp>
    </p:spTree>
    <p:extLst>
      <p:ext uri="{BB962C8B-B14F-4D97-AF65-F5344CB8AC3E}">
        <p14:creationId xmlns:p14="http://schemas.microsoft.com/office/powerpoint/2010/main" val="623442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4</a:t>
            </a:fld>
            <a:endParaRPr lang="sl-SI"/>
          </a:p>
        </p:txBody>
      </p:sp>
    </p:spTree>
    <p:extLst>
      <p:ext uri="{BB962C8B-B14F-4D97-AF65-F5344CB8AC3E}">
        <p14:creationId xmlns:p14="http://schemas.microsoft.com/office/powerpoint/2010/main" val="2252059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5</a:t>
            </a:fld>
            <a:endParaRPr lang="sl-SI"/>
          </a:p>
        </p:txBody>
      </p:sp>
    </p:spTree>
    <p:extLst>
      <p:ext uri="{BB962C8B-B14F-4D97-AF65-F5344CB8AC3E}">
        <p14:creationId xmlns:p14="http://schemas.microsoft.com/office/powerpoint/2010/main" val="322512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6</a:t>
            </a:fld>
            <a:endParaRPr lang="sl-SI"/>
          </a:p>
        </p:txBody>
      </p:sp>
    </p:spTree>
    <p:extLst>
      <p:ext uri="{BB962C8B-B14F-4D97-AF65-F5344CB8AC3E}">
        <p14:creationId xmlns:p14="http://schemas.microsoft.com/office/powerpoint/2010/main" val="3321622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7</a:t>
            </a:fld>
            <a:endParaRPr lang="sl-SI"/>
          </a:p>
        </p:txBody>
      </p:sp>
    </p:spTree>
    <p:extLst>
      <p:ext uri="{BB962C8B-B14F-4D97-AF65-F5344CB8AC3E}">
        <p14:creationId xmlns:p14="http://schemas.microsoft.com/office/powerpoint/2010/main" val="3495713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8</a:t>
            </a:fld>
            <a:endParaRPr lang="sl-SI"/>
          </a:p>
        </p:txBody>
      </p:sp>
    </p:spTree>
    <p:extLst>
      <p:ext uri="{BB962C8B-B14F-4D97-AF65-F5344CB8AC3E}">
        <p14:creationId xmlns:p14="http://schemas.microsoft.com/office/powerpoint/2010/main" val="731939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številke diapozitiva 3"/>
          <p:cNvSpPr>
            <a:spLocks noGrp="1"/>
          </p:cNvSpPr>
          <p:nvPr>
            <p:ph type="sldNum" sz="quarter" idx="10"/>
          </p:nvPr>
        </p:nvSpPr>
        <p:spPr/>
        <p:txBody>
          <a:bodyPr/>
          <a:lstStyle/>
          <a:p>
            <a:pPr>
              <a:defRPr/>
            </a:pPr>
            <a:fld id="{25247D5E-C784-4136-8262-7F6DBF58B4AA}" type="slidenum">
              <a:rPr lang="sl-SI" smtClean="0"/>
              <a:pPr>
                <a:defRPr/>
              </a:pPr>
              <a:t>9</a:t>
            </a:fld>
            <a:endParaRPr lang="sl-SI"/>
          </a:p>
        </p:txBody>
      </p:sp>
    </p:spTree>
    <p:extLst>
      <p:ext uri="{BB962C8B-B14F-4D97-AF65-F5344CB8AC3E}">
        <p14:creationId xmlns:p14="http://schemas.microsoft.com/office/powerpoint/2010/main" val="3661326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sl-SI" smtClean="0"/>
              <a:t>Uredite slog naslova matrice</a:t>
            </a:r>
            <a:endParaRPr lang="sl-SI"/>
          </a:p>
        </p:txBody>
      </p:sp>
      <p:sp>
        <p:nvSpPr>
          <p:cNvPr id="3" name="Podnaslov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smtClean="0"/>
              <a:t>Uredite slog podnaslova matrice</a:t>
            </a:r>
            <a:endParaRPr lang="sl-SI"/>
          </a:p>
        </p:txBody>
      </p:sp>
      <p:sp>
        <p:nvSpPr>
          <p:cNvPr id="4" name="Ograda datuma 3"/>
          <p:cNvSpPr>
            <a:spLocks noGrp="1"/>
          </p:cNvSpPr>
          <p:nvPr>
            <p:ph type="dt" sz="half" idx="10"/>
          </p:nvPr>
        </p:nvSpPr>
        <p:spPr/>
        <p:txBody>
          <a:bodyPr/>
          <a:lstStyle>
            <a:lvl1pPr>
              <a:defRPr/>
            </a:lvl1pPr>
          </a:lstStyle>
          <a:p>
            <a:pPr>
              <a:defRPr/>
            </a:pPr>
            <a:fld id="{265E3BC3-4D46-4303-80D7-EA218B9B699C}" type="datetime1">
              <a:rPr lang="sl-SI"/>
              <a:pPr>
                <a:defRPr/>
              </a:pPr>
              <a:t>23.8.2016</a:t>
            </a:fld>
            <a:endParaRPr lang="sl-SI"/>
          </a:p>
        </p:txBody>
      </p:sp>
      <p:sp>
        <p:nvSpPr>
          <p:cNvPr id="5" name="Ograda noge 4"/>
          <p:cNvSpPr>
            <a:spLocks noGrp="1"/>
          </p:cNvSpPr>
          <p:nvPr>
            <p:ph type="ftr" sz="quarter" idx="11"/>
          </p:nvPr>
        </p:nvSpPr>
        <p:spPr/>
        <p:txBody>
          <a:bodyPr/>
          <a:lstStyle>
            <a:lvl1pPr>
              <a:defRPr/>
            </a:lvl1pPr>
          </a:lstStyle>
          <a:p>
            <a:pPr>
              <a:defRPr/>
            </a:pPr>
            <a:endParaRPr lang="sl-SI"/>
          </a:p>
        </p:txBody>
      </p:sp>
      <p:sp>
        <p:nvSpPr>
          <p:cNvPr id="6" name="Ograda številke diapozitiva 5"/>
          <p:cNvSpPr>
            <a:spLocks noGrp="1"/>
          </p:cNvSpPr>
          <p:nvPr>
            <p:ph type="sldNum" sz="quarter" idx="12"/>
          </p:nvPr>
        </p:nvSpPr>
        <p:spPr/>
        <p:txBody>
          <a:bodyPr/>
          <a:lstStyle>
            <a:lvl1pPr>
              <a:defRPr/>
            </a:lvl1pPr>
          </a:lstStyle>
          <a:p>
            <a:pPr>
              <a:defRPr/>
            </a:pPr>
            <a:fld id="{19D76722-D577-4D50-AE64-A7422B063467}" type="slidenum">
              <a:rPr lang="sl-SI"/>
              <a:pPr>
                <a:defRPr/>
              </a:pPr>
              <a:t>‹#›</a:t>
            </a:fld>
            <a:endParaRPr lang="sl-S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navpičnega besedila 2"/>
          <p:cNvSpPr>
            <a:spLocks noGrp="1"/>
          </p:cNvSpPr>
          <p:nvPr>
            <p:ph type="body" orient="vert" idx="1"/>
          </p:nvPr>
        </p:nvSpPr>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lvl1pPr>
              <a:defRPr/>
            </a:lvl1pPr>
          </a:lstStyle>
          <a:p>
            <a:pPr>
              <a:defRPr/>
            </a:pPr>
            <a:fld id="{5D9AB2C4-FA31-4432-8544-FF7A81FA46FD}" type="datetime1">
              <a:rPr lang="sl-SI"/>
              <a:pPr>
                <a:defRPr/>
              </a:pPr>
              <a:t>23.8.2016</a:t>
            </a:fld>
            <a:endParaRPr lang="sl-SI"/>
          </a:p>
        </p:txBody>
      </p:sp>
      <p:sp>
        <p:nvSpPr>
          <p:cNvPr id="5" name="Ograda noge 4"/>
          <p:cNvSpPr>
            <a:spLocks noGrp="1"/>
          </p:cNvSpPr>
          <p:nvPr>
            <p:ph type="ftr" sz="quarter" idx="11"/>
          </p:nvPr>
        </p:nvSpPr>
        <p:spPr/>
        <p:txBody>
          <a:bodyPr/>
          <a:lstStyle>
            <a:lvl1pPr>
              <a:defRPr/>
            </a:lvl1pPr>
          </a:lstStyle>
          <a:p>
            <a:pPr>
              <a:defRPr/>
            </a:pPr>
            <a:endParaRPr lang="sl-SI"/>
          </a:p>
        </p:txBody>
      </p:sp>
      <p:sp>
        <p:nvSpPr>
          <p:cNvPr id="6" name="Ograda številke diapozitiva 5"/>
          <p:cNvSpPr>
            <a:spLocks noGrp="1"/>
          </p:cNvSpPr>
          <p:nvPr>
            <p:ph type="sldNum" sz="quarter" idx="12"/>
          </p:nvPr>
        </p:nvSpPr>
        <p:spPr/>
        <p:txBody>
          <a:bodyPr/>
          <a:lstStyle>
            <a:lvl1pPr>
              <a:defRPr/>
            </a:lvl1pPr>
          </a:lstStyle>
          <a:p>
            <a:pPr>
              <a:defRPr/>
            </a:pPr>
            <a:fld id="{A2B6A5A3-D5CA-49BF-ACB6-8EB1D07EBDAF}" type="slidenum">
              <a:rPr lang="sl-SI"/>
              <a:pPr>
                <a:defRPr/>
              </a:pPr>
              <a:t>‹#›</a:t>
            </a:fld>
            <a:endParaRPr lang="sl-S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274638"/>
            <a:ext cx="2057400" cy="5851525"/>
          </a:xfrm>
        </p:spPr>
        <p:txBody>
          <a:bodyPr vert="eaVert"/>
          <a:lstStyle/>
          <a:p>
            <a:r>
              <a:rPr lang="sl-SI" smtClean="0"/>
              <a:t>Uredite slog naslova matrice</a:t>
            </a:r>
            <a:endParaRPr lang="sl-SI"/>
          </a:p>
        </p:txBody>
      </p:sp>
      <p:sp>
        <p:nvSpPr>
          <p:cNvPr id="3" name="Ograda navpičnega besedila 2"/>
          <p:cNvSpPr>
            <a:spLocks noGrp="1"/>
          </p:cNvSpPr>
          <p:nvPr>
            <p:ph type="body" orient="vert" idx="1"/>
          </p:nvPr>
        </p:nvSpPr>
        <p:spPr>
          <a:xfrm>
            <a:off x="457200" y="274638"/>
            <a:ext cx="6019800" cy="5851525"/>
          </a:xfrm>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lvl1pPr>
              <a:defRPr/>
            </a:lvl1pPr>
          </a:lstStyle>
          <a:p>
            <a:pPr>
              <a:defRPr/>
            </a:pPr>
            <a:fld id="{E88E713C-5976-4DC6-87DF-E2F38A7C699E}" type="datetime1">
              <a:rPr lang="sl-SI"/>
              <a:pPr>
                <a:defRPr/>
              </a:pPr>
              <a:t>23.8.2016</a:t>
            </a:fld>
            <a:endParaRPr lang="sl-SI"/>
          </a:p>
        </p:txBody>
      </p:sp>
      <p:sp>
        <p:nvSpPr>
          <p:cNvPr id="5" name="Ograda noge 4"/>
          <p:cNvSpPr>
            <a:spLocks noGrp="1"/>
          </p:cNvSpPr>
          <p:nvPr>
            <p:ph type="ftr" sz="quarter" idx="11"/>
          </p:nvPr>
        </p:nvSpPr>
        <p:spPr/>
        <p:txBody>
          <a:bodyPr/>
          <a:lstStyle>
            <a:lvl1pPr>
              <a:defRPr/>
            </a:lvl1pPr>
          </a:lstStyle>
          <a:p>
            <a:pPr>
              <a:defRPr/>
            </a:pPr>
            <a:endParaRPr lang="sl-SI"/>
          </a:p>
        </p:txBody>
      </p:sp>
      <p:sp>
        <p:nvSpPr>
          <p:cNvPr id="6" name="Ograda številke diapozitiva 5"/>
          <p:cNvSpPr>
            <a:spLocks noGrp="1"/>
          </p:cNvSpPr>
          <p:nvPr>
            <p:ph type="sldNum" sz="quarter" idx="12"/>
          </p:nvPr>
        </p:nvSpPr>
        <p:spPr/>
        <p:txBody>
          <a:bodyPr/>
          <a:lstStyle>
            <a:lvl1pPr>
              <a:defRPr/>
            </a:lvl1pPr>
          </a:lstStyle>
          <a:p>
            <a:pPr>
              <a:defRPr/>
            </a:pPr>
            <a:fld id="{5042F6B2-750C-454E-8EDA-428D9980B48E}" type="slidenum">
              <a:rPr lang="sl-SI"/>
              <a:pPr>
                <a:defRPr/>
              </a:pPr>
              <a:t>‹#›</a:t>
            </a:fld>
            <a:endParaRPr lang="sl-S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vsebine 2"/>
          <p:cNvSpPr>
            <a:spLocks noGrp="1"/>
          </p:cNvSpPr>
          <p:nvPr>
            <p:ph idx="1"/>
          </p:nvPr>
        </p:nvSpPr>
        <p:spPr/>
        <p:txBody>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lvl1pPr>
              <a:defRPr/>
            </a:lvl1pPr>
          </a:lstStyle>
          <a:p>
            <a:pPr>
              <a:defRPr/>
            </a:pPr>
            <a:fld id="{9460C247-AAE5-458B-A1CD-8424C4AF727E}" type="datetime1">
              <a:rPr lang="sl-SI"/>
              <a:pPr>
                <a:defRPr/>
              </a:pPr>
              <a:t>23.8.2016</a:t>
            </a:fld>
            <a:endParaRPr lang="sl-SI"/>
          </a:p>
        </p:txBody>
      </p:sp>
      <p:sp>
        <p:nvSpPr>
          <p:cNvPr id="5" name="Ograda noge 4"/>
          <p:cNvSpPr>
            <a:spLocks noGrp="1"/>
          </p:cNvSpPr>
          <p:nvPr>
            <p:ph type="ftr" sz="quarter" idx="11"/>
          </p:nvPr>
        </p:nvSpPr>
        <p:spPr/>
        <p:txBody>
          <a:bodyPr/>
          <a:lstStyle>
            <a:lvl1pPr>
              <a:defRPr/>
            </a:lvl1pPr>
          </a:lstStyle>
          <a:p>
            <a:pPr>
              <a:defRPr/>
            </a:pPr>
            <a:endParaRPr lang="sl-SI"/>
          </a:p>
        </p:txBody>
      </p:sp>
      <p:sp>
        <p:nvSpPr>
          <p:cNvPr id="6" name="Ograda številke diapozitiva 5"/>
          <p:cNvSpPr>
            <a:spLocks noGrp="1"/>
          </p:cNvSpPr>
          <p:nvPr>
            <p:ph type="sldNum" sz="quarter" idx="12"/>
          </p:nvPr>
        </p:nvSpPr>
        <p:spPr/>
        <p:txBody>
          <a:bodyPr/>
          <a:lstStyle>
            <a:lvl1pPr>
              <a:defRPr/>
            </a:lvl1pPr>
          </a:lstStyle>
          <a:p>
            <a:pPr>
              <a:defRPr/>
            </a:pPr>
            <a:fld id="{985FA2F6-86E3-49DC-AF99-43C5058C050F}" type="slidenum">
              <a:rPr lang="sl-SI"/>
              <a:pPr>
                <a:defRPr/>
              </a:pPr>
              <a:t>‹#›</a:t>
            </a:fld>
            <a:endParaRPr lang="sl-S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sl-SI" smtClean="0"/>
              <a:t>Uredite slog naslova matrice</a:t>
            </a:r>
            <a:endParaRPr lang="sl-SI"/>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smtClean="0"/>
              <a:t>Uredite sloge besedila matrice</a:t>
            </a:r>
          </a:p>
        </p:txBody>
      </p:sp>
      <p:sp>
        <p:nvSpPr>
          <p:cNvPr id="4" name="Ograda datuma 3"/>
          <p:cNvSpPr>
            <a:spLocks noGrp="1"/>
          </p:cNvSpPr>
          <p:nvPr>
            <p:ph type="dt" sz="half" idx="10"/>
          </p:nvPr>
        </p:nvSpPr>
        <p:spPr/>
        <p:txBody>
          <a:bodyPr/>
          <a:lstStyle>
            <a:lvl1pPr>
              <a:defRPr/>
            </a:lvl1pPr>
          </a:lstStyle>
          <a:p>
            <a:pPr>
              <a:defRPr/>
            </a:pPr>
            <a:fld id="{FE6EB146-9474-4651-A5AE-509D5AC17C42}" type="datetime1">
              <a:rPr lang="sl-SI"/>
              <a:pPr>
                <a:defRPr/>
              </a:pPr>
              <a:t>23.8.2016</a:t>
            </a:fld>
            <a:endParaRPr lang="sl-SI"/>
          </a:p>
        </p:txBody>
      </p:sp>
      <p:sp>
        <p:nvSpPr>
          <p:cNvPr id="5" name="Ograda noge 4"/>
          <p:cNvSpPr>
            <a:spLocks noGrp="1"/>
          </p:cNvSpPr>
          <p:nvPr>
            <p:ph type="ftr" sz="quarter" idx="11"/>
          </p:nvPr>
        </p:nvSpPr>
        <p:spPr/>
        <p:txBody>
          <a:bodyPr/>
          <a:lstStyle>
            <a:lvl1pPr>
              <a:defRPr/>
            </a:lvl1pPr>
          </a:lstStyle>
          <a:p>
            <a:pPr>
              <a:defRPr/>
            </a:pPr>
            <a:endParaRPr lang="sl-SI"/>
          </a:p>
        </p:txBody>
      </p:sp>
      <p:sp>
        <p:nvSpPr>
          <p:cNvPr id="6" name="Ograda številke diapozitiva 5"/>
          <p:cNvSpPr>
            <a:spLocks noGrp="1"/>
          </p:cNvSpPr>
          <p:nvPr>
            <p:ph type="sldNum" sz="quarter" idx="12"/>
          </p:nvPr>
        </p:nvSpPr>
        <p:spPr/>
        <p:txBody>
          <a:bodyPr/>
          <a:lstStyle>
            <a:lvl1pPr>
              <a:defRPr/>
            </a:lvl1pPr>
          </a:lstStyle>
          <a:p>
            <a:pPr>
              <a:defRPr/>
            </a:pPr>
            <a:fld id="{7862668E-1C7D-4E25-B2E5-FC3EB81CE3C2}" type="slidenum">
              <a:rPr lang="sl-SI"/>
              <a:pPr>
                <a:defRPr/>
              </a:pPr>
              <a:t>‹#›</a:t>
            </a:fld>
            <a:endParaRPr lang="sl-S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vsebin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vsebin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datuma 3"/>
          <p:cNvSpPr>
            <a:spLocks noGrp="1"/>
          </p:cNvSpPr>
          <p:nvPr>
            <p:ph type="dt" sz="half" idx="10"/>
          </p:nvPr>
        </p:nvSpPr>
        <p:spPr/>
        <p:txBody>
          <a:bodyPr/>
          <a:lstStyle>
            <a:lvl1pPr>
              <a:defRPr/>
            </a:lvl1pPr>
          </a:lstStyle>
          <a:p>
            <a:pPr>
              <a:defRPr/>
            </a:pPr>
            <a:fld id="{83AFF62F-B630-4862-8A98-4266B8A3ADDF}" type="datetime1">
              <a:rPr lang="sl-SI"/>
              <a:pPr>
                <a:defRPr/>
              </a:pPr>
              <a:t>23.8.2016</a:t>
            </a:fld>
            <a:endParaRPr lang="sl-SI"/>
          </a:p>
        </p:txBody>
      </p:sp>
      <p:sp>
        <p:nvSpPr>
          <p:cNvPr id="6" name="Ograda noge 4"/>
          <p:cNvSpPr>
            <a:spLocks noGrp="1"/>
          </p:cNvSpPr>
          <p:nvPr>
            <p:ph type="ftr" sz="quarter" idx="11"/>
          </p:nvPr>
        </p:nvSpPr>
        <p:spPr/>
        <p:txBody>
          <a:bodyPr/>
          <a:lstStyle>
            <a:lvl1pPr>
              <a:defRPr/>
            </a:lvl1pPr>
          </a:lstStyle>
          <a:p>
            <a:pPr>
              <a:defRPr/>
            </a:pPr>
            <a:endParaRPr lang="sl-SI"/>
          </a:p>
        </p:txBody>
      </p:sp>
      <p:sp>
        <p:nvSpPr>
          <p:cNvPr id="7" name="Ograda številke diapozitiva 5"/>
          <p:cNvSpPr>
            <a:spLocks noGrp="1"/>
          </p:cNvSpPr>
          <p:nvPr>
            <p:ph type="sldNum" sz="quarter" idx="12"/>
          </p:nvPr>
        </p:nvSpPr>
        <p:spPr/>
        <p:txBody>
          <a:bodyPr/>
          <a:lstStyle>
            <a:lvl1pPr>
              <a:defRPr/>
            </a:lvl1pPr>
          </a:lstStyle>
          <a:p>
            <a:pPr>
              <a:defRPr/>
            </a:pPr>
            <a:fld id="{A7E434B7-0A08-473B-A590-190CD8F0F952}" type="slidenum">
              <a:rPr lang="sl-SI"/>
              <a:pPr>
                <a:defRPr/>
              </a:pPr>
              <a:t>‹#›</a:t>
            </a:fld>
            <a:endParaRPr lang="sl-S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sl-SI" smtClean="0"/>
              <a:t>Uredite slog naslova matrice</a:t>
            </a:r>
            <a:endParaRPr lang="sl-SI"/>
          </a:p>
        </p:txBody>
      </p:sp>
      <p:sp>
        <p:nvSpPr>
          <p:cNvPr id="3" name="Ograda besedil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4" name="Ograda vsebin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besedil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6" name="Ograda vsebin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7" name="Ograda datuma 3"/>
          <p:cNvSpPr>
            <a:spLocks noGrp="1"/>
          </p:cNvSpPr>
          <p:nvPr>
            <p:ph type="dt" sz="half" idx="10"/>
          </p:nvPr>
        </p:nvSpPr>
        <p:spPr/>
        <p:txBody>
          <a:bodyPr/>
          <a:lstStyle>
            <a:lvl1pPr>
              <a:defRPr/>
            </a:lvl1pPr>
          </a:lstStyle>
          <a:p>
            <a:pPr>
              <a:defRPr/>
            </a:pPr>
            <a:fld id="{C8663A50-193B-4199-9F1F-04D6F6BBD356}" type="datetime1">
              <a:rPr lang="sl-SI"/>
              <a:pPr>
                <a:defRPr/>
              </a:pPr>
              <a:t>23.8.2016</a:t>
            </a:fld>
            <a:endParaRPr lang="sl-SI"/>
          </a:p>
        </p:txBody>
      </p:sp>
      <p:sp>
        <p:nvSpPr>
          <p:cNvPr id="8" name="Ograda noge 4"/>
          <p:cNvSpPr>
            <a:spLocks noGrp="1"/>
          </p:cNvSpPr>
          <p:nvPr>
            <p:ph type="ftr" sz="quarter" idx="11"/>
          </p:nvPr>
        </p:nvSpPr>
        <p:spPr/>
        <p:txBody>
          <a:bodyPr/>
          <a:lstStyle>
            <a:lvl1pPr>
              <a:defRPr/>
            </a:lvl1pPr>
          </a:lstStyle>
          <a:p>
            <a:pPr>
              <a:defRPr/>
            </a:pPr>
            <a:endParaRPr lang="sl-SI"/>
          </a:p>
        </p:txBody>
      </p:sp>
      <p:sp>
        <p:nvSpPr>
          <p:cNvPr id="9" name="Ograda številke diapozitiva 5"/>
          <p:cNvSpPr>
            <a:spLocks noGrp="1"/>
          </p:cNvSpPr>
          <p:nvPr>
            <p:ph type="sldNum" sz="quarter" idx="12"/>
          </p:nvPr>
        </p:nvSpPr>
        <p:spPr/>
        <p:txBody>
          <a:bodyPr/>
          <a:lstStyle>
            <a:lvl1pPr>
              <a:defRPr/>
            </a:lvl1pPr>
          </a:lstStyle>
          <a:p>
            <a:pPr>
              <a:defRPr/>
            </a:pPr>
            <a:fld id="{36B67B62-F817-4B03-BE69-4CF11BAE940F}" type="slidenum">
              <a:rPr lang="sl-SI"/>
              <a:pPr>
                <a:defRPr/>
              </a:pPr>
              <a:t>‹#›</a:t>
            </a:fld>
            <a:endParaRPr lang="sl-S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datuma 3"/>
          <p:cNvSpPr>
            <a:spLocks noGrp="1"/>
          </p:cNvSpPr>
          <p:nvPr>
            <p:ph type="dt" sz="half" idx="10"/>
          </p:nvPr>
        </p:nvSpPr>
        <p:spPr/>
        <p:txBody>
          <a:bodyPr/>
          <a:lstStyle>
            <a:lvl1pPr>
              <a:defRPr/>
            </a:lvl1pPr>
          </a:lstStyle>
          <a:p>
            <a:pPr>
              <a:defRPr/>
            </a:pPr>
            <a:fld id="{63901348-CC09-4F71-8A9D-3014DA6B7317}" type="datetime1">
              <a:rPr lang="sl-SI"/>
              <a:pPr>
                <a:defRPr/>
              </a:pPr>
              <a:t>23.8.2016</a:t>
            </a:fld>
            <a:endParaRPr lang="sl-SI"/>
          </a:p>
        </p:txBody>
      </p:sp>
      <p:sp>
        <p:nvSpPr>
          <p:cNvPr id="4" name="Ograda noge 4"/>
          <p:cNvSpPr>
            <a:spLocks noGrp="1"/>
          </p:cNvSpPr>
          <p:nvPr>
            <p:ph type="ftr" sz="quarter" idx="11"/>
          </p:nvPr>
        </p:nvSpPr>
        <p:spPr/>
        <p:txBody>
          <a:bodyPr/>
          <a:lstStyle>
            <a:lvl1pPr>
              <a:defRPr/>
            </a:lvl1pPr>
          </a:lstStyle>
          <a:p>
            <a:pPr>
              <a:defRPr/>
            </a:pPr>
            <a:endParaRPr lang="sl-SI"/>
          </a:p>
        </p:txBody>
      </p:sp>
      <p:sp>
        <p:nvSpPr>
          <p:cNvPr id="5" name="Ograda številke diapozitiva 5"/>
          <p:cNvSpPr>
            <a:spLocks noGrp="1"/>
          </p:cNvSpPr>
          <p:nvPr>
            <p:ph type="sldNum" sz="quarter" idx="12"/>
          </p:nvPr>
        </p:nvSpPr>
        <p:spPr/>
        <p:txBody>
          <a:bodyPr/>
          <a:lstStyle>
            <a:lvl1pPr>
              <a:defRPr/>
            </a:lvl1pPr>
          </a:lstStyle>
          <a:p>
            <a:pPr>
              <a:defRPr/>
            </a:pPr>
            <a:fld id="{0F2E2D98-00F4-434A-B155-FB397A80B963}" type="slidenum">
              <a:rPr lang="sl-SI"/>
              <a:pPr>
                <a:defRPr/>
              </a:pPr>
              <a:t>‹#›</a:t>
            </a:fld>
            <a:endParaRPr lang="sl-S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Ograda datuma 3"/>
          <p:cNvSpPr>
            <a:spLocks noGrp="1"/>
          </p:cNvSpPr>
          <p:nvPr>
            <p:ph type="dt" sz="half" idx="10"/>
          </p:nvPr>
        </p:nvSpPr>
        <p:spPr/>
        <p:txBody>
          <a:bodyPr/>
          <a:lstStyle>
            <a:lvl1pPr>
              <a:defRPr/>
            </a:lvl1pPr>
          </a:lstStyle>
          <a:p>
            <a:pPr>
              <a:defRPr/>
            </a:pPr>
            <a:fld id="{F1D5EF1B-88ED-4736-8623-60862203C92E}" type="datetime1">
              <a:rPr lang="sl-SI"/>
              <a:pPr>
                <a:defRPr/>
              </a:pPr>
              <a:t>23.8.2016</a:t>
            </a:fld>
            <a:endParaRPr lang="sl-SI"/>
          </a:p>
        </p:txBody>
      </p:sp>
      <p:sp>
        <p:nvSpPr>
          <p:cNvPr id="3" name="Ograda noge 4"/>
          <p:cNvSpPr>
            <a:spLocks noGrp="1"/>
          </p:cNvSpPr>
          <p:nvPr>
            <p:ph type="ftr" sz="quarter" idx="11"/>
          </p:nvPr>
        </p:nvSpPr>
        <p:spPr/>
        <p:txBody>
          <a:bodyPr/>
          <a:lstStyle>
            <a:lvl1pPr>
              <a:defRPr/>
            </a:lvl1pPr>
          </a:lstStyle>
          <a:p>
            <a:pPr>
              <a:defRPr/>
            </a:pPr>
            <a:endParaRPr lang="sl-SI"/>
          </a:p>
        </p:txBody>
      </p:sp>
      <p:sp>
        <p:nvSpPr>
          <p:cNvPr id="4" name="Ograda številke diapozitiva 5"/>
          <p:cNvSpPr>
            <a:spLocks noGrp="1"/>
          </p:cNvSpPr>
          <p:nvPr>
            <p:ph type="sldNum" sz="quarter" idx="12"/>
          </p:nvPr>
        </p:nvSpPr>
        <p:spPr/>
        <p:txBody>
          <a:bodyPr/>
          <a:lstStyle>
            <a:lvl1pPr>
              <a:defRPr/>
            </a:lvl1pPr>
          </a:lstStyle>
          <a:p>
            <a:pPr>
              <a:defRPr/>
            </a:pPr>
            <a:fld id="{B36E5FB7-C2A8-44EC-B975-D039A8684EFC}" type="slidenum">
              <a:rPr lang="sl-SI"/>
              <a:pPr>
                <a:defRPr/>
              </a:pPr>
              <a:t>‹#›</a:t>
            </a:fld>
            <a:endParaRPr lang="sl-S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1_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sl-SI" smtClean="0"/>
              <a:t>Uredite slog naslova matrice</a:t>
            </a:r>
            <a:endParaRPr lang="sl-SI"/>
          </a:p>
        </p:txBody>
      </p:sp>
      <p:sp>
        <p:nvSpPr>
          <p:cNvPr id="3" name="Ograda vsebin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besedil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Ograda datuma 3"/>
          <p:cNvSpPr>
            <a:spLocks noGrp="1"/>
          </p:cNvSpPr>
          <p:nvPr>
            <p:ph type="dt" sz="half" idx="10"/>
          </p:nvPr>
        </p:nvSpPr>
        <p:spPr/>
        <p:txBody>
          <a:bodyPr/>
          <a:lstStyle>
            <a:lvl1pPr>
              <a:defRPr/>
            </a:lvl1pPr>
          </a:lstStyle>
          <a:p>
            <a:pPr>
              <a:defRPr/>
            </a:pPr>
            <a:fld id="{2D63DA19-577D-43DF-A046-264CE7BDD397}" type="datetime1">
              <a:rPr lang="sl-SI"/>
              <a:pPr>
                <a:defRPr/>
              </a:pPr>
              <a:t>23.8.2016</a:t>
            </a:fld>
            <a:endParaRPr lang="sl-SI"/>
          </a:p>
        </p:txBody>
      </p:sp>
      <p:sp>
        <p:nvSpPr>
          <p:cNvPr id="6" name="Ograda noge 4"/>
          <p:cNvSpPr>
            <a:spLocks noGrp="1"/>
          </p:cNvSpPr>
          <p:nvPr>
            <p:ph type="ftr" sz="quarter" idx="11"/>
          </p:nvPr>
        </p:nvSpPr>
        <p:spPr/>
        <p:txBody>
          <a:bodyPr/>
          <a:lstStyle>
            <a:lvl1pPr>
              <a:defRPr/>
            </a:lvl1pPr>
          </a:lstStyle>
          <a:p>
            <a:pPr>
              <a:defRPr/>
            </a:pPr>
            <a:endParaRPr lang="sl-SI"/>
          </a:p>
        </p:txBody>
      </p:sp>
      <p:sp>
        <p:nvSpPr>
          <p:cNvPr id="7" name="Ograda številke diapozitiva 5"/>
          <p:cNvSpPr>
            <a:spLocks noGrp="1"/>
          </p:cNvSpPr>
          <p:nvPr>
            <p:ph type="sldNum" sz="quarter" idx="12"/>
          </p:nvPr>
        </p:nvSpPr>
        <p:spPr/>
        <p:txBody>
          <a:bodyPr/>
          <a:lstStyle>
            <a:lvl1pPr>
              <a:defRPr/>
            </a:lvl1pPr>
          </a:lstStyle>
          <a:p>
            <a:pPr>
              <a:defRPr/>
            </a:pPr>
            <a:fld id="{3DEC9727-EAAD-4143-83EE-5C964F5E3D31}" type="slidenum">
              <a:rPr lang="sl-SI"/>
              <a:pPr>
                <a:defRPr/>
              </a:pPr>
              <a:t>‹#›</a:t>
            </a:fld>
            <a:endParaRPr lang="sl-S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sl-SI" smtClean="0"/>
              <a:t>Uredite slog naslova matrice</a:t>
            </a:r>
            <a:endParaRPr lang="sl-SI"/>
          </a:p>
        </p:txBody>
      </p:sp>
      <p:sp>
        <p:nvSpPr>
          <p:cNvPr id="3" name="Ograda slik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sl-SI" noProof="0" smtClean="0"/>
              <a:t>Kliknite ikono, če želite dodati sliko</a:t>
            </a:r>
            <a:endParaRPr lang="sl-SI" noProof="0"/>
          </a:p>
        </p:txBody>
      </p:sp>
      <p:sp>
        <p:nvSpPr>
          <p:cNvPr id="4" name="Ograda besedil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Ograda datuma 3"/>
          <p:cNvSpPr>
            <a:spLocks noGrp="1"/>
          </p:cNvSpPr>
          <p:nvPr>
            <p:ph type="dt" sz="half" idx="10"/>
          </p:nvPr>
        </p:nvSpPr>
        <p:spPr/>
        <p:txBody>
          <a:bodyPr/>
          <a:lstStyle>
            <a:lvl1pPr>
              <a:defRPr/>
            </a:lvl1pPr>
          </a:lstStyle>
          <a:p>
            <a:pPr>
              <a:defRPr/>
            </a:pPr>
            <a:fld id="{4512F1BA-D58B-486A-BD1E-527367274D71}" type="datetime1">
              <a:rPr lang="sl-SI"/>
              <a:pPr>
                <a:defRPr/>
              </a:pPr>
              <a:t>23.8.2016</a:t>
            </a:fld>
            <a:endParaRPr lang="sl-SI"/>
          </a:p>
        </p:txBody>
      </p:sp>
      <p:sp>
        <p:nvSpPr>
          <p:cNvPr id="6" name="Ograda noge 4"/>
          <p:cNvSpPr>
            <a:spLocks noGrp="1"/>
          </p:cNvSpPr>
          <p:nvPr>
            <p:ph type="ftr" sz="quarter" idx="11"/>
          </p:nvPr>
        </p:nvSpPr>
        <p:spPr/>
        <p:txBody>
          <a:bodyPr/>
          <a:lstStyle>
            <a:lvl1pPr>
              <a:defRPr/>
            </a:lvl1pPr>
          </a:lstStyle>
          <a:p>
            <a:pPr>
              <a:defRPr/>
            </a:pPr>
            <a:endParaRPr lang="sl-SI"/>
          </a:p>
        </p:txBody>
      </p:sp>
      <p:sp>
        <p:nvSpPr>
          <p:cNvPr id="7" name="Ograda številke diapozitiva 5"/>
          <p:cNvSpPr>
            <a:spLocks noGrp="1"/>
          </p:cNvSpPr>
          <p:nvPr>
            <p:ph type="sldNum" sz="quarter" idx="12"/>
          </p:nvPr>
        </p:nvSpPr>
        <p:spPr/>
        <p:txBody>
          <a:bodyPr/>
          <a:lstStyle>
            <a:lvl1pPr>
              <a:defRPr/>
            </a:lvl1pPr>
          </a:lstStyle>
          <a:p>
            <a:pPr>
              <a:defRPr/>
            </a:pPr>
            <a:fld id="{DF76F33F-BD4F-4606-822E-97A5B31EC43E}" type="slidenum">
              <a:rPr lang="sl-SI"/>
              <a:pPr>
                <a:defRPr/>
              </a:pPr>
              <a:t>‹#›</a:t>
            </a:fld>
            <a:endParaRPr lang="sl-S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Ograda naslova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l-SI" smtClean="0"/>
              <a:t>Kliknite, če želite urediti slog naslova matrice</a:t>
            </a:r>
          </a:p>
        </p:txBody>
      </p:sp>
      <p:sp>
        <p:nvSpPr>
          <p:cNvPr id="1027" name="Ograda besedila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p>
        </p:txBody>
      </p:sp>
      <p:sp>
        <p:nvSpPr>
          <p:cNvPr id="4" name="Ograda datum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fld id="{1655B71D-DA44-4AC1-98BA-9A1E05664201}" type="datetime1">
              <a:rPr lang="sl-SI"/>
              <a:pPr>
                <a:defRPr/>
              </a:pPr>
              <a:t>23.8.2016</a:t>
            </a:fld>
            <a:endParaRPr lang="sl-SI"/>
          </a:p>
        </p:txBody>
      </p:sp>
      <p:sp>
        <p:nvSpPr>
          <p:cNvPr id="5" name="Ograda noge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sl-SI"/>
          </a:p>
        </p:txBody>
      </p:sp>
      <p:sp>
        <p:nvSpPr>
          <p:cNvPr id="6" name="Ograda številke diapoz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D7A1145C-82E6-4172-A0DF-8A78BD81D9C1}" type="slidenum">
              <a:rPr lang="sl-SI"/>
              <a:pPr>
                <a:defRPr/>
              </a:pPr>
              <a:t>‹#›</a:t>
            </a:fld>
            <a:endParaRPr lang="sl-SI"/>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lika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5" y="4509120"/>
            <a:ext cx="9151665" cy="2356264"/>
          </a:xfrm>
          <a:prstGeom prst="rect">
            <a:avLst/>
          </a:prstGeom>
        </p:spPr>
      </p:pic>
      <p:sp>
        <p:nvSpPr>
          <p:cNvPr id="2051" name="Naslov 1"/>
          <p:cNvSpPr>
            <a:spLocks noGrp="1"/>
          </p:cNvSpPr>
          <p:nvPr>
            <p:ph type="ctrTitle"/>
          </p:nvPr>
        </p:nvSpPr>
        <p:spPr>
          <a:xfrm>
            <a:off x="681967" y="1628800"/>
            <a:ext cx="7772400" cy="1470025"/>
          </a:xfrm>
        </p:spPr>
        <p:txBody>
          <a:bodyPr/>
          <a:lstStyle/>
          <a:p>
            <a:r>
              <a:rPr lang="sl-SI" sz="3200" b="1" dirty="0" smtClean="0">
                <a:solidFill>
                  <a:srgbClr val="00B050"/>
                </a:solidFill>
                <a:latin typeface="Tahoma" pitchFamily="34" charset="0"/>
                <a:cs typeface="Tahoma" pitchFamily="34" charset="0"/>
              </a:rPr>
              <a:t/>
            </a:r>
            <a:br>
              <a:rPr lang="sl-SI" sz="3200" b="1" dirty="0" smtClean="0">
                <a:solidFill>
                  <a:srgbClr val="00B050"/>
                </a:solidFill>
                <a:latin typeface="Tahoma" pitchFamily="34" charset="0"/>
                <a:cs typeface="Tahoma" pitchFamily="34" charset="0"/>
              </a:rPr>
            </a:br>
            <a:r>
              <a:rPr lang="sl-SI" sz="3200" b="1" dirty="0" smtClean="0">
                <a:latin typeface="Tahoma" pitchFamily="34" charset="0"/>
                <a:cs typeface="Tahoma" pitchFamily="34" charset="0"/>
              </a:rPr>
              <a:t>Zakon o trošarinah Ztro-1</a:t>
            </a:r>
            <a:br>
              <a:rPr lang="sl-SI" sz="3200" b="1" dirty="0" smtClean="0">
                <a:latin typeface="Tahoma" pitchFamily="34" charset="0"/>
                <a:cs typeface="Tahoma" pitchFamily="34" charset="0"/>
              </a:rPr>
            </a:br>
            <a:r>
              <a:rPr lang="sl-SI" sz="3200" b="1" dirty="0" smtClean="0">
                <a:latin typeface="Tahoma" pitchFamily="34" charset="0"/>
                <a:cs typeface="Tahoma" pitchFamily="34" charset="0"/>
              </a:rPr>
              <a:t>Priprava pravilnika</a:t>
            </a:r>
            <a:r>
              <a:rPr lang="sl-SI" sz="3200" u="sng" dirty="0">
                <a:solidFill>
                  <a:schemeClr val="tx2">
                    <a:lumMod val="75000"/>
                  </a:schemeClr>
                </a:solidFill>
                <a:latin typeface="Tahoma" pitchFamily="34" charset="0"/>
                <a:cs typeface="Tahoma" pitchFamily="34" charset="0"/>
              </a:rPr>
              <a:t/>
            </a:r>
            <a:br>
              <a:rPr lang="sl-SI" sz="3200" u="sng" dirty="0">
                <a:solidFill>
                  <a:schemeClr val="tx2">
                    <a:lumMod val="75000"/>
                  </a:schemeClr>
                </a:solidFill>
                <a:latin typeface="Tahoma" pitchFamily="34" charset="0"/>
                <a:cs typeface="Tahoma" pitchFamily="34" charset="0"/>
              </a:rPr>
            </a:b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endParaRPr lang="sl-SI" sz="3200" b="1" dirty="0">
              <a:solidFill>
                <a:srgbClr val="002060"/>
              </a:solidFill>
            </a:endParaRPr>
          </a:p>
        </p:txBody>
      </p:sp>
      <p:sp>
        <p:nvSpPr>
          <p:cNvPr id="2054" name="Podnaslov 2"/>
          <p:cNvSpPr>
            <a:spLocks noGrp="1"/>
          </p:cNvSpPr>
          <p:nvPr>
            <p:ph type="subTitle" idx="1"/>
          </p:nvPr>
        </p:nvSpPr>
        <p:spPr>
          <a:xfrm>
            <a:off x="1331640" y="2756520"/>
            <a:ext cx="6343650" cy="1752600"/>
          </a:xfrm>
        </p:spPr>
        <p:txBody>
          <a:bodyPr/>
          <a:lstStyle/>
          <a:p>
            <a:pPr eaLnBrk="1" hangingPunct="1">
              <a:lnSpc>
                <a:spcPct val="80000"/>
              </a:lnSpc>
            </a:pPr>
            <a:r>
              <a:rPr lang="sl-SI" sz="1100" dirty="0" smtClean="0">
                <a:solidFill>
                  <a:srgbClr val="17375E"/>
                </a:solidFill>
              </a:rPr>
              <a:t> </a:t>
            </a:r>
            <a:endParaRPr lang="sl-SI" sz="2000" dirty="0">
              <a:solidFill>
                <a:srgbClr val="002060"/>
              </a:solidFill>
              <a:latin typeface="Tahoma" pitchFamily="34" charset="0"/>
              <a:cs typeface="Tahoma" pitchFamily="34" charset="0"/>
            </a:endParaRPr>
          </a:p>
          <a:p>
            <a:pPr>
              <a:lnSpc>
                <a:spcPct val="80000"/>
              </a:lnSpc>
            </a:pPr>
            <a:r>
              <a:rPr lang="sl-SI" sz="2000" dirty="0" smtClean="0">
                <a:solidFill>
                  <a:schemeClr val="tx1"/>
                </a:solidFill>
                <a:latin typeface="Tahoma" pitchFamily="34" charset="0"/>
                <a:cs typeface="Tahoma" pitchFamily="34" charset="0"/>
              </a:rPr>
              <a:t>Sestanek s dobavitelji </a:t>
            </a:r>
            <a:r>
              <a:rPr lang="sl-SI" sz="2000" dirty="0" smtClean="0">
                <a:solidFill>
                  <a:schemeClr val="tx1"/>
                </a:solidFill>
                <a:latin typeface="Tahoma" pitchFamily="34" charset="0"/>
                <a:cs typeface="Tahoma" pitchFamily="34" charset="0"/>
              </a:rPr>
              <a:t>elektrike</a:t>
            </a:r>
            <a:r>
              <a:rPr lang="sl-SI" sz="2000" dirty="0" smtClean="0">
                <a:solidFill>
                  <a:schemeClr val="tx1"/>
                </a:solidFill>
                <a:latin typeface="Tahoma" pitchFamily="34" charset="0"/>
                <a:cs typeface="Tahoma" pitchFamily="34" charset="0"/>
              </a:rPr>
              <a:t>, GIZ obračun in SODO</a:t>
            </a:r>
            <a:endParaRPr lang="sl-SI" sz="2000" dirty="0">
              <a:solidFill>
                <a:schemeClr val="tx1"/>
              </a:solidFill>
              <a:latin typeface="Tahoma" pitchFamily="34" charset="0"/>
              <a:cs typeface="Tahoma" pitchFamily="34" charset="0"/>
            </a:endParaRPr>
          </a:p>
          <a:p>
            <a:pPr eaLnBrk="1" hangingPunct="1">
              <a:lnSpc>
                <a:spcPct val="80000"/>
              </a:lnSpc>
            </a:pPr>
            <a:r>
              <a:rPr lang="sl-SI" sz="1800" b="1" dirty="0" smtClean="0">
                <a:solidFill>
                  <a:schemeClr val="tx1"/>
                </a:solidFill>
                <a:latin typeface="Tahoma" pitchFamily="34" charset="0"/>
                <a:cs typeface="Tahoma" pitchFamily="34" charset="0"/>
              </a:rPr>
              <a:t>Maribor 23.8.2016</a:t>
            </a:r>
          </a:p>
        </p:txBody>
      </p:sp>
      <p:pic>
        <p:nvPicPr>
          <p:cNvPr id="1026"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10" name="WordPictureWatermark280462466" descr="SODO-dopis_podlaga_word"/>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extLst>
            <a:ext uri="{909E8E84-426E-40DD-AFC4-6F175D3DCCD1}">
              <a14:hiddenFill xmlns:a14="http://schemas.microsoft.com/office/drawing/2010/main">
                <a:solidFill>
                  <a:srgbClr val="FFFFFF"/>
                </a:solidFill>
              </a14:hiddenFill>
            </a:ext>
          </a:extLst>
        </p:spPr>
      </p:pic>
      <p:pic>
        <p:nvPicPr>
          <p:cNvPr id="7"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8" name="WordPictureWatermark280462466" descr="SODO-dopis_podlaga_word"/>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51436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10"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extLst>
            <a:ext uri="{909E8E84-426E-40DD-AFC4-6F175D3DCCD1}">
              <a14:hiddenFill xmlns:a14="http://schemas.microsoft.com/office/drawing/2010/main">
                <a:solidFill>
                  <a:srgbClr val="FFFFFF"/>
                </a:solidFill>
              </a14:hiddenFill>
            </a:ext>
          </a:extLst>
        </p:spPr>
      </p:pic>
      <p:pic>
        <p:nvPicPr>
          <p:cNvPr id="7"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8"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3" name="Slika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5" y="4509120"/>
            <a:ext cx="9151665" cy="2356264"/>
          </a:xfrm>
          <a:prstGeom prst="rect">
            <a:avLst/>
          </a:prstGeom>
        </p:spPr>
      </p:pic>
      <p:sp>
        <p:nvSpPr>
          <p:cNvPr id="2051" name="Naslov 1"/>
          <p:cNvSpPr>
            <a:spLocks noGrp="1"/>
          </p:cNvSpPr>
          <p:nvPr>
            <p:ph type="title"/>
          </p:nvPr>
        </p:nvSpPr>
        <p:spPr/>
        <p:txBody>
          <a:bodyPr/>
          <a:lstStyle/>
          <a:p>
            <a:r>
              <a:rPr lang="sl-SI" sz="3200" b="1" dirty="0" smtClean="0">
                <a:solidFill>
                  <a:srgbClr val="00B050"/>
                </a:solidFill>
                <a:latin typeface="Tahoma" pitchFamily="34" charset="0"/>
                <a:cs typeface="Tahoma" pitchFamily="34" charset="0"/>
              </a:rPr>
              <a:t/>
            </a:r>
            <a:br>
              <a:rPr lang="sl-SI" sz="3200" b="1" dirty="0" smtClean="0">
                <a:solidFill>
                  <a:srgbClr val="00B050"/>
                </a:solidFill>
                <a:latin typeface="Tahoma" pitchFamily="34" charset="0"/>
                <a:cs typeface="Tahoma" pitchFamily="34" charset="0"/>
              </a:rPr>
            </a:br>
            <a:r>
              <a:rPr lang="sl-SI" sz="3200" dirty="0" smtClean="0">
                <a:latin typeface="Tahoma" pitchFamily="34" charset="0"/>
                <a:cs typeface="Tahoma" pitchFamily="34" charset="0"/>
              </a:rPr>
              <a:t>Predlog SODO</a:t>
            </a:r>
            <a:r>
              <a:rPr lang="sl-SI" sz="3200" u="sng" dirty="0">
                <a:solidFill>
                  <a:schemeClr val="tx2">
                    <a:lumMod val="75000"/>
                  </a:schemeClr>
                </a:solidFill>
                <a:latin typeface="Tahoma" pitchFamily="34" charset="0"/>
                <a:cs typeface="Tahoma" pitchFamily="34" charset="0"/>
              </a:rPr>
              <a:t/>
            </a:r>
            <a:br>
              <a:rPr lang="sl-SI" sz="3200" u="sng" dirty="0">
                <a:solidFill>
                  <a:schemeClr val="tx2">
                    <a:lumMod val="75000"/>
                  </a:schemeClr>
                </a:solidFill>
                <a:latin typeface="Tahoma" pitchFamily="34" charset="0"/>
                <a:cs typeface="Tahoma" pitchFamily="34" charset="0"/>
              </a:rPr>
            </a:b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endParaRPr lang="sl-SI" sz="3200" b="1" dirty="0">
              <a:solidFill>
                <a:srgbClr val="002060"/>
              </a:solidFill>
            </a:endParaRPr>
          </a:p>
        </p:txBody>
      </p:sp>
      <p:pic>
        <p:nvPicPr>
          <p:cNvPr id="4" name="Označba mesta vsebine 3"/>
          <p:cNvPicPr>
            <a:picLocks noGrp="1" noChangeAspect="1"/>
          </p:cNvPicPr>
          <p:nvPr>
            <p:ph idx="1"/>
          </p:nvPr>
        </p:nvPicPr>
        <p:blipFill rotWithShape="1">
          <a:blip r:embed="rId6"/>
          <a:srcRect l="25374" t="21175" r="41376" b="9654"/>
          <a:stretch/>
        </p:blipFill>
        <p:spPr>
          <a:xfrm>
            <a:off x="1969191" y="862959"/>
            <a:ext cx="5184576" cy="6035409"/>
          </a:xfrm>
          <a:prstGeom prst="rect">
            <a:avLst/>
          </a:prstGeom>
        </p:spPr>
      </p:pic>
    </p:spTree>
    <p:extLst>
      <p:ext uri="{BB962C8B-B14F-4D97-AF65-F5344CB8AC3E}">
        <p14:creationId xmlns:p14="http://schemas.microsoft.com/office/powerpoint/2010/main" val="12475165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10"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extLst>
            <a:ext uri="{909E8E84-426E-40DD-AFC4-6F175D3DCCD1}">
              <a14:hiddenFill xmlns:a14="http://schemas.microsoft.com/office/drawing/2010/main">
                <a:solidFill>
                  <a:srgbClr val="FFFFFF"/>
                </a:solidFill>
              </a14:hiddenFill>
            </a:ext>
          </a:extLst>
        </p:spPr>
      </p:pic>
      <p:pic>
        <p:nvPicPr>
          <p:cNvPr id="7"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8"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3" name="Slika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5" y="4509120"/>
            <a:ext cx="9151665" cy="2356264"/>
          </a:xfrm>
          <a:prstGeom prst="rect">
            <a:avLst/>
          </a:prstGeom>
        </p:spPr>
      </p:pic>
      <p:sp>
        <p:nvSpPr>
          <p:cNvPr id="2051" name="Naslov 1"/>
          <p:cNvSpPr>
            <a:spLocks noGrp="1"/>
          </p:cNvSpPr>
          <p:nvPr>
            <p:ph type="title"/>
          </p:nvPr>
        </p:nvSpPr>
        <p:spPr/>
        <p:txBody>
          <a:bodyPr/>
          <a:lstStyle/>
          <a:p>
            <a:r>
              <a:rPr lang="sl-SI" sz="3200" b="1" dirty="0" smtClean="0">
                <a:solidFill>
                  <a:srgbClr val="00B050"/>
                </a:solidFill>
                <a:latin typeface="Tahoma" pitchFamily="34" charset="0"/>
                <a:cs typeface="Tahoma" pitchFamily="34" charset="0"/>
              </a:rPr>
              <a:t/>
            </a:r>
            <a:br>
              <a:rPr lang="sl-SI" sz="3200" b="1" dirty="0" smtClean="0">
                <a:solidFill>
                  <a:srgbClr val="00B050"/>
                </a:solidFill>
                <a:latin typeface="Tahoma" pitchFamily="34" charset="0"/>
                <a:cs typeface="Tahoma" pitchFamily="34" charset="0"/>
              </a:rPr>
            </a:br>
            <a:r>
              <a:rPr lang="sl-SI" sz="3200" dirty="0" smtClean="0">
                <a:latin typeface="Tahoma" pitchFamily="34" charset="0"/>
                <a:cs typeface="Tahoma" pitchFamily="34" charset="0"/>
              </a:rPr>
              <a:t>SKLEPI</a:t>
            </a:r>
            <a:r>
              <a:rPr lang="sl-SI" sz="3200" u="sng" dirty="0">
                <a:solidFill>
                  <a:schemeClr val="tx2">
                    <a:lumMod val="75000"/>
                  </a:schemeClr>
                </a:solidFill>
                <a:latin typeface="Tahoma" pitchFamily="34" charset="0"/>
                <a:cs typeface="Tahoma" pitchFamily="34" charset="0"/>
              </a:rPr>
              <a:t/>
            </a:r>
            <a:br>
              <a:rPr lang="sl-SI" sz="3200" u="sng" dirty="0">
                <a:solidFill>
                  <a:schemeClr val="tx2">
                    <a:lumMod val="75000"/>
                  </a:schemeClr>
                </a:solidFill>
                <a:latin typeface="Tahoma" pitchFamily="34" charset="0"/>
                <a:cs typeface="Tahoma" pitchFamily="34" charset="0"/>
              </a:rPr>
            </a:b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endParaRPr lang="sl-SI" sz="3200" b="1" dirty="0">
              <a:solidFill>
                <a:srgbClr val="002060"/>
              </a:solidFill>
            </a:endParaRPr>
          </a:p>
        </p:txBody>
      </p:sp>
      <p:sp>
        <p:nvSpPr>
          <p:cNvPr id="2" name="Označba mesta vsebine 1"/>
          <p:cNvSpPr>
            <a:spLocks noGrp="1"/>
          </p:cNvSpPr>
          <p:nvPr>
            <p:ph idx="1"/>
          </p:nvPr>
        </p:nvSpPr>
        <p:spPr>
          <a:xfrm>
            <a:off x="457200" y="836712"/>
            <a:ext cx="8229600" cy="5289451"/>
          </a:xfrm>
        </p:spPr>
        <p:txBody>
          <a:bodyPr/>
          <a:lstStyle/>
          <a:p>
            <a:pPr marL="0" indent="0">
              <a:buNone/>
            </a:pPr>
            <a:r>
              <a:rPr lang="sl-SI" sz="2000" b="1" u="sng" dirty="0" smtClean="0"/>
              <a:t>MENJAVA DOBAVITELJA je obračun trošarine SOGLASNO</a:t>
            </a:r>
          </a:p>
          <a:p>
            <a:pPr marL="0" indent="0">
              <a:buNone/>
            </a:pPr>
            <a:r>
              <a:rPr lang="sl-SI" sz="2000" dirty="0" smtClean="0"/>
              <a:t>BORKA količina preteklega koledarskega leta na prilogi A. </a:t>
            </a:r>
          </a:p>
          <a:p>
            <a:pPr marL="0" indent="0">
              <a:buNone/>
            </a:pPr>
            <a:r>
              <a:rPr lang="sl-SI" sz="2000" dirty="0" smtClean="0"/>
              <a:t>BOŠTJAN V primeru obračuna ob menjavi dobavitelja ima dobavitelj vse podatke.</a:t>
            </a:r>
          </a:p>
          <a:p>
            <a:pPr marL="0" indent="0">
              <a:buNone/>
            </a:pPr>
            <a:r>
              <a:rPr lang="sl-SI" sz="2000" b="1" u="sng" dirty="0" smtClean="0"/>
              <a:t>OBRAČUN PO STANJU je obračun trošarine.  Dobavitelj lahko izračuna PDP in opravi ekstrapolacijo na trošarinsko stopnjo. PDP po stanju. PO RAZPRAVI SOGLASNO.</a:t>
            </a:r>
          </a:p>
          <a:p>
            <a:pPr marL="0" indent="0">
              <a:buNone/>
            </a:pPr>
            <a:r>
              <a:rPr lang="sl-SI" sz="2000" dirty="0" smtClean="0"/>
              <a:t>MAJA </a:t>
            </a:r>
            <a:r>
              <a:rPr lang="sl-SI" sz="2000" dirty="0" err="1" smtClean="0"/>
              <a:t>Novelacija</a:t>
            </a:r>
            <a:r>
              <a:rPr lang="sl-SI" sz="2000" dirty="0" smtClean="0"/>
              <a:t> zakona</a:t>
            </a:r>
          </a:p>
          <a:p>
            <a:pPr marL="0" indent="0">
              <a:buNone/>
            </a:pPr>
            <a:r>
              <a:rPr lang="sl-SI" sz="2000" dirty="0" smtClean="0"/>
              <a:t>BORKA Ponovno na MF. Poračun ob menjavi dobavitelja. DO zagotovi samo letne količine preteklih obračunanih količin. Dobavitelj samostojno opravlja obračune.</a:t>
            </a:r>
          </a:p>
          <a:p>
            <a:pPr marL="0" indent="0">
              <a:buNone/>
            </a:pPr>
            <a:r>
              <a:rPr lang="sl-SI" sz="2000" dirty="0" smtClean="0"/>
              <a:t>MAJA Letni obračuni zahtevni. Refundacija v primeru spremembe stopnje med remontom ali kolektivnim dopustom.</a:t>
            </a:r>
          </a:p>
          <a:p>
            <a:pPr marL="0" indent="0">
              <a:buNone/>
            </a:pPr>
            <a:r>
              <a:rPr lang="sl-SI" sz="2000" b="1" u="sng" dirty="0" smtClean="0"/>
              <a:t>GABER Odjemalci lahko zahtevajo letni poračun. </a:t>
            </a:r>
            <a:r>
              <a:rPr lang="sl-SI" sz="2000" b="1" u="sng" dirty="0"/>
              <a:t>PO RAZPRAVI SOGLASNO.</a:t>
            </a:r>
          </a:p>
          <a:p>
            <a:pPr marL="0" indent="0">
              <a:buNone/>
            </a:pPr>
            <a:r>
              <a:rPr lang="sl-SI" sz="2000" b="1" dirty="0" err="1" smtClean="0"/>
              <a:t>Neakontacijski</a:t>
            </a:r>
            <a:r>
              <a:rPr lang="sl-SI" sz="2000" b="1" dirty="0" smtClean="0"/>
              <a:t>.  Maja ali je kaj potrebno.</a:t>
            </a:r>
          </a:p>
          <a:p>
            <a:pPr marL="0" indent="0">
              <a:buNone/>
            </a:pPr>
            <a:r>
              <a:rPr lang="sl-SI" sz="2000" b="1" u="sng" dirty="0" smtClean="0"/>
              <a:t>Sprememba trošarine na 1 dan v letu ali izjemoma 1 dan v mesecu. Nove stopnje so objavljene vsaj mesec dni pred uveljavitvijo.</a:t>
            </a:r>
            <a:endParaRPr lang="sl-SI" sz="800" u="sng" dirty="0"/>
          </a:p>
        </p:txBody>
      </p:sp>
    </p:spTree>
    <p:extLst>
      <p:ext uri="{BB962C8B-B14F-4D97-AF65-F5344CB8AC3E}">
        <p14:creationId xmlns:p14="http://schemas.microsoft.com/office/powerpoint/2010/main" val="18602208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10"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extLst>
            <a:ext uri="{909E8E84-426E-40DD-AFC4-6F175D3DCCD1}">
              <a14:hiddenFill xmlns:a14="http://schemas.microsoft.com/office/drawing/2010/main">
                <a:solidFill>
                  <a:srgbClr val="FFFFFF"/>
                </a:solidFill>
              </a14:hiddenFill>
            </a:ext>
          </a:extLst>
        </p:spPr>
      </p:pic>
      <p:pic>
        <p:nvPicPr>
          <p:cNvPr id="7"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8"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3" name="Slika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5" y="4509120"/>
            <a:ext cx="9151665" cy="2356264"/>
          </a:xfrm>
          <a:prstGeom prst="rect">
            <a:avLst/>
          </a:prstGeom>
        </p:spPr>
      </p:pic>
      <p:sp>
        <p:nvSpPr>
          <p:cNvPr id="2051" name="Naslov 1"/>
          <p:cNvSpPr>
            <a:spLocks noGrp="1"/>
          </p:cNvSpPr>
          <p:nvPr>
            <p:ph type="ctrTitle"/>
          </p:nvPr>
        </p:nvSpPr>
        <p:spPr/>
        <p:txBody>
          <a:bodyPr/>
          <a:lstStyle/>
          <a:p>
            <a:r>
              <a:rPr lang="sl-SI" sz="3200" b="1" dirty="0" smtClean="0">
                <a:solidFill>
                  <a:srgbClr val="00B050"/>
                </a:solidFill>
                <a:latin typeface="Tahoma" pitchFamily="34" charset="0"/>
                <a:cs typeface="Tahoma" pitchFamily="34" charset="0"/>
              </a:rPr>
              <a:t/>
            </a:r>
            <a:br>
              <a:rPr lang="sl-SI" sz="3200" b="1" dirty="0" smtClean="0">
                <a:solidFill>
                  <a:srgbClr val="00B050"/>
                </a:solidFill>
                <a:latin typeface="Tahoma" pitchFamily="34" charset="0"/>
                <a:cs typeface="Tahoma" pitchFamily="34" charset="0"/>
              </a:rPr>
            </a:br>
            <a:r>
              <a:rPr lang="sl-SI" sz="3200" dirty="0" smtClean="0">
                <a:latin typeface="Tahoma" pitchFamily="34" charset="0"/>
                <a:cs typeface="Tahoma" pitchFamily="34" charset="0"/>
              </a:rPr>
              <a:t>Hvala za pozornost</a:t>
            </a:r>
            <a:br>
              <a:rPr lang="sl-SI" sz="3200" dirty="0" smtClean="0">
                <a:latin typeface="Tahoma" pitchFamily="34" charset="0"/>
                <a:cs typeface="Tahoma" pitchFamily="34" charset="0"/>
              </a:rPr>
            </a:br>
            <a:r>
              <a:rPr lang="sl-SI" sz="3200" dirty="0" smtClean="0">
                <a:latin typeface="Tahoma" pitchFamily="34" charset="0"/>
                <a:cs typeface="Tahoma" pitchFamily="34" charset="0"/>
              </a:rPr>
              <a:t>Predstavitev bo objavljena na spletni strani SODO </a:t>
            </a:r>
            <a:r>
              <a:rPr lang="sl-SI" sz="3200" u="sng" dirty="0">
                <a:solidFill>
                  <a:schemeClr val="tx2">
                    <a:lumMod val="75000"/>
                  </a:schemeClr>
                </a:solidFill>
                <a:latin typeface="Tahoma" pitchFamily="34" charset="0"/>
                <a:cs typeface="Tahoma" pitchFamily="34" charset="0"/>
              </a:rPr>
              <a:t/>
            </a:r>
            <a:br>
              <a:rPr lang="sl-SI" sz="3200" u="sng" dirty="0">
                <a:solidFill>
                  <a:schemeClr val="tx2">
                    <a:lumMod val="75000"/>
                  </a:schemeClr>
                </a:solidFill>
                <a:latin typeface="Tahoma" pitchFamily="34" charset="0"/>
                <a:cs typeface="Tahoma" pitchFamily="34" charset="0"/>
              </a:rPr>
            </a:b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endParaRPr lang="sl-SI" sz="3200" b="1" dirty="0">
              <a:solidFill>
                <a:srgbClr val="002060"/>
              </a:solidFill>
            </a:endParaRPr>
          </a:p>
        </p:txBody>
      </p:sp>
      <p:sp>
        <p:nvSpPr>
          <p:cNvPr id="4" name="Podnaslov 3"/>
          <p:cNvSpPr>
            <a:spLocks noGrp="1"/>
          </p:cNvSpPr>
          <p:nvPr>
            <p:ph type="subTitle" idx="1"/>
          </p:nvPr>
        </p:nvSpPr>
        <p:spPr/>
        <p:txBody>
          <a:bodyPr/>
          <a:lstStyle/>
          <a:p>
            <a:endParaRPr lang="sl-SI"/>
          </a:p>
        </p:txBody>
      </p:sp>
    </p:spTree>
    <p:extLst>
      <p:ext uri="{BB962C8B-B14F-4D97-AF65-F5344CB8AC3E}">
        <p14:creationId xmlns:p14="http://schemas.microsoft.com/office/powerpoint/2010/main" val="3310517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Naslov 1"/>
          <p:cNvSpPr>
            <a:spLocks noGrp="1"/>
          </p:cNvSpPr>
          <p:nvPr>
            <p:ph type="title"/>
          </p:nvPr>
        </p:nvSpPr>
        <p:spPr/>
        <p:txBody>
          <a:bodyPr/>
          <a:lstStyle/>
          <a:p>
            <a:r>
              <a:rPr lang="sl-SI" sz="3200" b="1" dirty="0" smtClean="0">
                <a:solidFill>
                  <a:srgbClr val="00B050"/>
                </a:solidFill>
                <a:latin typeface="Tahoma" pitchFamily="34" charset="0"/>
                <a:cs typeface="Tahoma" pitchFamily="34" charset="0"/>
              </a:rPr>
              <a:t/>
            </a:r>
            <a:br>
              <a:rPr lang="sl-SI" sz="3200" b="1" dirty="0" smtClean="0">
                <a:solidFill>
                  <a:srgbClr val="00B050"/>
                </a:solidFill>
                <a:latin typeface="Tahoma" pitchFamily="34" charset="0"/>
                <a:cs typeface="Tahoma" pitchFamily="34" charset="0"/>
              </a:rPr>
            </a:br>
            <a:r>
              <a:rPr lang="sl-SI" sz="3200" dirty="0" smtClean="0">
                <a:latin typeface="Tahoma" pitchFamily="34" charset="0"/>
                <a:cs typeface="Tahoma" pitchFamily="34" charset="0"/>
              </a:rPr>
              <a:t>ZTro-1</a:t>
            </a:r>
            <a:r>
              <a:rPr lang="sl-SI" sz="3200" u="sng" dirty="0">
                <a:solidFill>
                  <a:schemeClr val="tx2">
                    <a:lumMod val="75000"/>
                  </a:schemeClr>
                </a:solidFill>
                <a:latin typeface="Tahoma" pitchFamily="34" charset="0"/>
                <a:cs typeface="Tahoma" pitchFamily="34" charset="0"/>
              </a:rPr>
              <a:t/>
            </a:r>
            <a:br>
              <a:rPr lang="sl-SI" sz="3200" u="sng" dirty="0">
                <a:solidFill>
                  <a:schemeClr val="tx2">
                    <a:lumMod val="75000"/>
                  </a:schemeClr>
                </a:solidFill>
                <a:latin typeface="Tahoma" pitchFamily="34" charset="0"/>
                <a:cs typeface="Tahoma" pitchFamily="34" charset="0"/>
              </a:rPr>
            </a:b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endParaRPr lang="sl-SI" sz="3200" b="1" dirty="0">
              <a:solidFill>
                <a:srgbClr val="002060"/>
              </a:solidFill>
            </a:endParaRPr>
          </a:p>
        </p:txBody>
      </p:sp>
      <p:sp>
        <p:nvSpPr>
          <p:cNvPr id="2" name="Označba mesta vsebine 1"/>
          <p:cNvSpPr>
            <a:spLocks noGrp="1"/>
          </p:cNvSpPr>
          <p:nvPr>
            <p:ph idx="1"/>
          </p:nvPr>
        </p:nvSpPr>
        <p:spPr/>
        <p:txBody>
          <a:bodyPr/>
          <a:lstStyle/>
          <a:p>
            <a:pPr marL="0" indent="0">
              <a:buNone/>
            </a:pPr>
            <a:r>
              <a:rPr lang="sl-SI" dirty="0" smtClean="0"/>
              <a:t>Zakon o trošarinah ZTro-1 Ur.l.RS, št 47/16 opredeli obračun trošarin za odjem elektrike  v 90. in 92. členu</a:t>
            </a:r>
          </a:p>
          <a:p>
            <a:pPr marL="0" indent="0">
              <a:buNone/>
            </a:pPr>
            <a:endParaRPr lang="sl-SI" dirty="0"/>
          </a:p>
        </p:txBody>
      </p:sp>
      <p:pic>
        <p:nvPicPr>
          <p:cNvPr id="1026"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10"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extLst>
            <a:ext uri="{909E8E84-426E-40DD-AFC4-6F175D3DCCD1}">
              <a14:hiddenFill xmlns:a14="http://schemas.microsoft.com/office/drawing/2010/main">
                <a:solidFill>
                  <a:srgbClr val="FFFFFF"/>
                </a:solidFill>
              </a14:hiddenFill>
            </a:ext>
          </a:extLst>
        </p:spPr>
      </p:pic>
      <p:pic>
        <p:nvPicPr>
          <p:cNvPr id="3" name="Slika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5" y="4509120"/>
            <a:ext cx="9151665" cy="2356264"/>
          </a:xfrm>
          <a:prstGeom prst="rect">
            <a:avLst/>
          </a:prstGeom>
        </p:spPr>
      </p:pic>
      <p:pic>
        <p:nvPicPr>
          <p:cNvPr id="7"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8"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56833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lika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5" y="4509120"/>
            <a:ext cx="9151665" cy="2356264"/>
          </a:xfrm>
          <a:prstGeom prst="rect">
            <a:avLst/>
          </a:prstGeom>
        </p:spPr>
      </p:pic>
      <p:sp>
        <p:nvSpPr>
          <p:cNvPr id="2051" name="Naslov 1"/>
          <p:cNvSpPr>
            <a:spLocks noGrp="1"/>
          </p:cNvSpPr>
          <p:nvPr>
            <p:ph type="title"/>
          </p:nvPr>
        </p:nvSpPr>
        <p:spPr/>
        <p:txBody>
          <a:bodyPr/>
          <a:lstStyle/>
          <a:p>
            <a:r>
              <a:rPr lang="sl-SI" sz="3200" b="1" dirty="0" smtClean="0">
                <a:solidFill>
                  <a:srgbClr val="00B050"/>
                </a:solidFill>
                <a:latin typeface="Tahoma" pitchFamily="34" charset="0"/>
                <a:cs typeface="Tahoma" pitchFamily="34" charset="0"/>
              </a:rPr>
              <a:t/>
            </a:r>
            <a:br>
              <a:rPr lang="sl-SI" sz="3200" b="1" dirty="0" smtClean="0">
                <a:solidFill>
                  <a:srgbClr val="00B050"/>
                </a:solidFill>
                <a:latin typeface="Tahoma" pitchFamily="34" charset="0"/>
                <a:cs typeface="Tahoma" pitchFamily="34" charset="0"/>
              </a:rPr>
            </a:br>
            <a:r>
              <a:rPr lang="sl-SI" sz="3200" dirty="0" smtClean="0">
                <a:latin typeface="Tahoma" pitchFamily="34" charset="0"/>
                <a:cs typeface="Tahoma" pitchFamily="34" charset="0"/>
              </a:rPr>
              <a:t>Možne izvedbe obračuna</a:t>
            </a:r>
            <a:r>
              <a:rPr lang="sl-SI" sz="3200" u="sng" dirty="0">
                <a:solidFill>
                  <a:schemeClr val="tx2">
                    <a:lumMod val="75000"/>
                  </a:schemeClr>
                </a:solidFill>
                <a:latin typeface="Tahoma" pitchFamily="34" charset="0"/>
                <a:cs typeface="Tahoma" pitchFamily="34" charset="0"/>
              </a:rPr>
              <a:t/>
            </a:r>
            <a:br>
              <a:rPr lang="sl-SI" sz="3200" u="sng" dirty="0">
                <a:solidFill>
                  <a:schemeClr val="tx2">
                    <a:lumMod val="75000"/>
                  </a:schemeClr>
                </a:solidFill>
                <a:latin typeface="Tahoma" pitchFamily="34" charset="0"/>
                <a:cs typeface="Tahoma" pitchFamily="34" charset="0"/>
              </a:rPr>
            </a:b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endParaRPr lang="sl-SI" sz="3200" b="1" dirty="0">
              <a:solidFill>
                <a:srgbClr val="002060"/>
              </a:solidFill>
            </a:endParaRPr>
          </a:p>
        </p:txBody>
      </p:sp>
      <p:sp>
        <p:nvSpPr>
          <p:cNvPr id="2" name="Označba mesta vsebine 1"/>
          <p:cNvSpPr>
            <a:spLocks noGrp="1"/>
          </p:cNvSpPr>
          <p:nvPr>
            <p:ph idx="1"/>
          </p:nvPr>
        </p:nvSpPr>
        <p:spPr/>
        <p:txBody>
          <a:bodyPr/>
          <a:lstStyle/>
          <a:p>
            <a:pPr marL="514350" indent="-514350">
              <a:buFont typeface="+mj-lt"/>
              <a:buAutoNum type="alphaLcParenR"/>
            </a:pPr>
            <a:r>
              <a:rPr lang="sl-SI" dirty="0" smtClean="0"/>
              <a:t>Po odjemnih skupinah omrežnine</a:t>
            </a:r>
          </a:p>
          <a:p>
            <a:pPr marL="514350" indent="-514350">
              <a:buFont typeface="+mj-lt"/>
              <a:buAutoNum type="alphaLcParenR"/>
            </a:pPr>
            <a:r>
              <a:rPr lang="sl-SI" dirty="0" smtClean="0"/>
              <a:t>Glede na količine izdanega računa (</a:t>
            </a:r>
            <a:r>
              <a:rPr lang="sl-SI" dirty="0" smtClean="0"/>
              <a:t>akontacije in obračun)</a:t>
            </a:r>
            <a:endParaRPr lang="sl-SI" dirty="0" smtClean="0"/>
          </a:p>
          <a:p>
            <a:pPr marL="514350" indent="-514350">
              <a:buFont typeface="+mj-lt"/>
              <a:buAutoNum type="alphaLcParenR"/>
            </a:pPr>
            <a:r>
              <a:rPr lang="sl-SI" dirty="0" smtClean="0"/>
              <a:t>Glede na obračun (letni </a:t>
            </a:r>
            <a:r>
              <a:rPr lang="sl-SI" dirty="0" smtClean="0"/>
              <a:t>se izvede letno </a:t>
            </a:r>
            <a:r>
              <a:rPr lang="sl-SI" dirty="0" smtClean="0"/>
              <a:t>v mesecu obračuna, mesečni mesečno)</a:t>
            </a:r>
          </a:p>
          <a:p>
            <a:pPr marL="514350" indent="-514350">
              <a:buFont typeface="+mj-lt"/>
              <a:buAutoNum type="alphaLcParenR"/>
            </a:pPr>
            <a:r>
              <a:rPr lang="sl-SI" dirty="0" smtClean="0"/>
              <a:t>Obračun na koledarsko leto v mesecu januarju</a:t>
            </a:r>
          </a:p>
          <a:p>
            <a:pPr marL="0" indent="0">
              <a:buNone/>
            </a:pPr>
            <a:endParaRPr lang="sl-SI" dirty="0"/>
          </a:p>
        </p:txBody>
      </p:sp>
      <p:pic>
        <p:nvPicPr>
          <p:cNvPr id="1026"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10" name="WordPictureWatermark280462466" descr="SODO-dopis_podlaga_word"/>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extLst>
            <a:ext uri="{909E8E84-426E-40DD-AFC4-6F175D3DCCD1}">
              <a14:hiddenFill xmlns:a14="http://schemas.microsoft.com/office/drawing/2010/main">
                <a:solidFill>
                  <a:srgbClr val="FFFFFF"/>
                </a:solidFill>
              </a14:hiddenFill>
            </a:ext>
          </a:extLst>
        </p:spPr>
      </p:pic>
      <p:pic>
        <p:nvPicPr>
          <p:cNvPr id="7"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8" name="WordPictureWatermark280462466" descr="SODO-dopis_podlaga_word"/>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143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lika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5" y="4509120"/>
            <a:ext cx="9151665" cy="2356264"/>
          </a:xfrm>
          <a:prstGeom prst="rect">
            <a:avLst/>
          </a:prstGeom>
        </p:spPr>
      </p:pic>
      <p:sp>
        <p:nvSpPr>
          <p:cNvPr id="2051" name="Naslov 1"/>
          <p:cNvSpPr>
            <a:spLocks noGrp="1"/>
          </p:cNvSpPr>
          <p:nvPr>
            <p:ph type="title"/>
          </p:nvPr>
        </p:nvSpPr>
        <p:spPr/>
        <p:txBody>
          <a:bodyPr/>
          <a:lstStyle/>
          <a:p>
            <a:r>
              <a:rPr lang="sl-SI" sz="3200" b="1" dirty="0" smtClean="0">
                <a:solidFill>
                  <a:srgbClr val="00B050"/>
                </a:solidFill>
                <a:latin typeface="Tahoma" pitchFamily="34" charset="0"/>
                <a:cs typeface="Tahoma" pitchFamily="34" charset="0"/>
              </a:rPr>
              <a:t/>
            </a:r>
            <a:br>
              <a:rPr lang="sl-SI" sz="3200" b="1" dirty="0" smtClean="0">
                <a:solidFill>
                  <a:srgbClr val="00B050"/>
                </a:solidFill>
                <a:latin typeface="Tahoma" pitchFamily="34" charset="0"/>
                <a:cs typeface="Tahoma" pitchFamily="34" charset="0"/>
              </a:rPr>
            </a:br>
            <a:r>
              <a:rPr lang="sl-SI" sz="3200" dirty="0" smtClean="0">
                <a:latin typeface="Tahoma" pitchFamily="34" charset="0"/>
                <a:cs typeface="Tahoma" pitchFamily="34" charset="0"/>
              </a:rPr>
              <a:t>Količine za obračun in akontacijo</a:t>
            </a:r>
            <a:r>
              <a:rPr lang="sl-SI" sz="3200" u="sng" dirty="0">
                <a:solidFill>
                  <a:schemeClr val="tx2">
                    <a:lumMod val="75000"/>
                  </a:schemeClr>
                </a:solidFill>
                <a:latin typeface="Tahoma" pitchFamily="34" charset="0"/>
                <a:cs typeface="Tahoma" pitchFamily="34" charset="0"/>
              </a:rPr>
              <a:t/>
            </a:r>
            <a:br>
              <a:rPr lang="sl-SI" sz="3200" u="sng" dirty="0">
                <a:solidFill>
                  <a:schemeClr val="tx2">
                    <a:lumMod val="75000"/>
                  </a:schemeClr>
                </a:solidFill>
                <a:latin typeface="Tahoma" pitchFamily="34" charset="0"/>
                <a:cs typeface="Tahoma" pitchFamily="34" charset="0"/>
              </a:rPr>
            </a:b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endParaRPr lang="sl-SI" sz="3200" b="1" dirty="0">
              <a:solidFill>
                <a:srgbClr val="002060"/>
              </a:solidFill>
            </a:endParaRPr>
          </a:p>
        </p:txBody>
      </p:sp>
      <p:sp>
        <p:nvSpPr>
          <p:cNvPr id="2" name="Označba mesta vsebine 1"/>
          <p:cNvSpPr>
            <a:spLocks noGrp="1"/>
          </p:cNvSpPr>
          <p:nvPr>
            <p:ph idx="1"/>
          </p:nvPr>
        </p:nvSpPr>
        <p:spPr/>
        <p:txBody>
          <a:bodyPr/>
          <a:lstStyle/>
          <a:p>
            <a:pPr marL="514350" indent="-514350">
              <a:buFont typeface="+mj-lt"/>
              <a:buAutoNum type="arabicPeriod"/>
            </a:pPr>
            <a:r>
              <a:rPr lang="sl-SI" dirty="0" smtClean="0"/>
              <a:t>Po </a:t>
            </a:r>
            <a:r>
              <a:rPr lang="sl-SI" dirty="0" err="1" smtClean="0"/>
              <a:t>omrežninskih</a:t>
            </a:r>
            <a:r>
              <a:rPr lang="sl-SI" dirty="0" smtClean="0"/>
              <a:t> količinah</a:t>
            </a:r>
          </a:p>
          <a:p>
            <a:pPr marL="514350" indent="-514350">
              <a:buFont typeface="+mj-lt"/>
              <a:buAutoNum type="arabicPeriod"/>
            </a:pPr>
            <a:r>
              <a:rPr lang="sl-SI" dirty="0" smtClean="0"/>
              <a:t>Po količinah iz pogodbe o nakupu in prodaji oz. akontacijah in obračunu količin električne energije dobavitelja. Menimo da mora biti obračun trošarine narejen na količinah zaračunane električne energije končnim odjemalcem posameznega </a:t>
            </a:r>
            <a:r>
              <a:rPr lang="sl-SI" dirty="0" smtClean="0"/>
              <a:t>dobavitelja za potrebe kontrole obračuna trošarine odjemalca</a:t>
            </a:r>
            <a:endParaRPr lang="sl-SI" dirty="0" smtClean="0"/>
          </a:p>
        </p:txBody>
      </p:sp>
      <p:pic>
        <p:nvPicPr>
          <p:cNvPr id="1026"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10" name="WordPictureWatermark280462466" descr="SODO-dopis_podlaga_word"/>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extLst>
            <a:ext uri="{909E8E84-426E-40DD-AFC4-6F175D3DCCD1}">
              <a14:hiddenFill xmlns:a14="http://schemas.microsoft.com/office/drawing/2010/main">
                <a:solidFill>
                  <a:srgbClr val="FFFFFF"/>
                </a:solidFill>
              </a14:hiddenFill>
            </a:ext>
          </a:extLst>
        </p:spPr>
      </p:pic>
      <p:pic>
        <p:nvPicPr>
          <p:cNvPr id="7"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8" name="WordPictureWatermark280462466" descr="SODO-dopis_podlaga_word"/>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64836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10"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extLst>
            <a:ext uri="{909E8E84-426E-40DD-AFC4-6F175D3DCCD1}">
              <a14:hiddenFill xmlns:a14="http://schemas.microsoft.com/office/drawing/2010/main">
                <a:solidFill>
                  <a:srgbClr val="FFFFFF"/>
                </a:solidFill>
              </a14:hiddenFill>
            </a:ext>
          </a:extLst>
        </p:spPr>
      </p:pic>
      <p:pic>
        <p:nvPicPr>
          <p:cNvPr id="7"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8"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3" name="Slika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5" y="4509120"/>
            <a:ext cx="9151665" cy="2356264"/>
          </a:xfrm>
          <a:prstGeom prst="rect">
            <a:avLst/>
          </a:prstGeom>
        </p:spPr>
      </p:pic>
      <p:sp>
        <p:nvSpPr>
          <p:cNvPr id="2051" name="Naslov 1"/>
          <p:cNvSpPr>
            <a:spLocks noGrp="1"/>
          </p:cNvSpPr>
          <p:nvPr>
            <p:ph type="title"/>
          </p:nvPr>
        </p:nvSpPr>
        <p:spPr/>
        <p:txBody>
          <a:bodyPr/>
          <a:lstStyle/>
          <a:p>
            <a:r>
              <a:rPr lang="sl-SI" sz="3200" b="1" dirty="0" smtClean="0">
                <a:solidFill>
                  <a:srgbClr val="00B050"/>
                </a:solidFill>
                <a:latin typeface="Tahoma" pitchFamily="34" charset="0"/>
                <a:cs typeface="Tahoma" pitchFamily="34" charset="0"/>
              </a:rPr>
              <a:t/>
            </a:r>
            <a:br>
              <a:rPr lang="sl-SI" sz="3200" b="1" dirty="0" smtClean="0">
                <a:solidFill>
                  <a:srgbClr val="00B050"/>
                </a:solidFill>
                <a:latin typeface="Tahoma" pitchFamily="34" charset="0"/>
                <a:cs typeface="Tahoma" pitchFamily="34" charset="0"/>
              </a:rPr>
            </a:br>
            <a:r>
              <a:rPr lang="sl-SI" sz="3200" dirty="0" smtClean="0">
                <a:latin typeface="Tahoma" pitchFamily="34" charset="0"/>
                <a:cs typeface="Tahoma" pitchFamily="34" charset="0"/>
              </a:rPr>
              <a:t>Podatek o </a:t>
            </a:r>
            <a:r>
              <a:rPr lang="sl-SI" sz="3200" dirty="0" smtClean="0">
                <a:latin typeface="Tahoma" pitchFamily="34" charset="0"/>
                <a:cs typeface="Tahoma" pitchFamily="34" charset="0"/>
              </a:rPr>
              <a:t>zaključku, </a:t>
            </a:r>
            <a:r>
              <a:rPr lang="sl-SI" sz="3200" dirty="0" smtClean="0">
                <a:latin typeface="Tahoma" pitchFamily="34" charset="0"/>
                <a:cs typeface="Tahoma" pitchFamily="34" charset="0"/>
              </a:rPr>
              <a:t>ko je potreben obračun trošarine</a:t>
            </a:r>
            <a:r>
              <a:rPr lang="sl-SI" sz="3200" u="sng" dirty="0">
                <a:solidFill>
                  <a:schemeClr val="tx2">
                    <a:lumMod val="75000"/>
                  </a:schemeClr>
                </a:solidFill>
                <a:latin typeface="Tahoma" pitchFamily="34" charset="0"/>
                <a:cs typeface="Tahoma" pitchFamily="34" charset="0"/>
              </a:rPr>
              <a:t/>
            </a:r>
            <a:br>
              <a:rPr lang="sl-SI" sz="3200" u="sng" dirty="0">
                <a:solidFill>
                  <a:schemeClr val="tx2">
                    <a:lumMod val="75000"/>
                  </a:schemeClr>
                </a:solidFill>
                <a:latin typeface="Tahoma" pitchFamily="34" charset="0"/>
                <a:cs typeface="Tahoma" pitchFamily="34" charset="0"/>
              </a:rPr>
            </a:b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endParaRPr lang="sl-SI" sz="3200" b="1" dirty="0">
              <a:solidFill>
                <a:srgbClr val="002060"/>
              </a:solidFill>
            </a:endParaRPr>
          </a:p>
        </p:txBody>
      </p:sp>
      <p:sp>
        <p:nvSpPr>
          <p:cNvPr id="2" name="Označba mesta vsebine 1"/>
          <p:cNvSpPr>
            <a:spLocks noGrp="1"/>
          </p:cNvSpPr>
          <p:nvPr>
            <p:ph idx="1"/>
          </p:nvPr>
        </p:nvSpPr>
        <p:spPr/>
        <p:txBody>
          <a:bodyPr/>
          <a:lstStyle/>
          <a:p>
            <a:pPr marL="0" indent="0">
              <a:buNone/>
            </a:pPr>
            <a:r>
              <a:rPr lang="sl-SI" dirty="0" smtClean="0"/>
              <a:t>Iz podatkov:</a:t>
            </a:r>
          </a:p>
          <a:p>
            <a:pPr marL="514350" indent="-514350">
              <a:buFont typeface="+mj-lt"/>
              <a:buAutoNum type="arabicPeriod"/>
            </a:pPr>
            <a:r>
              <a:rPr lang="sl-SI" dirty="0" smtClean="0"/>
              <a:t>Perun oziroma ustrezen WS: Menjava dobavitelja, Odklop, Javljanje sprememb</a:t>
            </a:r>
          </a:p>
          <a:p>
            <a:pPr marL="514350" indent="-514350">
              <a:buFont typeface="+mj-lt"/>
              <a:buAutoNum type="arabicPeriod"/>
            </a:pPr>
            <a:r>
              <a:rPr lang="sl-SI" dirty="0" smtClean="0"/>
              <a:t>Spremembe na merilnem mestu (menjava dobavitelja, menjava plačnika, odklop</a:t>
            </a:r>
          </a:p>
          <a:p>
            <a:pPr marL="514350" indent="-514350">
              <a:buFont typeface="+mj-lt"/>
              <a:buAutoNum type="arabicPeriod"/>
            </a:pPr>
            <a:r>
              <a:rPr lang="sl-SI" dirty="0" smtClean="0"/>
              <a:t>Priloga A </a:t>
            </a:r>
            <a:r>
              <a:rPr lang="sl-SI" dirty="0" smtClean="0"/>
              <a:t>(obračun po stanju in zaključek</a:t>
            </a:r>
            <a:r>
              <a:rPr lang="sl-SI" dirty="0" smtClean="0"/>
              <a:t>). V </a:t>
            </a:r>
            <a:r>
              <a:rPr lang="sl-SI" dirty="0" smtClean="0"/>
              <a:t>primeru, </a:t>
            </a:r>
            <a:r>
              <a:rPr lang="sl-SI" dirty="0" smtClean="0"/>
              <a:t>ki je enak dnevu z že </a:t>
            </a:r>
            <a:r>
              <a:rPr lang="sl-SI" dirty="0" smtClean="0"/>
              <a:t>predhodno izdelanim </a:t>
            </a:r>
            <a:r>
              <a:rPr lang="sl-SI" dirty="0" smtClean="0"/>
              <a:t>obračunom </a:t>
            </a:r>
            <a:r>
              <a:rPr lang="sl-SI" dirty="0" err="1" smtClean="0"/>
              <a:t>vprilogi</a:t>
            </a:r>
            <a:r>
              <a:rPr lang="sl-SI" dirty="0" smtClean="0"/>
              <a:t> </a:t>
            </a:r>
            <a:r>
              <a:rPr lang="sl-SI" dirty="0" smtClean="0"/>
              <a:t>A primeru menjave dobavitelja ali plačnika </a:t>
            </a:r>
            <a:r>
              <a:rPr lang="sl-SI" dirty="0"/>
              <a:t>podatka o </a:t>
            </a:r>
            <a:r>
              <a:rPr lang="sl-SI" dirty="0" err="1"/>
              <a:t>zaključkuni</a:t>
            </a:r>
            <a:r>
              <a:rPr lang="sl-SI" dirty="0" smtClean="0"/>
              <a:t>. Dobavitelj uporabi podatke iz točke 1. in 2.</a:t>
            </a:r>
          </a:p>
          <a:p>
            <a:pPr marL="514350" indent="-514350">
              <a:buFont typeface="+mj-lt"/>
              <a:buAutoNum type="arabicPeriod"/>
            </a:pPr>
            <a:endParaRPr lang="sl-SI" dirty="0"/>
          </a:p>
        </p:txBody>
      </p:sp>
    </p:spTree>
    <p:extLst>
      <p:ext uri="{BB962C8B-B14F-4D97-AF65-F5344CB8AC3E}">
        <p14:creationId xmlns:p14="http://schemas.microsoft.com/office/powerpoint/2010/main" val="1928838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10"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extLst>
            <a:ext uri="{909E8E84-426E-40DD-AFC4-6F175D3DCCD1}">
              <a14:hiddenFill xmlns:a14="http://schemas.microsoft.com/office/drawing/2010/main">
                <a:solidFill>
                  <a:srgbClr val="FFFFFF"/>
                </a:solidFill>
              </a14:hiddenFill>
            </a:ext>
          </a:extLst>
        </p:spPr>
      </p:pic>
      <p:pic>
        <p:nvPicPr>
          <p:cNvPr id="7"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8"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3" name="Slika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5" y="4509120"/>
            <a:ext cx="9151665" cy="2356264"/>
          </a:xfrm>
          <a:prstGeom prst="rect">
            <a:avLst/>
          </a:prstGeom>
        </p:spPr>
      </p:pic>
      <p:sp>
        <p:nvSpPr>
          <p:cNvPr id="2051" name="Naslov 1"/>
          <p:cNvSpPr>
            <a:spLocks noGrp="1"/>
          </p:cNvSpPr>
          <p:nvPr>
            <p:ph type="title"/>
          </p:nvPr>
        </p:nvSpPr>
        <p:spPr/>
        <p:txBody>
          <a:bodyPr/>
          <a:lstStyle/>
          <a:p>
            <a:r>
              <a:rPr lang="sl-SI" sz="3200" b="1" dirty="0" smtClean="0">
                <a:solidFill>
                  <a:srgbClr val="00B050"/>
                </a:solidFill>
                <a:latin typeface="Tahoma" pitchFamily="34" charset="0"/>
                <a:cs typeface="Tahoma" pitchFamily="34" charset="0"/>
              </a:rPr>
              <a:t/>
            </a:r>
            <a:br>
              <a:rPr lang="sl-SI" sz="3200" b="1" dirty="0" smtClean="0">
                <a:solidFill>
                  <a:srgbClr val="00B050"/>
                </a:solidFill>
                <a:latin typeface="Tahoma" pitchFamily="34" charset="0"/>
                <a:cs typeface="Tahoma" pitchFamily="34" charset="0"/>
              </a:rPr>
            </a:br>
            <a:r>
              <a:rPr lang="sl-SI" sz="3200" dirty="0" smtClean="0">
                <a:latin typeface="Tahoma" pitchFamily="34" charset="0"/>
                <a:cs typeface="Tahoma" pitchFamily="34" charset="0"/>
              </a:rPr>
              <a:t>Usklajevanje</a:t>
            </a:r>
            <a:r>
              <a:rPr lang="sl-SI" sz="3200" u="sng" dirty="0">
                <a:solidFill>
                  <a:schemeClr val="tx2">
                    <a:lumMod val="75000"/>
                  </a:schemeClr>
                </a:solidFill>
                <a:latin typeface="Tahoma" pitchFamily="34" charset="0"/>
                <a:cs typeface="Tahoma" pitchFamily="34" charset="0"/>
              </a:rPr>
              <a:t/>
            </a:r>
            <a:br>
              <a:rPr lang="sl-SI" sz="3200" u="sng" dirty="0">
                <a:solidFill>
                  <a:schemeClr val="tx2">
                    <a:lumMod val="75000"/>
                  </a:schemeClr>
                </a:solidFill>
                <a:latin typeface="Tahoma" pitchFamily="34" charset="0"/>
                <a:cs typeface="Tahoma" pitchFamily="34" charset="0"/>
              </a:rPr>
            </a:b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endParaRPr lang="sl-SI" sz="3200" b="1" dirty="0">
              <a:solidFill>
                <a:srgbClr val="002060"/>
              </a:solidFill>
            </a:endParaRPr>
          </a:p>
        </p:txBody>
      </p:sp>
      <p:sp>
        <p:nvSpPr>
          <p:cNvPr id="2" name="Označba mesta vsebine 1"/>
          <p:cNvSpPr>
            <a:spLocks noGrp="1"/>
          </p:cNvSpPr>
          <p:nvPr>
            <p:ph idx="1"/>
          </p:nvPr>
        </p:nvSpPr>
        <p:spPr/>
        <p:txBody>
          <a:bodyPr/>
          <a:lstStyle/>
          <a:p>
            <a:pPr marL="514350" indent="-514350">
              <a:buFont typeface="+mj-lt"/>
              <a:buAutoNum type="arabicPeriod"/>
            </a:pPr>
            <a:r>
              <a:rPr lang="sl-SI" dirty="0" smtClean="0"/>
              <a:t>Vse ekstrapolacije količin v obračunu tudi v prestopnih letih opraviti z številom dni 365 dni</a:t>
            </a:r>
          </a:p>
          <a:p>
            <a:pPr marL="514350" indent="-514350">
              <a:buFont typeface="+mj-lt"/>
              <a:buAutoNum type="arabicPeriod"/>
            </a:pPr>
            <a:r>
              <a:rPr lang="sl-SI" dirty="0" smtClean="0"/>
              <a:t>Obračun trošarine tudi ob spremembi dobavitelja in spremembi na ali iz oskrb SODO</a:t>
            </a:r>
          </a:p>
          <a:p>
            <a:pPr marL="514350" indent="-514350">
              <a:buFont typeface="+mj-lt"/>
              <a:buAutoNum type="arabicPeriod"/>
            </a:pPr>
            <a:r>
              <a:rPr lang="sl-SI" dirty="0" smtClean="0"/>
              <a:t>Obračun ob vsakem obračunu po stanju (ko ga izvede dobavitelj in ne za potrebe obračuna omrežnine)</a:t>
            </a:r>
            <a:endParaRPr lang="sl-SI" dirty="0"/>
          </a:p>
        </p:txBody>
      </p:sp>
    </p:spTree>
    <p:extLst>
      <p:ext uri="{BB962C8B-B14F-4D97-AF65-F5344CB8AC3E}">
        <p14:creationId xmlns:p14="http://schemas.microsoft.com/office/powerpoint/2010/main" val="27964754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10"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extLst>
            <a:ext uri="{909E8E84-426E-40DD-AFC4-6F175D3DCCD1}">
              <a14:hiddenFill xmlns:a14="http://schemas.microsoft.com/office/drawing/2010/main">
                <a:solidFill>
                  <a:srgbClr val="FFFFFF"/>
                </a:solidFill>
              </a14:hiddenFill>
            </a:ext>
          </a:extLst>
        </p:spPr>
      </p:pic>
      <p:pic>
        <p:nvPicPr>
          <p:cNvPr id="7"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8"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3" name="Slika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5" y="4509120"/>
            <a:ext cx="9151665" cy="2356264"/>
          </a:xfrm>
          <a:prstGeom prst="rect">
            <a:avLst/>
          </a:prstGeom>
        </p:spPr>
      </p:pic>
      <p:sp>
        <p:nvSpPr>
          <p:cNvPr id="2051" name="Naslov 1"/>
          <p:cNvSpPr>
            <a:spLocks noGrp="1"/>
          </p:cNvSpPr>
          <p:nvPr>
            <p:ph type="title"/>
          </p:nvPr>
        </p:nvSpPr>
        <p:spPr/>
        <p:txBody>
          <a:bodyPr/>
          <a:lstStyle/>
          <a:p>
            <a:r>
              <a:rPr lang="sl-SI" sz="3200" b="1" dirty="0" smtClean="0">
                <a:solidFill>
                  <a:srgbClr val="00B050"/>
                </a:solidFill>
                <a:latin typeface="Tahoma" pitchFamily="34" charset="0"/>
                <a:cs typeface="Tahoma" pitchFamily="34" charset="0"/>
              </a:rPr>
              <a:t/>
            </a:r>
            <a:br>
              <a:rPr lang="sl-SI" sz="3200" b="1" dirty="0" smtClean="0">
                <a:solidFill>
                  <a:srgbClr val="00B050"/>
                </a:solidFill>
                <a:latin typeface="Tahoma" pitchFamily="34" charset="0"/>
                <a:cs typeface="Tahoma" pitchFamily="34" charset="0"/>
              </a:rPr>
            </a:br>
            <a:r>
              <a:rPr lang="sl-SI" sz="3200" dirty="0" smtClean="0">
                <a:latin typeface="Tahoma" pitchFamily="34" charset="0"/>
                <a:cs typeface="Tahoma" pitchFamily="34" charset="0"/>
              </a:rPr>
              <a:t>Predlog pravilnika </a:t>
            </a:r>
            <a:r>
              <a:rPr lang="sl-SI" sz="3200" u="sng" dirty="0">
                <a:solidFill>
                  <a:schemeClr val="tx2">
                    <a:lumMod val="75000"/>
                  </a:schemeClr>
                </a:solidFill>
                <a:latin typeface="Tahoma" pitchFamily="34" charset="0"/>
                <a:cs typeface="Tahoma" pitchFamily="34" charset="0"/>
              </a:rPr>
              <a:t/>
            </a:r>
            <a:br>
              <a:rPr lang="sl-SI" sz="3200" u="sng" dirty="0">
                <a:solidFill>
                  <a:schemeClr val="tx2">
                    <a:lumMod val="75000"/>
                  </a:schemeClr>
                </a:solidFill>
                <a:latin typeface="Tahoma" pitchFamily="34" charset="0"/>
                <a:cs typeface="Tahoma" pitchFamily="34" charset="0"/>
              </a:rPr>
            </a:b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endParaRPr lang="sl-SI" sz="3200" b="1" dirty="0">
              <a:solidFill>
                <a:srgbClr val="002060"/>
              </a:solidFill>
            </a:endParaRPr>
          </a:p>
        </p:txBody>
      </p:sp>
      <p:sp>
        <p:nvSpPr>
          <p:cNvPr id="2" name="Označba mesta vsebine 1"/>
          <p:cNvSpPr>
            <a:spLocks noGrp="1"/>
          </p:cNvSpPr>
          <p:nvPr>
            <p:ph idx="1"/>
          </p:nvPr>
        </p:nvSpPr>
        <p:spPr/>
        <p:txBody>
          <a:bodyPr/>
          <a:lstStyle/>
          <a:p>
            <a:pPr hangingPunct="0"/>
            <a:r>
              <a:rPr lang="sl-SI" sz="1000" dirty="0"/>
              <a:t>(1) 	Imetnik trošarinskega skladišča oziroma trošarinski zavezanec za električno energijo oziroma zemeljski plin iz omrežja sme energente in električno energijo prodajati za namene iz prvega oziroma drugega odstavka 97. člena ZTro-1 pod naslednjimi pogoji:</a:t>
            </a:r>
          </a:p>
          <a:p>
            <a:pPr hangingPunct="0"/>
            <a:r>
              <a:rPr lang="sl-SI" sz="1000" dirty="0"/>
              <a:t>- da se energenti in električna energija prodajajo na podlagi pisne naročilnice kupca, v kateri mora biti navedena vrsta trošarinskih izdelkov, za energente pa tudi količina, </a:t>
            </a:r>
          </a:p>
          <a:p>
            <a:pPr hangingPunct="0"/>
            <a:r>
              <a:rPr lang="sl-SI" sz="1000" dirty="0"/>
              <a:t>- da pred dobavo energentov in električne energije oziroma pred izdajo računa prejme pisno izjavo kupca, iz katere je razvidno, da bo energente in električno energijo uporabljal izključno za namene iz prvega oziroma drugega odstavka 97. člena ZTro-1 (navede ustrezno točko), </a:t>
            </a:r>
          </a:p>
          <a:p>
            <a:pPr hangingPunct="0"/>
            <a:r>
              <a:rPr lang="sl-SI" sz="1000" dirty="0"/>
              <a:t>- da pisna izjava kupca vsebuje predmet poslovanja oziroma številko in datum izdaje dovoljenja za opravljanje dejavnosti, številko in datum dovoljenja davčnega organa, na podlagi katerega lahko kupuje energente in električno energijo brez plačila trošarine. Izjava za nakup energentov mora vsebovati tudi opombo, da količina trošarinskih izdelkov, na katero se nanaša dovoljenje, še ni izkoriščena, </a:t>
            </a:r>
          </a:p>
          <a:p>
            <a:pPr hangingPunct="0"/>
            <a:r>
              <a:rPr lang="sl-SI" sz="1000" dirty="0"/>
              <a:t>- da na računu vpiše klavzulo, da so bili energenti in električna energija prodani brez obračunane trošarine na podlagi pisne izjave kupca in </a:t>
            </a:r>
          </a:p>
          <a:p>
            <a:pPr hangingPunct="0"/>
            <a:r>
              <a:rPr lang="sl-SI" sz="1000" dirty="0"/>
              <a:t>- da izjavo in kopijo računa o prodanih energentih in električni energiji, ki ju je prejel od kupca, hrani v skladu z 62. členom ZTro-1.</a:t>
            </a:r>
          </a:p>
          <a:p>
            <a:pPr hangingPunct="0"/>
            <a:r>
              <a:rPr lang="sl-SI" sz="1000" dirty="0"/>
              <a:t> </a:t>
            </a:r>
          </a:p>
          <a:p>
            <a:pPr hangingPunct="0"/>
            <a:r>
              <a:rPr lang="sl-SI" sz="1000" dirty="0"/>
              <a:t>(2) 	Če se energenti in električna energija dobavljajo na podlagi pogodbe o postopnih dobavah, je lahko pisna izjava kupca po tem členu priložena prvi naročilnici ali pogodbi o postopnih dobavah, pri poznejših dobavah pa se imetnik trošarinskega skladišča oziroma trošarinski zavezanec za električno energijo oziroma zemeljski plin iz omrežja na računu sklicuje na številko in datum te naročilnice oziroma pogodbe, ki ji je bila priložena pisna izjava.</a:t>
            </a:r>
          </a:p>
          <a:p>
            <a:pPr hangingPunct="0"/>
            <a:r>
              <a:rPr lang="sl-SI" sz="1000" dirty="0"/>
              <a:t> </a:t>
            </a:r>
          </a:p>
          <a:p>
            <a:pPr hangingPunct="0"/>
            <a:r>
              <a:rPr lang="sl-SI" sz="1000" dirty="0"/>
              <a:t>(3) 	Energenti, ki se uporabijo kot pogonsko gorivo za namen iz 1. točke prvega odstavka 97. člena ZTro-1, se smejo odpremiti iz trošarinskega skladišča brez spremljajočega trošarinskega dokumenta le, če se odpremijo neposredno na letalo ali plovilo. Imetnik trošarinskega skladišča mora voditi evidenco kupcev po tem členu in evidenco prodane količine z oprostitvijo po vrstah trošarinskih izdelkov ter kopije teh evidenc poslati davčnemu organu do konca naslednjega meseca po poteku davčnega obdobja.</a:t>
            </a:r>
          </a:p>
          <a:p>
            <a:pPr hangingPunct="0"/>
            <a:r>
              <a:rPr lang="sl-SI" sz="1000" dirty="0"/>
              <a:t> </a:t>
            </a:r>
          </a:p>
          <a:p>
            <a:pPr hangingPunct="0"/>
            <a:r>
              <a:rPr lang="sl-SI" sz="1000" dirty="0"/>
              <a:t>(4) 	Če kupec kupuje energente – pogonsko gorivo za namen, določen v 1. točki prvega odstavka 97. člena ZTro-1, mora v pisni izjavi poleg podatkov iz tretje alineje prvega odstavka tega člena navesti še tip plovila oziroma letala (vključno s številko vpisa v ustrezen register), za katero kupuje pogonsko gorivo. Hraniti mora izdane račune, ki dokazujejo da bilo letalo oziroma plovilo dejansko uporabljeno za pridobitne namene.</a:t>
            </a:r>
          </a:p>
          <a:p>
            <a:pPr hangingPunct="0"/>
            <a:r>
              <a:rPr lang="sl-SI" sz="1000" dirty="0"/>
              <a:t> </a:t>
            </a:r>
          </a:p>
          <a:p>
            <a:pPr hangingPunct="0"/>
            <a:r>
              <a:rPr lang="sl-SI" sz="1000" dirty="0"/>
              <a:t>(5) 	Trošarinski zavezanec za električno energijo, ki prejme električno energijo iz omrežja s plačano trošarino in jo v svojih proizvodnih obratih porabi za proizvodnjo električne energije, lahko pravico do vračila plačane trošarine uveljavlja z zahtevkom za vračilo trošarine na obrazcu iz 8. člena tega pravilnika.</a:t>
            </a:r>
          </a:p>
          <a:p>
            <a:pPr marL="0" indent="0">
              <a:buNone/>
            </a:pPr>
            <a:endParaRPr lang="sl-SI" sz="900" dirty="0"/>
          </a:p>
        </p:txBody>
      </p:sp>
    </p:spTree>
    <p:extLst>
      <p:ext uri="{BB962C8B-B14F-4D97-AF65-F5344CB8AC3E}">
        <p14:creationId xmlns:p14="http://schemas.microsoft.com/office/powerpoint/2010/main" val="19438502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10"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extLst>
            <a:ext uri="{909E8E84-426E-40DD-AFC4-6F175D3DCCD1}">
              <a14:hiddenFill xmlns:a14="http://schemas.microsoft.com/office/drawing/2010/main">
                <a:solidFill>
                  <a:srgbClr val="FFFFFF"/>
                </a:solidFill>
              </a14:hiddenFill>
            </a:ext>
          </a:extLst>
        </p:spPr>
      </p:pic>
      <p:pic>
        <p:nvPicPr>
          <p:cNvPr id="7"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8"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3" name="Slika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5" y="4509120"/>
            <a:ext cx="9151665" cy="2356264"/>
          </a:xfrm>
          <a:prstGeom prst="rect">
            <a:avLst/>
          </a:prstGeom>
        </p:spPr>
      </p:pic>
      <p:sp>
        <p:nvSpPr>
          <p:cNvPr id="2051" name="Naslov 1"/>
          <p:cNvSpPr>
            <a:spLocks noGrp="1"/>
          </p:cNvSpPr>
          <p:nvPr>
            <p:ph type="title"/>
          </p:nvPr>
        </p:nvSpPr>
        <p:spPr/>
        <p:txBody>
          <a:bodyPr/>
          <a:lstStyle/>
          <a:p>
            <a:r>
              <a:rPr lang="sl-SI" sz="3200" b="1" dirty="0" smtClean="0">
                <a:solidFill>
                  <a:srgbClr val="00B050"/>
                </a:solidFill>
                <a:latin typeface="Tahoma" pitchFamily="34" charset="0"/>
                <a:cs typeface="Tahoma" pitchFamily="34" charset="0"/>
              </a:rPr>
              <a:t/>
            </a:r>
            <a:br>
              <a:rPr lang="sl-SI" sz="3200" b="1" dirty="0" smtClean="0">
                <a:solidFill>
                  <a:srgbClr val="00B050"/>
                </a:solidFill>
                <a:latin typeface="Tahoma" pitchFamily="34" charset="0"/>
                <a:cs typeface="Tahoma" pitchFamily="34" charset="0"/>
              </a:rPr>
            </a:br>
            <a:r>
              <a:rPr lang="sl-SI" sz="3200" dirty="0" smtClean="0">
                <a:latin typeface="Tahoma" pitchFamily="34" charset="0"/>
                <a:cs typeface="Tahoma" pitchFamily="34" charset="0"/>
              </a:rPr>
              <a:t>Predlog pravilnika Košir Maja </a:t>
            </a:r>
            <a:r>
              <a:rPr lang="sl-SI" sz="3200" u="sng" dirty="0">
                <a:solidFill>
                  <a:schemeClr val="tx2">
                    <a:lumMod val="75000"/>
                  </a:schemeClr>
                </a:solidFill>
                <a:latin typeface="Tahoma" pitchFamily="34" charset="0"/>
                <a:cs typeface="Tahoma" pitchFamily="34" charset="0"/>
              </a:rPr>
              <a:t/>
            </a:r>
            <a:br>
              <a:rPr lang="sl-SI" sz="3200" u="sng" dirty="0">
                <a:solidFill>
                  <a:schemeClr val="tx2">
                    <a:lumMod val="75000"/>
                  </a:schemeClr>
                </a:solidFill>
                <a:latin typeface="Tahoma" pitchFamily="34" charset="0"/>
                <a:cs typeface="Tahoma" pitchFamily="34" charset="0"/>
              </a:rPr>
            </a:b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endParaRPr lang="sl-SI" sz="3200" b="1" dirty="0">
              <a:solidFill>
                <a:srgbClr val="002060"/>
              </a:solidFill>
            </a:endParaRPr>
          </a:p>
        </p:txBody>
      </p:sp>
      <p:sp>
        <p:nvSpPr>
          <p:cNvPr id="2" name="Označba mesta vsebine 1"/>
          <p:cNvSpPr>
            <a:spLocks noGrp="1"/>
          </p:cNvSpPr>
          <p:nvPr>
            <p:ph idx="1"/>
          </p:nvPr>
        </p:nvSpPr>
        <p:spPr>
          <a:xfrm>
            <a:off x="457200" y="836712"/>
            <a:ext cx="8229600" cy="5289451"/>
          </a:xfrm>
        </p:spPr>
        <p:txBody>
          <a:bodyPr/>
          <a:lstStyle/>
          <a:p>
            <a:pPr marL="0" indent="0" hangingPunct="0">
              <a:buNone/>
            </a:pPr>
            <a:r>
              <a:rPr lang="sl-SI" sz="800" dirty="0"/>
              <a:t>(1) 	Trošarinski zavezanec za električno energijo iz prvega odstavka 90. člena ZTro-1 določi stopnjo odjema električne energije iz 7. točke tretjega odstavka 92. člena ZTro-1 na podlagi podatka o  obračunanih količinah električne energije v preteklem koledarskem letu na odjemnem mestu: </a:t>
            </a:r>
          </a:p>
          <a:p>
            <a:pPr marL="0" indent="0" hangingPunct="0">
              <a:buNone/>
            </a:pPr>
            <a:r>
              <a:rPr lang="sl-SI" sz="800" dirty="0"/>
              <a:t>1. če je dobavitelj in dobavlja električno energijo končnim odjemalcem v Sloveniji, </a:t>
            </a:r>
          </a:p>
          <a:p>
            <a:pPr marL="0" indent="0" hangingPunct="0">
              <a:buNone/>
            </a:pPr>
            <a:r>
              <a:rPr lang="sl-SI" sz="800" dirty="0"/>
              <a:t>2. če je končni odjemalec in v okviru opravljanja dejavnosti električno energijo za svojo končno rabo pridobi v drugi državi članici oziroma jo uvozi iz tretjih držav ali mu jo dobavi dobavitelj, ki nima sedeža v Sloveniji ali </a:t>
            </a:r>
          </a:p>
          <a:p>
            <a:pPr marL="0" indent="0" hangingPunct="0">
              <a:buNone/>
            </a:pPr>
            <a:r>
              <a:rPr lang="sl-SI" sz="800" dirty="0"/>
              <a:t>3. če je proizvajalec, ki električno energijo proizvede za pokrivanje lastnih potreb ali jo dobavi drugi osebi za njeno končno rabo. </a:t>
            </a:r>
          </a:p>
          <a:p>
            <a:pPr marL="0" indent="0">
              <a:buNone/>
            </a:pPr>
            <a:r>
              <a:rPr lang="sl-SI" sz="800" dirty="0"/>
              <a:t> </a:t>
            </a:r>
          </a:p>
          <a:p>
            <a:pPr marL="0" indent="0" hangingPunct="0">
              <a:buNone/>
            </a:pPr>
            <a:r>
              <a:rPr lang="sl-SI" sz="800" dirty="0"/>
              <a:t>(2) 	Trošarinski zavezanec v mesecu januarju tekočega leta, na podlagi podatka o obračunanih količinah odjema električne energije v preteklem koledarskem letu na odjemnem mestu, preveri pravilnost uvrstitve v stopnjo odjema za preteklo koledarsko leto in opravi popravek stopnje odjema ter obračuna trošarino za preteklo leto po novo določeni stopnji v mesečnem obračunu trošarine za mesec januar. Trošarinski zavezanec opravi poračun trošarine za preteklo koledarsko leto samo v primeru, da je višina trošarine po stopnji odjema, ki je bila obračunana med koledarskim letom različna od višine trošarine za preteklo leto po novo določeni stopnji odjema. V vsakem primeru trošarinski zavezanec po na novo določeni stopnji odjema obračunava trošarino za tekoče koledarsko leto.  </a:t>
            </a:r>
          </a:p>
          <a:p>
            <a:pPr marL="0" indent="0" hangingPunct="0">
              <a:buNone/>
            </a:pPr>
            <a:r>
              <a:rPr lang="sl-SI" sz="800" dirty="0"/>
              <a:t> </a:t>
            </a:r>
          </a:p>
          <a:p>
            <a:pPr marL="0" indent="0" hangingPunct="0">
              <a:buNone/>
            </a:pPr>
            <a:r>
              <a:rPr lang="sl-SI" sz="800" dirty="0"/>
              <a:t>(3) 	Trošarinskemu zavezancu iz prve točke prvega odstavka podatek o obračunanih količinah odjema električne energije v preteklem koledarskem letu za posamezno odjemno mesto zagotovi distributer električne energije. </a:t>
            </a:r>
          </a:p>
          <a:p>
            <a:pPr marL="0" indent="0" hangingPunct="0">
              <a:buNone/>
            </a:pPr>
            <a:r>
              <a:rPr lang="sl-SI" sz="800" dirty="0"/>
              <a:t> </a:t>
            </a:r>
          </a:p>
          <a:p>
            <a:pPr marL="0" indent="0" hangingPunct="0">
              <a:buNone/>
            </a:pPr>
            <a:r>
              <a:rPr lang="sl-SI" sz="800" dirty="0"/>
              <a:t>(4) 	Trošarinski zavezanec iz druge in tretje točke prvega odstavka pridobi podatek o porabi električne energije na osnovi mesečnih obračunov trošarine za električno energijo, za preteklo koledarsko leto. </a:t>
            </a:r>
          </a:p>
          <a:p>
            <a:pPr marL="0" indent="0" hangingPunct="0">
              <a:buNone/>
            </a:pPr>
            <a:r>
              <a:rPr lang="sl-SI" sz="800" dirty="0"/>
              <a:t> </a:t>
            </a:r>
          </a:p>
          <a:p>
            <a:pPr marL="0" indent="0" hangingPunct="0">
              <a:buNone/>
            </a:pPr>
            <a:r>
              <a:rPr lang="sl-SI" sz="800" dirty="0"/>
              <a:t>(5) 	Če je bila na odjemnem mestu v preteklem koledarskem letu poraba 0 MWH ali proizvajalec električne energije ni proizvedel električne energije se odjemno mesto ali proizvajalec električne energije v  tekočem koledarskem letu uvrsti v prvo odjemno skupino. V primeru novega odjemnega mesta, ki je bilo prvič prijavljeno ali ponovno prijavljeno v koledarskem letu, distributer posreduje podatke za obračun trošarine na osnovi predvidene porabe na odjemnem mestu za prvo koledarsko leto.</a:t>
            </a:r>
          </a:p>
          <a:p>
            <a:pPr marL="0" indent="0" hangingPunct="0">
              <a:buNone/>
            </a:pPr>
            <a:r>
              <a:rPr lang="sl-SI" sz="800" dirty="0"/>
              <a:t> </a:t>
            </a:r>
          </a:p>
          <a:p>
            <a:pPr marL="0" indent="0" hangingPunct="0">
              <a:buNone/>
            </a:pPr>
            <a:r>
              <a:rPr lang="sl-SI" sz="800" dirty="0"/>
              <a:t>(6) 	Za proizvajalca električne energije, ki električno energijo hkrati odjema iz omrežja in proizvaja za lastne potrebe, je letna količina porabe električne energije v preteklem koledarskem letu seštevek v koledarskem letu obračunane trošarine za električno energijo in dobavljene električne energije. Proizvajalec električne energije preveri pravilnost uvrstitve v stopnjo odjema in opravi popravek stopnje odjema ter obračuna razliko trošarine v skladu z drugim odstavkom tega člena in priloži dokazila o dobavljeni količini električne energije za preteklo koledarsko leto. </a:t>
            </a:r>
          </a:p>
          <a:p>
            <a:pPr marL="0" indent="0" hangingPunct="0">
              <a:buNone/>
            </a:pPr>
            <a:r>
              <a:rPr lang="sl-SI" sz="800" dirty="0"/>
              <a:t> </a:t>
            </a:r>
          </a:p>
          <a:p>
            <a:pPr marL="0" indent="0" hangingPunct="0">
              <a:buNone/>
            </a:pPr>
            <a:r>
              <a:rPr lang="sl-SI" sz="800" dirty="0"/>
              <a:t>(7) 	Za spremembo na odjemnem mestu v skladu s šestim odstavkom 92. člena ZTro-1 se šteje začasno ali stalno prenehanje dobave električne energije na odjemnem mestu, kar zajema odklop odjemnega mesta, spremembo plačnika, menjavo dobavitelja ali prehod na oskrbo SODO Distribucijski operater posreduje dobavitelju informacijo, da gre za spremembo na odjemnem mestu v skladu s 6. odstavkom 92. člena ZTro-1 ter ocenjeno letno porabo za tekoče koledarsko leto, ki je izračunana na osnovi povprečne dnevne porabe obračunane v obdobju od začetka koledarskega leta do datuma spremembe pomnoženo s 365 dni v letu. Tako izračunano stopnjo odjema trošarinski zavezanec uporablja do konca koledarskega leta oziroma do naslednje spremembe na odjemnem mestu. </a:t>
            </a:r>
          </a:p>
          <a:p>
            <a:pPr marL="0" indent="0" hangingPunct="0">
              <a:buNone/>
            </a:pPr>
            <a:r>
              <a:rPr lang="sl-SI" sz="800" dirty="0"/>
              <a:t>(8) Naknadni popravki obračunanih količin odjema električne energije, katerih obračunsko obdobje se nanaša na pretekla davčna obdobja, se izvajajo po trošarinski stopnji, ki velja na dan izdelave popravka.</a:t>
            </a:r>
          </a:p>
          <a:p>
            <a:pPr marL="0" indent="0">
              <a:buNone/>
            </a:pPr>
            <a:r>
              <a:rPr lang="sl-SI" sz="800" dirty="0"/>
              <a:t> Govorimo o obračunanih količinah električne energije v preteklem koledarskem letu. S podatkom o dejansko porabljeni električni energiji trošarinski zavezanec ne razpolaga, ker se lahko odjemna mesta odčitavajo samo enkrat letno, dinamika odčitavanja pa ne sovpada z zaključkom koledarskega leta.</a:t>
            </a:r>
          </a:p>
          <a:p>
            <a:pPr marL="0" indent="0">
              <a:buNone/>
            </a:pPr>
            <a:r>
              <a:rPr lang="sl-SI" sz="800" dirty="0"/>
              <a:t> Ne govorimo o nepravilno obračunanih količinah. Količine so pravilno obračunane glede na določbe iz zakonodaje. Gre za to, da so dejansko obračunane količine v preteklem koledarskem letu različne od količin v predpreteklem koledarskem letu, ki so bile osnova za določitev stopnje odjema. Poračun trošarine naj se izvede samo za odjemna mesta, kjer ima finančne učinke, torej samo v primeru, da je višina trošarine v novo določeni stopnji odjema različna od višine trošarine po stopnji odjema po kateri se je trošarina obračunavala. Gre za administrativno poenostavitev, da se poračuni, ki nimajo finančnih učinkov ne bi izvajali, v vsakem primeru se trošarina za tekoče leto obračunava po novo ugotovljeni stopnji odjema.</a:t>
            </a:r>
          </a:p>
          <a:p>
            <a:pPr marL="0" indent="0">
              <a:buNone/>
            </a:pPr>
            <a:r>
              <a:rPr lang="sl-SI" sz="800" dirty="0"/>
              <a:t> V skladu z 6. odstavkom 92. Člena ZTro-1 je potrebno ob spremembi ugotoviti pravilnost uvrstitve v stopnjo odjema ter izvesti popravek uvrstitve in poračun. Iz tega razloga je potrebno definirati, kako se ugotavlja poraba za koledarsko leto za odjemna mesta ob spremembi ter določiti kateri dogodki na odjemnem mestu se obravnavajo kot sprememba na merilnem mestu. Menjava dobavitelja se mora obravnavati kot sprememba, saj se na odjemnem mestu menja dobavitelj. V primeru da se poračun trošarine pri menjavi dobavitelja ne izvede v mesecu, ko se menjava izvede, novi dobavitelj ne more izvesti poračuna za obdobje, ko na odjemnem mestu ni bil dobavitelj, stari dobavitelj pa nima več poslovnega odnosa z odjemalcem in je posledično velika verjetnost, da mu morebitne razlike odjemalec ne bo plačal.</a:t>
            </a:r>
          </a:p>
          <a:p>
            <a:pPr marL="0" indent="0">
              <a:buNone/>
            </a:pPr>
            <a:endParaRPr lang="sl-SI" sz="800" dirty="0"/>
          </a:p>
        </p:txBody>
      </p:sp>
    </p:spTree>
    <p:extLst>
      <p:ext uri="{BB962C8B-B14F-4D97-AF65-F5344CB8AC3E}">
        <p14:creationId xmlns:p14="http://schemas.microsoft.com/office/powerpoint/2010/main" val="12612784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10"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extLst>
            <a:ext uri="{909E8E84-426E-40DD-AFC4-6F175D3DCCD1}">
              <a14:hiddenFill xmlns:a14="http://schemas.microsoft.com/office/drawing/2010/main">
                <a:solidFill>
                  <a:srgbClr val="FFFFFF"/>
                </a:solidFill>
              </a14:hiddenFill>
            </a:ext>
          </a:extLst>
        </p:spPr>
      </p:pic>
      <p:pic>
        <p:nvPicPr>
          <p:cNvPr id="7" name="WordPictureWatermark280462466" descr="SODO-dopis_podlaga_wor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782" t="2607" r="5127" b="87705"/>
          <a:stretch/>
        </p:blipFill>
        <p:spPr bwMode="auto">
          <a:xfrm>
            <a:off x="7473920" y="6902"/>
            <a:ext cx="1670080" cy="990070"/>
          </a:xfrm>
          <a:prstGeom prst="rect">
            <a:avLst/>
          </a:prstGeom>
          <a:noFill/>
          <a:extLst>
            <a:ext uri="{909E8E84-426E-40DD-AFC4-6F175D3DCCD1}">
              <a14:hiddenFill xmlns:a14="http://schemas.microsoft.com/office/drawing/2010/main">
                <a:solidFill>
                  <a:srgbClr val="FFFFFF"/>
                </a:solidFill>
              </a14:hiddenFill>
            </a:ext>
          </a:extLst>
        </p:spPr>
      </p:pic>
      <p:pic>
        <p:nvPicPr>
          <p:cNvPr id="8" name="WordPictureWatermark280462466" descr="SODO-dopis_podlaga_wo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773" t="13772" r="5151" b="77518"/>
          <a:stretch/>
        </p:blipFill>
        <p:spPr bwMode="auto">
          <a:xfrm>
            <a:off x="0" y="11931"/>
            <a:ext cx="1678104" cy="9800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3" name="Slika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5" y="4509120"/>
            <a:ext cx="9151665" cy="2356264"/>
          </a:xfrm>
          <a:prstGeom prst="rect">
            <a:avLst/>
          </a:prstGeom>
        </p:spPr>
      </p:pic>
      <p:sp>
        <p:nvSpPr>
          <p:cNvPr id="2051" name="Naslov 1"/>
          <p:cNvSpPr>
            <a:spLocks noGrp="1"/>
          </p:cNvSpPr>
          <p:nvPr>
            <p:ph type="title"/>
          </p:nvPr>
        </p:nvSpPr>
        <p:spPr/>
        <p:txBody>
          <a:bodyPr/>
          <a:lstStyle/>
          <a:p>
            <a:r>
              <a:rPr lang="sl-SI" sz="3200" b="1" dirty="0" smtClean="0">
                <a:solidFill>
                  <a:srgbClr val="00B050"/>
                </a:solidFill>
                <a:latin typeface="Tahoma" pitchFamily="34" charset="0"/>
                <a:cs typeface="Tahoma" pitchFamily="34" charset="0"/>
              </a:rPr>
              <a:t/>
            </a:r>
            <a:br>
              <a:rPr lang="sl-SI" sz="3200" b="1" dirty="0" smtClean="0">
                <a:solidFill>
                  <a:srgbClr val="00B050"/>
                </a:solidFill>
                <a:latin typeface="Tahoma" pitchFamily="34" charset="0"/>
                <a:cs typeface="Tahoma" pitchFamily="34" charset="0"/>
              </a:rPr>
            </a:br>
            <a:r>
              <a:rPr lang="sl-SI" sz="3200" dirty="0" smtClean="0">
                <a:latin typeface="Tahoma" pitchFamily="34" charset="0"/>
                <a:cs typeface="Tahoma" pitchFamily="34" charset="0"/>
              </a:rPr>
              <a:t>Predlog Prešern Mitja</a:t>
            </a:r>
            <a:r>
              <a:rPr lang="sl-SI" sz="3200" u="sng" dirty="0">
                <a:solidFill>
                  <a:schemeClr val="tx2">
                    <a:lumMod val="75000"/>
                  </a:schemeClr>
                </a:solidFill>
                <a:latin typeface="Tahoma" pitchFamily="34" charset="0"/>
                <a:cs typeface="Tahoma" pitchFamily="34" charset="0"/>
              </a:rPr>
              <a:t/>
            </a:r>
            <a:br>
              <a:rPr lang="sl-SI" sz="3200" u="sng" dirty="0">
                <a:solidFill>
                  <a:schemeClr val="tx2">
                    <a:lumMod val="75000"/>
                  </a:schemeClr>
                </a:solidFill>
                <a:latin typeface="Tahoma" pitchFamily="34" charset="0"/>
                <a:cs typeface="Tahoma" pitchFamily="34" charset="0"/>
              </a:rPr>
            </a:br>
            <a:r>
              <a:rPr lang="sl-SI" sz="3200" b="1" dirty="0" smtClean="0">
                <a:solidFill>
                  <a:schemeClr val="tx2">
                    <a:lumMod val="75000"/>
                  </a:schemeClr>
                </a:solidFill>
                <a:latin typeface="Tahoma" pitchFamily="34" charset="0"/>
                <a:cs typeface="Tahoma" pitchFamily="34" charset="0"/>
              </a:rPr>
              <a:t/>
            </a:r>
            <a:br>
              <a:rPr lang="sl-SI" sz="3200" b="1" dirty="0" smtClean="0">
                <a:solidFill>
                  <a:schemeClr val="tx2">
                    <a:lumMod val="75000"/>
                  </a:schemeClr>
                </a:solidFill>
                <a:latin typeface="Tahoma" pitchFamily="34" charset="0"/>
                <a:cs typeface="Tahoma" pitchFamily="34" charset="0"/>
              </a:rPr>
            </a:br>
            <a:endParaRPr lang="sl-SI" sz="3200" b="1" dirty="0">
              <a:solidFill>
                <a:srgbClr val="002060"/>
              </a:solidFill>
            </a:endParaRPr>
          </a:p>
        </p:txBody>
      </p:sp>
      <p:sp>
        <p:nvSpPr>
          <p:cNvPr id="2" name="Označba mesta vsebine 1"/>
          <p:cNvSpPr>
            <a:spLocks noGrp="1"/>
          </p:cNvSpPr>
          <p:nvPr>
            <p:ph idx="1"/>
          </p:nvPr>
        </p:nvSpPr>
        <p:spPr>
          <a:xfrm>
            <a:off x="457200" y="836712"/>
            <a:ext cx="8229600" cy="5289451"/>
          </a:xfrm>
        </p:spPr>
        <p:txBody>
          <a:bodyPr/>
          <a:lstStyle/>
          <a:p>
            <a:pPr marL="0" indent="0">
              <a:buNone/>
            </a:pPr>
            <a:r>
              <a:rPr lang="sl-SI" sz="1100" dirty="0"/>
              <a:t>Izhodišče mora biti, da se ob vsakem obračunu (rednem ali izrednem, mesečnem ali letnem) ugotovi trošarinska stopnja in poračuna trošarina. </a:t>
            </a:r>
          </a:p>
          <a:p>
            <a:pPr marL="0" indent="0">
              <a:buNone/>
            </a:pPr>
            <a:r>
              <a:rPr lang="sl-SI" sz="1100" dirty="0"/>
              <a:t> </a:t>
            </a:r>
          </a:p>
          <a:p>
            <a:pPr marL="0" indent="0">
              <a:buNone/>
            </a:pPr>
            <a:r>
              <a:rPr lang="sl-SI" sz="1100" dirty="0"/>
              <a:t>Smatramo, da so določbe 6. odstavka 92. člena Ztro-1 nepravične do uporabnikov omrežja – odjemalcev. Računi, skupaj z januarskimi poračuni trošarine, ki jih bodo prejemali odjemalci,  bodo popolnoma nerazumljivi in v neskladju z usmeritvijo obračunavanja po dejanski porabi. Obračun uporabe omrežja, električne energije in prispevkov se ne izvaja glede na koledarsko leto, kakor je zapisano v 6. odstavku 92. Člena Ztro-1.  Na dan 31.12. ne </a:t>
            </a:r>
            <a:r>
              <a:rPr lang="sl-SI" sz="1100" dirty="0" err="1"/>
              <a:t>odčitujemo</a:t>
            </a:r>
            <a:r>
              <a:rPr lang="sl-SI" sz="1100" dirty="0"/>
              <a:t> vseh merilnih naprav. V SLO poznamo letni in mesečni obračun. Z uvajanjem sistema naprednega merjenja je v EM že 55 % merilnih mest na mesečnem obračunu, kar predstavlja več kot 80% vse distribuirane </a:t>
            </a:r>
            <a:r>
              <a:rPr lang="sl-SI" sz="1100" dirty="0" err="1"/>
              <a:t>ee</a:t>
            </a:r>
            <a:r>
              <a:rPr lang="sl-SI" sz="1100" dirty="0"/>
              <a:t> in obračun trošarine po pavšalu pomeni korak nazaj. Ostalih 45 % merilnih mest je na </a:t>
            </a:r>
            <a:r>
              <a:rPr lang="sl-SI" sz="1100" dirty="0" err="1"/>
              <a:t>t.i</a:t>
            </a:r>
            <a:r>
              <a:rPr lang="sl-SI" sz="1100" dirty="0"/>
              <a:t>. letnem obračunu, ta merilna mesta med letom prejemajo račune za predvideno dobavo (osnova je PDP oz. povprečna dnevna poraba), 1x letno se na merilnem mestu izvede obračun. Mesec letnega obračuna je določen glede na območje merilnega mesta in je stalen, obračuni se izvajajo vse mesece razen avgusta in decembra.</a:t>
            </a:r>
          </a:p>
          <a:p>
            <a:pPr marL="0" indent="0">
              <a:buNone/>
            </a:pPr>
            <a:r>
              <a:rPr lang="sl-SI" sz="1100" dirty="0"/>
              <a:t> </a:t>
            </a:r>
          </a:p>
          <a:p>
            <a:pPr marL="0" indent="0">
              <a:buNone/>
            </a:pPr>
            <a:r>
              <a:rPr lang="sl-SI" sz="1100" dirty="0"/>
              <a:t>Ob tem je potrebno upoštevati dinamiko sprememb na merilnih mestih: menjave dobaviteljev, spremembe plačnikov, odklope, spremembe odjemnih skupin, </a:t>
            </a:r>
            <a:r>
              <a:rPr lang="sl-SI" sz="1100" dirty="0" err="1"/>
              <a:t>stornacije</a:t>
            </a:r>
            <a:r>
              <a:rPr lang="sl-SI" sz="1100" dirty="0"/>
              <a:t> računov za nazaj…. </a:t>
            </a:r>
          </a:p>
          <a:p>
            <a:pPr marL="0" indent="0">
              <a:buNone/>
            </a:pPr>
            <a:r>
              <a:rPr lang="sl-SI" sz="1100" dirty="0"/>
              <a:t>Predlagamo dopolnitev pravilnika, ki pomeni bistveno enostavnejši in natančnejši ter odjemalcu razumljivejši način obračuna trošarine. </a:t>
            </a:r>
          </a:p>
          <a:p>
            <a:pPr marL="0" indent="0">
              <a:buNone/>
            </a:pPr>
            <a:r>
              <a:rPr lang="sl-SI" sz="1100" dirty="0"/>
              <a:t> </a:t>
            </a:r>
          </a:p>
          <a:p>
            <a:pPr marL="0" indent="0">
              <a:buNone/>
            </a:pPr>
            <a:r>
              <a:rPr lang="sl-SI" sz="1100" dirty="0"/>
              <a:t> </a:t>
            </a:r>
          </a:p>
          <a:p>
            <a:pPr marL="0" indent="0">
              <a:buNone/>
            </a:pPr>
            <a:r>
              <a:rPr lang="sl-SI" sz="1100" b="1" dirty="0"/>
              <a:t>Predlog: Določitev stopnje in obračun  trošarine se opravi na podlagi vsakokratnega obračuna po dejanski porabi na merilnem mestu, pri čemer se poraba preračuna za obdobje 365 dni. Določanje stopnje na podlagi koledarskega leta nima nobene dodane vrednosti. V pravilniku je potrebno definirati spremembe na mm, med katere se naj ob menjavi dobavitelja, plačnika, odklopu, prehodu na oskrbo SODO, šteje tudi obračun.</a:t>
            </a:r>
            <a:endParaRPr lang="sl-SI" sz="1100" dirty="0"/>
          </a:p>
          <a:p>
            <a:pPr marL="0" indent="0">
              <a:buNone/>
            </a:pPr>
            <a:endParaRPr lang="sl-SI" sz="800" dirty="0"/>
          </a:p>
        </p:txBody>
      </p:sp>
    </p:spTree>
    <p:extLst>
      <p:ext uri="{BB962C8B-B14F-4D97-AF65-F5344CB8AC3E}">
        <p14:creationId xmlns:p14="http://schemas.microsoft.com/office/powerpoint/2010/main" val="3959799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SODO_MzIP_09_2014_popr_Vlado_Milan">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4963</TotalTime>
  <Words>409</Words>
  <Application>Microsoft Office PowerPoint</Application>
  <PresentationFormat>Diaprojekcija na zaslonu (4:3)</PresentationFormat>
  <Paragraphs>94</Paragraphs>
  <Slides>12</Slides>
  <Notes>12</Notes>
  <HiddenSlides>0</HiddenSlides>
  <MMClips>0</MMClips>
  <ScaleCrop>false</ScaleCrop>
  <HeadingPairs>
    <vt:vector size="6" baseType="variant">
      <vt:variant>
        <vt:lpstr>Uporabljene pisave</vt:lpstr>
      </vt:variant>
      <vt:variant>
        <vt:i4>3</vt:i4>
      </vt:variant>
      <vt:variant>
        <vt:lpstr>Tema</vt:lpstr>
      </vt:variant>
      <vt:variant>
        <vt:i4>1</vt:i4>
      </vt:variant>
      <vt:variant>
        <vt:lpstr>Naslovi diapozitivov</vt:lpstr>
      </vt:variant>
      <vt:variant>
        <vt:i4>12</vt:i4>
      </vt:variant>
    </vt:vector>
  </HeadingPairs>
  <TitlesOfParts>
    <vt:vector size="16" baseType="lpstr">
      <vt:lpstr>Arial</vt:lpstr>
      <vt:lpstr>Calibri</vt:lpstr>
      <vt:lpstr>Tahoma</vt:lpstr>
      <vt:lpstr>SODO_MzIP_09_2014_popr_Vlado_Milan</vt:lpstr>
      <vt:lpstr> Zakon o trošarinah Ztro-1 Priprava pravilnika  </vt:lpstr>
      <vt:lpstr> ZTro-1  </vt:lpstr>
      <vt:lpstr> Možne izvedbe obračuna  </vt:lpstr>
      <vt:lpstr> Količine za obračun in akontacijo  </vt:lpstr>
      <vt:lpstr> Podatek o zaključku, ko je potreben obračun trošarine  </vt:lpstr>
      <vt:lpstr> Usklajevanje  </vt:lpstr>
      <vt:lpstr> Predlog pravilnika   </vt:lpstr>
      <vt:lpstr> Predlog pravilnika Košir Maja   </vt:lpstr>
      <vt:lpstr> Predlog Prešern Mitja  </vt:lpstr>
      <vt:lpstr> Predlog SODO  </vt:lpstr>
      <vt:lpstr> SKLEPI  </vt:lpstr>
      <vt:lpstr> Hvala za pozornost Predstavitev bo objavljena na spletni strani SODO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Kratka predstavitev SODO, d. o. o.</dc:title>
  <dc:creator>Milena Delčnjak</dc:creator>
  <cp:lastModifiedBy>Bostjan Topolovec</cp:lastModifiedBy>
  <cp:revision>308</cp:revision>
  <cp:lastPrinted>2015-06-15T12:35:04Z</cp:lastPrinted>
  <dcterms:created xsi:type="dcterms:W3CDTF">2014-09-24T12:13:41Z</dcterms:created>
  <dcterms:modified xsi:type="dcterms:W3CDTF">2016-08-24T06:38:07Z</dcterms:modified>
</cp:coreProperties>
</file>