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312" r:id="rId6"/>
    <p:sldId id="314" r:id="rId7"/>
    <p:sldId id="317" r:id="rId8"/>
    <p:sldId id="303" r:id="rId9"/>
    <p:sldId id="316" r:id="rId10"/>
    <p:sldId id="305" r:id="rId11"/>
    <p:sldId id="286" r:id="rId12"/>
  </p:sldIdLst>
  <p:sldSz cx="20104100" cy="12566650"/>
  <p:notesSz cx="9928225" cy="6797675"/>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ivzeti razdelek" id="{2BD5AE24-7DBB-4ACD-BBD0-51A0E57AD39D}">
          <p14:sldIdLst>
            <p14:sldId id="256"/>
            <p14:sldId id="312"/>
            <p14:sldId id="314"/>
            <p14:sldId id="317"/>
            <p14:sldId id="303"/>
            <p14:sldId id="316"/>
            <p14:sldId id="305"/>
            <p14:sldId id="286"/>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27F"/>
    <a:srgbClr val="05283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rednji slog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FD4443E-F989-4FC4-A0C8-D5A2AF1F390B}" styleName="Temni slog 1 – poudarek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36" autoAdjust="0"/>
    <p:restoredTop sz="96357" autoAdjust="0"/>
  </p:normalViewPr>
  <p:slideViewPr>
    <p:cSldViewPr>
      <p:cViewPr varScale="1">
        <p:scale>
          <a:sx n="58" d="100"/>
          <a:sy n="58" d="100"/>
        </p:scale>
        <p:origin x="1098" y="10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440" cy="340055"/>
          </a:xfrm>
          <a:prstGeom prst="rect">
            <a:avLst/>
          </a:prstGeom>
        </p:spPr>
        <p:txBody>
          <a:bodyPr vert="horz" lIns="46808" tIns="23404" rIns="46808" bIns="23404" rtlCol="0"/>
          <a:lstStyle>
            <a:lvl1pPr algn="l">
              <a:defRPr sz="600"/>
            </a:lvl1pPr>
          </a:lstStyle>
          <a:p>
            <a:endParaRPr lang="sl-SI"/>
          </a:p>
        </p:txBody>
      </p:sp>
      <p:sp>
        <p:nvSpPr>
          <p:cNvPr id="3" name="Date Placeholder 2"/>
          <p:cNvSpPr>
            <a:spLocks noGrp="1"/>
          </p:cNvSpPr>
          <p:nvPr>
            <p:ph type="dt" idx="1"/>
          </p:nvPr>
        </p:nvSpPr>
        <p:spPr>
          <a:xfrm>
            <a:off x="5623433" y="0"/>
            <a:ext cx="4302440" cy="340055"/>
          </a:xfrm>
          <a:prstGeom prst="rect">
            <a:avLst/>
          </a:prstGeom>
        </p:spPr>
        <p:txBody>
          <a:bodyPr vert="horz" lIns="46808" tIns="23404" rIns="46808" bIns="23404" rtlCol="0"/>
          <a:lstStyle>
            <a:lvl1pPr algn="r">
              <a:defRPr sz="600"/>
            </a:lvl1pPr>
          </a:lstStyle>
          <a:p>
            <a:fld id="{B04C9FAA-F5DE-4DB8-BB07-209B231A1FFA}" type="datetimeFigureOut">
              <a:rPr lang="sl-SI" smtClean="0"/>
              <a:pPr/>
              <a:t>19.02.2021</a:t>
            </a:fld>
            <a:endParaRPr lang="sl-SI"/>
          </a:p>
        </p:txBody>
      </p:sp>
      <p:sp>
        <p:nvSpPr>
          <p:cNvPr id="4" name="Slide Image Placeholder 3"/>
          <p:cNvSpPr>
            <a:spLocks noGrp="1" noRot="1" noChangeAspect="1"/>
          </p:cNvSpPr>
          <p:nvPr>
            <p:ph type="sldImg" idx="2"/>
          </p:nvPr>
        </p:nvSpPr>
        <p:spPr>
          <a:xfrm>
            <a:off x="2925763" y="509588"/>
            <a:ext cx="4076700" cy="2549525"/>
          </a:xfrm>
          <a:prstGeom prst="rect">
            <a:avLst/>
          </a:prstGeom>
          <a:noFill/>
          <a:ln w="12700">
            <a:solidFill>
              <a:prstClr val="black"/>
            </a:solidFill>
          </a:ln>
        </p:spPr>
        <p:txBody>
          <a:bodyPr vert="horz" lIns="46808" tIns="23404" rIns="46808" bIns="23404" rtlCol="0" anchor="ctr"/>
          <a:lstStyle/>
          <a:p>
            <a:endParaRPr lang="sl-SI"/>
          </a:p>
        </p:txBody>
      </p:sp>
      <p:sp>
        <p:nvSpPr>
          <p:cNvPr id="5" name="Notes Placeholder 4"/>
          <p:cNvSpPr>
            <a:spLocks noGrp="1"/>
          </p:cNvSpPr>
          <p:nvPr>
            <p:ph type="body" sz="quarter" idx="3"/>
          </p:nvPr>
        </p:nvSpPr>
        <p:spPr>
          <a:xfrm>
            <a:off x="992509" y="3228810"/>
            <a:ext cx="7943207" cy="3058782"/>
          </a:xfrm>
          <a:prstGeom prst="rect">
            <a:avLst/>
          </a:prstGeom>
        </p:spPr>
        <p:txBody>
          <a:bodyPr vert="horz" lIns="46808" tIns="23404" rIns="46808" bIns="2340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l-SI"/>
          </a:p>
        </p:txBody>
      </p:sp>
      <p:sp>
        <p:nvSpPr>
          <p:cNvPr id="6" name="Footer Placeholder 5"/>
          <p:cNvSpPr>
            <a:spLocks noGrp="1"/>
          </p:cNvSpPr>
          <p:nvPr>
            <p:ph type="ftr" sz="quarter" idx="4"/>
          </p:nvPr>
        </p:nvSpPr>
        <p:spPr>
          <a:xfrm>
            <a:off x="0" y="6456761"/>
            <a:ext cx="4302440" cy="340055"/>
          </a:xfrm>
          <a:prstGeom prst="rect">
            <a:avLst/>
          </a:prstGeom>
        </p:spPr>
        <p:txBody>
          <a:bodyPr vert="horz" lIns="46808" tIns="23404" rIns="46808" bIns="23404" rtlCol="0" anchor="b"/>
          <a:lstStyle>
            <a:lvl1pPr algn="l">
              <a:defRPr sz="600"/>
            </a:lvl1pPr>
          </a:lstStyle>
          <a:p>
            <a:endParaRPr lang="sl-SI"/>
          </a:p>
        </p:txBody>
      </p:sp>
      <p:sp>
        <p:nvSpPr>
          <p:cNvPr id="7" name="Slide Number Placeholder 6"/>
          <p:cNvSpPr>
            <a:spLocks noGrp="1"/>
          </p:cNvSpPr>
          <p:nvPr>
            <p:ph type="sldNum" sz="quarter" idx="5"/>
          </p:nvPr>
        </p:nvSpPr>
        <p:spPr>
          <a:xfrm>
            <a:off x="5623433" y="6456761"/>
            <a:ext cx="4302440" cy="340055"/>
          </a:xfrm>
          <a:prstGeom prst="rect">
            <a:avLst/>
          </a:prstGeom>
        </p:spPr>
        <p:txBody>
          <a:bodyPr vert="horz" lIns="46808" tIns="23404" rIns="46808" bIns="23404" rtlCol="0" anchor="b"/>
          <a:lstStyle>
            <a:lvl1pPr algn="r">
              <a:defRPr sz="600"/>
            </a:lvl1pPr>
          </a:lstStyle>
          <a:p>
            <a:fld id="{9302F7D6-230F-4FDE-ACDB-DCAA04E7A67D}" type="slidenum">
              <a:rPr lang="sl-SI" smtClean="0"/>
              <a:pPr/>
              <a:t>‹#›</a:t>
            </a:fld>
            <a:endParaRPr lang="sl-SI"/>
          </a:p>
        </p:txBody>
      </p:sp>
    </p:spTree>
    <p:extLst>
      <p:ext uri="{BB962C8B-B14F-4D97-AF65-F5344CB8AC3E}">
        <p14:creationId xmlns:p14="http://schemas.microsoft.com/office/powerpoint/2010/main" val="1497339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807428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85000" lnSpcReduction="20000"/>
          </a:bodyPr>
          <a:lstStyle/>
          <a:p>
            <a:pPr marL="584200" indent="-571500">
              <a:spcBef>
                <a:spcPts val="3325"/>
              </a:spcBef>
              <a:buClr>
                <a:srgbClr val="1C6481"/>
              </a:buClr>
              <a:buFont typeface="Wingdings" panose="05000000000000000000" pitchFamily="2" charset="2"/>
              <a:buChar char="§"/>
              <a:tabLst>
                <a:tab pos="332740" algn="l"/>
              </a:tabLst>
            </a:pPr>
            <a:r>
              <a:rPr lang="sl-SI" sz="4000" dirty="0">
                <a:latin typeface="Century Schoolbook" panose="02040604050505020304" pitchFamily="18" charset="0"/>
                <a:cs typeface="Arial"/>
              </a:rPr>
              <a:t>Posredovanje 1</a:t>
            </a:r>
            <a:r>
              <a:rPr lang="sv-SE" sz="4000" dirty="0">
                <a:latin typeface="Century Schoolbook" panose="02040604050505020304" pitchFamily="18" charset="0"/>
                <a:cs typeface="Arial"/>
              </a:rPr>
              <a:t>5</a:t>
            </a:r>
            <a:r>
              <a:rPr lang="sl-SI" sz="4000" dirty="0">
                <a:latin typeface="Century Schoolbook" panose="02040604050505020304" pitchFamily="18" charset="0"/>
                <a:cs typeface="Arial"/>
              </a:rPr>
              <a:t>-</a:t>
            </a:r>
            <a:r>
              <a:rPr lang="sv-SE" sz="4000" dirty="0">
                <a:latin typeface="Century Schoolbook" panose="02040604050505020304" pitchFamily="18" charset="0"/>
                <a:cs typeface="Arial"/>
              </a:rPr>
              <a:t>minutnih merilnih  podatkov</a:t>
            </a:r>
            <a:r>
              <a:rPr lang="sl-SI" sz="4000" dirty="0">
                <a:latin typeface="Century Schoolbook" panose="02040604050505020304" pitchFamily="18" charset="0"/>
                <a:cs typeface="Arial"/>
              </a:rPr>
              <a:t> za D-1 in M-1</a:t>
            </a:r>
          </a:p>
          <a:p>
            <a:pPr marL="1249200" lvl="2" indent="-612000">
              <a:spcBef>
                <a:spcPts val="1800"/>
              </a:spcBef>
              <a:buClr>
                <a:srgbClr val="1C6481"/>
              </a:buClr>
              <a:buFont typeface="Arial" panose="020B0604020202020204" pitchFamily="34" charset="0"/>
              <a:buChar char="•"/>
              <a:tabLst>
                <a:tab pos="332740" algn="l"/>
              </a:tabLst>
            </a:pPr>
            <a:r>
              <a:rPr lang="sl-SI" sz="3600" dirty="0">
                <a:latin typeface="Century Schoolbook" panose="02040604050505020304" pitchFamily="18" charset="0"/>
                <a:cs typeface="Arial"/>
              </a:rPr>
              <a:t>Podatki za MM s priključno močjo &gt; 43kW avtomatsko zajeti</a:t>
            </a:r>
          </a:p>
          <a:p>
            <a:pPr marL="1249200" lvl="2" indent="-612000">
              <a:spcBef>
                <a:spcPts val="1800"/>
              </a:spcBef>
              <a:buClr>
                <a:srgbClr val="1C6481"/>
              </a:buClr>
              <a:buFont typeface="Arial" panose="020B0604020202020204" pitchFamily="34" charset="0"/>
              <a:buChar char="•"/>
              <a:tabLst>
                <a:tab pos="332740" algn="l"/>
              </a:tabLst>
            </a:pPr>
            <a:r>
              <a:rPr lang="sl-SI" sz="3600" dirty="0">
                <a:latin typeface="Century Schoolbook" panose="02040604050505020304" pitchFamily="18" charset="0"/>
                <a:cs typeface="Arial"/>
              </a:rPr>
              <a:t>Podatki za MM s priključno močjo &lt;= 43kW iz naročenega seznama</a:t>
            </a:r>
          </a:p>
          <a:p>
            <a:pPr marL="0" marR="0" lvl="0" indent="0" algn="l" defTabSz="914400" rtl="0" eaLnBrk="1" fontAlgn="auto" latinLnBrk="0" hangingPunct="1">
              <a:lnSpc>
                <a:spcPct val="100000"/>
              </a:lnSpc>
              <a:spcBef>
                <a:spcPts val="0"/>
              </a:spcBef>
              <a:spcAft>
                <a:spcPts val="0"/>
              </a:spcAft>
              <a:buClrTx/>
              <a:buSzTx/>
              <a:buFontTx/>
              <a:buNone/>
              <a:tabLst/>
              <a:defRPr/>
            </a:pPr>
            <a:r>
              <a:rPr lang="sl-SI" sz="1200" dirty="0">
                <a:latin typeface="Century Schoolbook" panose="02040604050505020304" pitchFamily="18" charset="0"/>
                <a:cs typeface="Arial"/>
              </a:rPr>
              <a:t>	Zagon vsak dan ob 7:30 za D-1 in 5. delovni dan ob 16:00 za M-1</a:t>
            </a:r>
          </a:p>
          <a:p>
            <a:endParaRPr dirty="0"/>
          </a:p>
        </p:txBody>
      </p:sp>
    </p:spTree>
    <p:extLst>
      <p:ext uri="{BB962C8B-B14F-4D97-AF65-F5344CB8AC3E}">
        <p14:creationId xmlns:p14="http://schemas.microsoft.com/office/powerpoint/2010/main" val="3537759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858214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85668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indent="-228600"/>
            <a:r>
              <a:rPr lang="sl-SI" sz="1200" b="1" u="sng" kern="0" dirty="0">
                <a:latin typeface="Century Schoolbook" panose="02040604050505020304" pitchFamily="18" charset="0"/>
              </a:rPr>
              <a:t>Izziv:</a:t>
            </a:r>
            <a:r>
              <a:rPr lang="en-US" sz="1200" kern="0" dirty="0" err="1">
                <a:latin typeface="Century Schoolbook" panose="02040604050505020304" pitchFamily="18" charset="0"/>
              </a:rPr>
              <a:t>Rekono</a:t>
            </a:r>
            <a:r>
              <a:rPr lang="en-US" sz="1200" kern="0" dirty="0">
                <a:latin typeface="Century Schoolbook" panose="02040604050505020304" pitchFamily="18" charset="0"/>
              </a:rPr>
              <a:t> </a:t>
            </a:r>
            <a:r>
              <a:rPr lang="en-US" sz="1200" kern="0" dirty="0" err="1">
                <a:latin typeface="Century Schoolbook" panose="02040604050505020304" pitchFamily="18" charset="0"/>
              </a:rPr>
              <a:t>podpira</a:t>
            </a:r>
            <a:r>
              <a:rPr lang="en-US" sz="1200" kern="0" dirty="0">
                <a:latin typeface="Century Schoolbook" panose="02040604050505020304" pitchFamily="18" charset="0"/>
              </a:rPr>
              <a:t> </a:t>
            </a:r>
            <a:r>
              <a:rPr lang="en-US" sz="1200" kern="0" dirty="0" err="1">
                <a:latin typeface="Century Schoolbook" panose="02040604050505020304" pitchFamily="18" charset="0"/>
              </a:rPr>
              <a:t>OpenId</a:t>
            </a:r>
            <a:r>
              <a:rPr lang="en-US" sz="1200" kern="0" dirty="0">
                <a:latin typeface="Century Schoolbook" panose="02040604050505020304" pitchFamily="18" charset="0"/>
              </a:rPr>
              <a:t> Connect </a:t>
            </a:r>
            <a:r>
              <a:rPr lang="en-US" sz="1200" kern="0" dirty="0" err="1">
                <a:latin typeface="Century Schoolbook" panose="02040604050505020304" pitchFamily="18" charset="0"/>
              </a:rPr>
              <a:t>protokol</a:t>
            </a:r>
            <a:r>
              <a:rPr lang="sl-SI" sz="1200" kern="0" dirty="0">
                <a:latin typeface="Century Schoolbook" panose="02040604050505020304" pitchFamily="18" charset="0"/>
              </a:rPr>
              <a:t> </a:t>
            </a:r>
            <a:endParaRPr lang="en-US" sz="1200" kern="0" dirty="0">
              <a:latin typeface="Century Schoolbook" panose="02040604050505020304" pitchFamily="18" charset="0"/>
            </a:endParaRPr>
          </a:p>
          <a:p>
            <a:pPr indent="-228600"/>
            <a:r>
              <a:rPr lang="en-US" sz="1200" kern="0" dirty="0">
                <a:latin typeface="Century Schoolbook" panose="02040604050505020304" pitchFamily="18" charset="0"/>
              </a:rPr>
              <a:t>SI-PASS </a:t>
            </a:r>
            <a:r>
              <a:rPr lang="en-US" sz="1200" kern="0" dirty="0" err="1">
                <a:latin typeface="Century Schoolbook" panose="02040604050505020304" pitchFamily="18" charset="0"/>
              </a:rPr>
              <a:t>trenutno</a:t>
            </a:r>
            <a:r>
              <a:rPr lang="en-US" sz="1200" kern="0" dirty="0">
                <a:latin typeface="Century Schoolbook" panose="02040604050505020304" pitchFamily="18" charset="0"/>
              </a:rPr>
              <a:t> </a:t>
            </a:r>
            <a:r>
              <a:rPr lang="en-US" sz="1200" kern="0" dirty="0" err="1">
                <a:latin typeface="Century Schoolbook" panose="02040604050505020304" pitchFamily="18" charset="0"/>
              </a:rPr>
              <a:t>podpira</a:t>
            </a:r>
            <a:r>
              <a:rPr lang="en-US" sz="1200" kern="0" dirty="0">
                <a:latin typeface="Century Schoolbook" panose="02040604050505020304" pitchFamily="18" charset="0"/>
              </a:rPr>
              <a:t> SAML </a:t>
            </a:r>
            <a:r>
              <a:rPr lang="en-US" sz="1200" kern="0" dirty="0" err="1">
                <a:latin typeface="Century Schoolbook" panose="02040604050505020304" pitchFamily="18" charset="0"/>
              </a:rPr>
              <a:t>protokol</a:t>
            </a:r>
            <a:endParaRPr lang="en-US" sz="1200" kern="0" dirty="0">
              <a:latin typeface="Century Schoolbook" panose="02040604050505020304" pitchFamily="18" charset="0"/>
            </a:endParaRPr>
          </a:p>
          <a:p>
            <a:pPr indent="-228600"/>
            <a:endParaRPr lang="en-US" sz="1200" kern="0" dirty="0">
              <a:latin typeface="Century Schoolbook" panose="02040604050505020304" pitchFamily="18" charset="0"/>
            </a:endParaRPr>
          </a:p>
          <a:p>
            <a:pPr indent="-228600"/>
            <a:r>
              <a:rPr lang="en-US" sz="1200" b="1" u="sng" kern="0" dirty="0" err="1">
                <a:latin typeface="Century Schoolbook" panose="02040604050505020304" pitchFamily="18" charset="0"/>
              </a:rPr>
              <a:t>Rešitev</a:t>
            </a:r>
            <a:r>
              <a:rPr lang="sl-SI" sz="1200" b="1" u="sng" kern="0" dirty="0">
                <a:latin typeface="Century Schoolbook" panose="02040604050505020304" pitchFamily="18" charset="0"/>
              </a:rPr>
              <a:t>:</a:t>
            </a:r>
            <a:endParaRPr lang="en-US" sz="1200" b="1" u="sng" kern="0" dirty="0">
              <a:latin typeface="Century Schoolbook" panose="02040604050505020304" pitchFamily="18" charset="0"/>
            </a:endParaRPr>
          </a:p>
          <a:p>
            <a:pPr indent="-228600"/>
            <a:r>
              <a:rPr lang="en-US" sz="1200" kern="0" dirty="0" err="1">
                <a:latin typeface="Century Schoolbook" panose="02040604050505020304" pitchFamily="18" charset="0"/>
              </a:rPr>
              <a:t>Uvedba</a:t>
            </a:r>
            <a:r>
              <a:rPr lang="en-US" sz="1200" kern="0" dirty="0">
                <a:latin typeface="Century Schoolbook" panose="02040604050505020304" pitchFamily="18" charset="0"/>
              </a:rPr>
              <a:t> proxy-a SATOSA, </a:t>
            </a:r>
            <a:r>
              <a:rPr lang="en-US" sz="1200" kern="0" dirty="0" err="1">
                <a:latin typeface="Century Schoolbook" panose="02040604050505020304" pitchFamily="18" charset="0"/>
              </a:rPr>
              <a:t>ki</a:t>
            </a:r>
            <a:r>
              <a:rPr lang="en-US" sz="1200" kern="0" dirty="0">
                <a:latin typeface="Century Schoolbook" panose="02040604050505020304" pitchFamily="18" charset="0"/>
              </a:rPr>
              <a:t> </a:t>
            </a:r>
            <a:r>
              <a:rPr lang="en-US" sz="1200" kern="0" dirty="0" err="1">
                <a:latin typeface="Century Schoolbook" panose="02040604050505020304" pitchFamily="18" charset="0"/>
              </a:rPr>
              <a:t>prevaja</a:t>
            </a:r>
            <a:r>
              <a:rPr lang="en-US" sz="1200" kern="0" dirty="0">
                <a:latin typeface="Century Schoolbook" panose="02040604050505020304" pitchFamily="18" charset="0"/>
              </a:rPr>
              <a:t> </a:t>
            </a:r>
            <a:r>
              <a:rPr lang="en-US" sz="1200" kern="0" dirty="0" err="1">
                <a:latin typeface="Century Schoolbook" panose="02040604050505020304" pitchFamily="18" charset="0"/>
              </a:rPr>
              <a:t>komunikacijo</a:t>
            </a:r>
            <a:r>
              <a:rPr lang="en-US" sz="1200" kern="0" dirty="0">
                <a:latin typeface="Century Schoolbook" panose="02040604050505020304" pitchFamily="18" charset="0"/>
              </a:rPr>
              <a:t> </a:t>
            </a:r>
            <a:r>
              <a:rPr lang="en-US" sz="1200" kern="0" dirty="0" err="1">
                <a:latin typeface="Century Schoolbook" panose="02040604050505020304" pitchFamily="18" charset="0"/>
              </a:rPr>
              <a:t>iz</a:t>
            </a:r>
            <a:r>
              <a:rPr lang="en-US" sz="1200" kern="0" dirty="0">
                <a:latin typeface="Century Schoolbook" panose="02040604050505020304" pitchFamily="18" charset="0"/>
              </a:rPr>
              <a:t> </a:t>
            </a:r>
            <a:r>
              <a:rPr lang="en-US" sz="1200" kern="0" dirty="0" err="1">
                <a:latin typeface="Century Schoolbook" panose="02040604050505020304" pitchFamily="18" charset="0"/>
              </a:rPr>
              <a:t>enega</a:t>
            </a:r>
            <a:r>
              <a:rPr lang="en-US" sz="1200" kern="0" dirty="0">
                <a:latin typeface="Century Schoolbook" panose="02040604050505020304" pitchFamily="18" charset="0"/>
              </a:rPr>
              <a:t> </a:t>
            </a:r>
            <a:r>
              <a:rPr lang="en-US" sz="1200" kern="0" dirty="0" err="1">
                <a:latin typeface="Century Schoolbook" panose="02040604050505020304" pitchFamily="18" charset="0"/>
              </a:rPr>
              <a:t>protokola</a:t>
            </a:r>
            <a:r>
              <a:rPr lang="en-US" sz="1200" kern="0" dirty="0">
                <a:latin typeface="Century Schoolbook" panose="02040604050505020304" pitchFamily="18" charset="0"/>
              </a:rPr>
              <a:t> za </a:t>
            </a:r>
            <a:r>
              <a:rPr lang="en-US" sz="1200" kern="0" dirty="0" err="1">
                <a:latin typeface="Century Schoolbook" panose="02040604050505020304" pitchFamily="18" charset="0"/>
              </a:rPr>
              <a:t>preverjanje</a:t>
            </a:r>
            <a:r>
              <a:rPr lang="en-US" sz="1200" kern="0" dirty="0">
                <a:latin typeface="Century Schoolbook" panose="02040604050505020304" pitchFamily="18" charset="0"/>
              </a:rPr>
              <a:t> </a:t>
            </a:r>
            <a:r>
              <a:rPr lang="en-US" sz="1200" kern="0" dirty="0" err="1">
                <a:latin typeface="Century Schoolbook" panose="02040604050505020304" pitchFamily="18" charset="0"/>
              </a:rPr>
              <a:t>pristnosti</a:t>
            </a:r>
            <a:r>
              <a:rPr lang="en-US" sz="1200" kern="0" dirty="0">
                <a:latin typeface="Century Schoolbook" panose="02040604050505020304" pitchFamily="18" charset="0"/>
              </a:rPr>
              <a:t> (SAML) v </a:t>
            </a:r>
            <a:r>
              <a:rPr lang="en-US" sz="1200" kern="0" dirty="0" err="1">
                <a:latin typeface="Century Schoolbook" panose="02040604050505020304" pitchFamily="18" charset="0"/>
              </a:rPr>
              <a:t>drugega</a:t>
            </a:r>
            <a:r>
              <a:rPr lang="en-US" sz="1200" kern="0" dirty="0">
                <a:latin typeface="Century Schoolbook" panose="02040604050505020304" pitchFamily="18" charset="0"/>
              </a:rPr>
              <a:t> (</a:t>
            </a:r>
            <a:r>
              <a:rPr lang="en-US" sz="1200" kern="0" dirty="0" err="1">
                <a:latin typeface="Century Schoolbook" panose="02040604050505020304" pitchFamily="18" charset="0"/>
              </a:rPr>
              <a:t>OpenId</a:t>
            </a:r>
            <a:r>
              <a:rPr lang="en-US" sz="1200" kern="0" dirty="0">
                <a:latin typeface="Century Schoolbook" panose="02040604050505020304" pitchFamily="18" charset="0"/>
              </a:rPr>
              <a:t> Connect)</a:t>
            </a:r>
          </a:p>
          <a:p>
            <a:pPr indent="-228600"/>
            <a:endParaRPr lang="en-US" sz="800" kern="0" dirty="0">
              <a:latin typeface="Century Schoolbook" panose="02040604050505020304" pitchFamily="18" charset="0"/>
            </a:endParaRPr>
          </a:p>
          <a:p>
            <a:pPr indent="-228600"/>
            <a:endParaRPr lang="en-US" sz="800" kern="0" dirty="0">
              <a:latin typeface="Century Schoolbook" panose="02040604050505020304" pitchFamily="18" charset="0"/>
            </a:endParaRPr>
          </a:p>
          <a:p>
            <a:endParaRPr dirty="0"/>
          </a:p>
        </p:txBody>
      </p:sp>
    </p:spTree>
    <p:extLst>
      <p:ext uri="{BB962C8B-B14F-4D97-AF65-F5344CB8AC3E}">
        <p14:creationId xmlns:p14="http://schemas.microsoft.com/office/powerpoint/2010/main" val="2528799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502283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387621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794454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07807" y="3895661"/>
            <a:ext cx="17088485" cy="263899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3015615" y="7037324"/>
            <a:ext cx="14072869" cy="31416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6E7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6E71"/>
                </a:solidFill>
                <a:latin typeface="Arial"/>
                <a:cs typeface="Arial"/>
              </a:defRPr>
            </a:lvl1pPr>
          </a:lstStyle>
          <a:p>
            <a:endParaRPr/>
          </a:p>
        </p:txBody>
      </p:sp>
      <p:sp>
        <p:nvSpPr>
          <p:cNvPr id="3" name="Holder 3"/>
          <p:cNvSpPr>
            <a:spLocks noGrp="1"/>
          </p:cNvSpPr>
          <p:nvPr>
            <p:ph sz="half" idx="2"/>
          </p:nvPr>
        </p:nvSpPr>
        <p:spPr>
          <a:xfrm>
            <a:off x="1005205" y="2890329"/>
            <a:ext cx="8745283" cy="829398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10353611" y="2890329"/>
            <a:ext cx="8745283" cy="829398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750" b="1" i="0">
                <a:solidFill>
                  <a:srgbClr val="6D6E7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34388" y="2911188"/>
            <a:ext cx="18035322" cy="758825"/>
          </a:xfrm>
          <a:prstGeom prst="rect">
            <a:avLst/>
          </a:prstGeom>
        </p:spPr>
        <p:txBody>
          <a:bodyPr wrap="square" lIns="0" tIns="0" rIns="0" bIns="0">
            <a:spAutoFit/>
          </a:bodyPr>
          <a:lstStyle>
            <a:lvl1pPr>
              <a:defRPr sz="5750" b="1" i="0">
                <a:solidFill>
                  <a:srgbClr val="6D6E71"/>
                </a:solidFill>
                <a:latin typeface="Arial"/>
                <a:cs typeface="Arial"/>
              </a:defRPr>
            </a:lvl1pPr>
          </a:lstStyle>
          <a:p>
            <a:endParaRPr/>
          </a:p>
        </p:txBody>
      </p:sp>
      <p:sp>
        <p:nvSpPr>
          <p:cNvPr id="3" name="Holder 3"/>
          <p:cNvSpPr>
            <a:spLocks noGrp="1"/>
          </p:cNvSpPr>
          <p:nvPr>
            <p:ph type="body" idx="1"/>
          </p:nvPr>
        </p:nvSpPr>
        <p:spPr>
          <a:xfrm>
            <a:off x="1034388" y="5630798"/>
            <a:ext cx="18035322" cy="4737734"/>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6835394" y="11686984"/>
            <a:ext cx="6433311" cy="6283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1005205" y="11686984"/>
            <a:ext cx="4623943" cy="6283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2/19/2021</a:t>
            </a:fld>
            <a:endParaRPr lang="en-US"/>
          </a:p>
        </p:txBody>
      </p:sp>
      <p:sp>
        <p:nvSpPr>
          <p:cNvPr id="6" name="Holder 6"/>
          <p:cNvSpPr>
            <a:spLocks noGrp="1"/>
          </p:cNvSpPr>
          <p:nvPr>
            <p:ph type="sldNum" sz="quarter" idx="7"/>
          </p:nvPr>
        </p:nvSpPr>
        <p:spPr>
          <a:xfrm>
            <a:off x="14474952" y="11686984"/>
            <a:ext cx="4623943" cy="6283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1064303" y="8677195"/>
            <a:ext cx="17982058" cy="747449"/>
          </a:xfrm>
          <a:prstGeom prst="rect">
            <a:avLst/>
          </a:prstGeom>
        </p:spPr>
        <p:txBody>
          <a:bodyPr vert="horz" wrap="square" lIns="0" tIns="0" rIns="0" bIns="0" rtlCol="0">
            <a:spAutoFit/>
          </a:bodyPr>
          <a:lstStyle/>
          <a:p>
            <a:pPr marL="12700">
              <a:lnSpc>
                <a:spcPts val="6750"/>
              </a:lnSpc>
            </a:pPr>
            <a:r>
              <a:rPr lang="sl-SI" sz="3200" i="1" dirty="0">
                <a:solidFill>
                  <a:srgbClr val="052833"/>
                </a:solidFill>
                <a:latin typeface="Arial"/>
                <a:cs typeface="Arial"/>
              </a:rPr>
              <a:t>Ljubljana, 19.2.2021								   				Maja Košir</a:t>
            </a:r>
            <a:endParaRPr sz="2000" i="1" dirty="0">
              <a:solidFill>
                <a:srgbClr val="052833"/>
              </a:solidFill>
              <a:latin typeface="Arial"/>
              <a:cs typeface="Arial"/>
            </a:endParaRPr>
          </a:p>
        </p:txBody>
      </p:sp>
      <p:sp>
        <p:nvSpPr>
          <p:cNvPr id="5" name="object 5"/>
          <p:cNvSpPr/>
          <p:nvPr/>
        </p:nvSpPr>
        <p:spPr>
          <a:xfrm>
            <a:off x="1061726" y="9424644"/>
            <a:ext cx="17999451" cy="2082030"/>
          </a:xfrm>
          <a:prstGeom prst="rect">
            <a:avLst/>
          </a:prstGeom>
          <a:blipFill>
            <a:blip r:embed="rId3" cstate="print"/>
            <a:stretch>
              <a:fillRect/>
            </a:stretch>
          </a:blipFill>
        </p:spPr>
        <p:txBody>
          <a:bodyPr wrap="square" lIns="0" tIns="0" rIns="0" bIns="0" rtlCol="0"/>
          <a:lstStyle/>
          <a:p>
            <a:endParaRPr/>
          </a:p>
        </p:txBody>
      </p:sp>
      <p:pic>
        <p:nvPicPr>
          <p:cNvPr id="6" name="Slika 5"/>
          <p:cNvPicPr>
            <a:picLocks noChangeAspect="1"/>
          </p:cNvPicPr>
          <p:nvPr/>
        </p:nvPicPr>
        <p:blipFill>
          <a:blip r:embed="rId4" cstate="print"/>
          <a:stretch>
            <a:fillRect/>
          </a:stretch>
        </p:blipFill>
        <p:spPr>
          <a:xfrm>
            <a:off x="14471650" y="81847"/>
            <a:ext cx="5029200" cy="2799234"/>
          </a:xfrm>
          <a:prstGeom prst="rect">
            <a:avLst/>
          </a:prstGeom>
        </p:spPr>
      </p:pic>
      <p:sp>
        <p:nvSpPr>
          <p:cNvPr id="7" name="object 3">
            <a:extLst>
              <a:ext uri="{FF2B5EF4-FFF2-40B4-BE49-F238E27FC236}">
                <a16:creationId xmlns:a16="http://schemas.microsoft.com/office/drawing/2014/main" id="{781C6E15-A8F8-4416-B1DB-90B1D3C736C1}"/>
              </a:ext>
            </a:extLst>
          </p:cNvPr>
          <p:cNvSpPr txBox="1"/>
          <p:nvPr/>
        </p:nvSpPr>
        <p:spPr>
          <a:xfrm>
            <a:off x="1118392" y="2881081"/>
            <a:ext cx="17873880" cy="1609415"/>
          </a:xfrm>
          <a:prstGeom prst="rect">
            <a:avLst/>
          </a:prstGeom>
        </p:spPr>
        <p:txBody>
          <a:bodyPr vert="horz" wrap="square" lIns="0" tIns="0" rIns="0" bIns="0" rtlCol="0">
            <a:spAutoFit/>
          </a:bodyPr>
          <a:lstStyle/>
          <a:p>
            <a:pPr marL="469900" lvl="1">
              <a:lnSpc>
                <a:spcPct val="150000"/>
              </a:lnSpc>
            </a:pPr>
            <a:r>
              <a:rPr lang="sl-SI" sz="8000" b="1" dirty="0">
                <a:solidFill>
                  <a:srgbClr val="052833"/>
                </a:solidFill>
                <a:latin typeface="Century Schoolbook" panose="02040604050505020304" pitchFamily="18" charset="0"/>
                <a:cs typeface="Arial"/>
              </a:rPr>
              <a:t>SONDSEE – uveljavitev 1.3.2021</a:t>
            </a:r>
          </a:p>
        </p:txBody>
      </p:sp>
      <p:sp>
        <p:nvSpPr>
          <p:cNvPr id="8" name="object 3">
            <a:extLst>
              <a:ext uri="{FF2B5EF4-FFF2-40B4-BE49-F238E27FC236}">
                <a16:creationId xmlns:a16="http://schemas.microsoft.com/office/drawing/2014/main" id="{6F735D3A-26B9-49F0-B295-E3D18B561A4F}"/>
              </a:ext>
            </a:extLst>
          </p:cNvPr>
          <p:cNvSpPr txBox="1"/>
          <p:nvPr/>
        </p:nvSpPr>
        <p:spPr>
          <a:xfrm>
            <a:off x="1164998" y="6768406"/>
            <a:ext cx="17873880" cy="965264"/>
          </a:xfrm>
          <a:prstGeom prst="rect">
            <a:avLst/>
          </a:prstGeom>
        </p:spPr>
        <p:txBody>
          <a:bodyPr vert="horz" wrap="square" lIns="0" tIns="0" rIns="0" bIns="0" rtlCol="0">
            <a:spAutoFit/>
          </a:bodyPr>
          <a:lstStyle/>
          <a:p>
            <a:pPr marL="12700">
              <a:lnSpc>
                <a:spcPct val="150000"/>
              </a:lnSpc>
            </a:pPr>
            <a:r>
              <a:rPr lang="sl-SI" sz="4800" i="1" dirty="0">
                <a:solidFill>
                  <a:srgbClr val="052833"/>
                </a:solidFill>
                <a:latin typeface="Century Schoolbook" panose="02040604050505020304" pitchFamily="18" charset="0"/>
                <a:cs typeface="Arial"/>
              </a:rPr>
              <a:t>Odklopi po predhodnem obvestilu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sp>
        <p:nvSpPr>
          <p:cNvPr id="6" name="object 6"/>
          <p:cNvSpPr txBox="1">
            <a:spLocks noGrp="1"/>
          </p:cNvSpPr>
          <p:nvPr>
            <p:ph type="title"/>
          </p:nvPr>
        </p:nvSpPr>
        <p:spPr>
          <a:xfrm>
            <a:off x="1057559" y="1537445"/>
            <a:ext cx="17907000" cy="615553"/>
          </a:xfrm>
          <a:prstGeom prst="rect">
            <a:avLst/>
          </a:prstGeom>
        </p:spPr>
        <p:txBody>
          <a:bodyPr vert="horz" wrap="square" lIns="0" tIns="0" rIns="0" bIns="0" rtlCol="0">
            <a:spAutoFit/>
          </a:bodyPr>
          <a:lstStyle/>
          <a:p>
            <a:pPr marL="12700">
              <a:lnSpc>
                <a:spcPct val="100000"/>
              </a:lnSpc>
            </a:pPr>
            <a:r>
              <a:rPr lang="sl-SI" sz="4000" dirty="0">
                <a:solidFill>
                  <a:srgbClr val="052833"/>
                </a:solidFill>
                <a:latin typeface="Century Schoolbook" panose="02040604050505020304" pitchFamily="18" charset="0"/>
              </a:rPr>
              <a:t>Vrste zahtev za odklop merilnega mesta – odpoved pogodbe</a:t>
            </a:r>
            <a:endParaRPr sz="4000" b="0" dirty="0">
              <a:solidFill>
                <a:srgbClr val="1D627F"/>
              </a:solidFill>
              <a:effectLst>
                <a:outerShdw blurRad="38100" dist="38100" dir="2700000" algn="tl">
                  <a:srgbClr val="000000">
                    <a:alpha val="43137"/>
                  </a:srgbClr>
                </a:outerShdw>
              </a:effectLst>
              <a:latin typeface="Century Schoolbook" panose="02040604050505020304" pitchFamily="18" charset="0"/>
            </a:endParaRPr>
          </a:p>
        </p:txBody>
      </p:sp>
      <p:sp>
        <p:nvSpPr>
          <p:cNvPr id="7" name="object 7"/>
          <p:cNvSpPr/>
          <p:nvPr/>
        </p:nvSpPr>
        <p:spPr>
          <a:xfrm>
            <a:off x="12261850" y="6305947"/>
            <a:ext cx="7900284" cy="3950142"/>
          </a:xfrm>
          <a:prstGeom prst="rect">
            <a:avLst/>
          </a:prstGeom>
          <a:blipFill dpi="0" rotWithShape="1">
            <a:blip r:embed="rId3" cstate="print">
              <a:alphaModFix amt="10000"/>
            </a:blip>
            <a:srcRect/>
            <a:stretch>
              <a:fillRect/>
            </a:stretch>
          </a:blip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4" cstate="print"/>
          <a:srcRect/>
          <a:stretch>
            <a:fillRect/>
          </a:stretch>
        </p:blipFill>
        <p:spPr bwMode="auto">
          <a:xfrm>
            <a:off x="1136650" y="11388725"/>
            <a:ext cx="13623530" cy="694800"/>
          </a:xfrm>
          <a:prstGeom prst="rect">
            <a:avLst/>
          </a:prstGeom>
          <a:noFill/>
        </p:spPr>
      </p:pic>
      <p:sp>
        <p:nvSpPr>
          <p:cNvPr id="12" name="object 5">
            <a:extLst>
              <a:ext uri="{FF2B5EF4-FFF2-40B4-BE49-F238E27FC236}">
                <a16:creationId xmlns:a16="http://schemas.microsoft.com/office/drawing/2014/main" id="{93C9318D-B2BD-4BFD-AC17-E5940D3E4325}"/>
              </a:ext>
            </a:extLst>
          </p:cNvPr>
          <p:cNvSpPr txBox="1"/>
          <p:nvPr/>
        </p:nvSpPr>
        <p:spPr>
          <a:xfrm>
            <a:off x="1057559" y="2625725"/>
            <a:ext cx="16919291" cy="11395427"/>
          </a:xfrm>
          <a:prstGeom prst="rect">
            <a:avLst/>
          </a:prstGeom>
        </p:spPr>
        <p:txBody>
          <a:bodyPr vert="horz" wrap="square" lIns="0" tIns="0" rIns="0" bIns="0" rtlCol="0">
            <a:spAutoFit/>
          </a:bodyPr>
          <a:lstStyle/>
          <a:p>
            <a:pPr marL="584200" indent="-571500">
              <a:spcBef>
                <a:spcPts val="3325"/>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Razlog odklopa: „Na željo odjemalca“, to je odklop na željo uporabnika sistema:</a:t>
            </a:r>
          </a:p>
          <a:p>
            <a:pPr marL="1041400" lvl="1" indent="-571500">
              <a:spcBef>
                <a:spcPts val="6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Ta vrsta odklopa ne potrebuje predhodnega obvestila</a:t>
            </a:r>
          </a:p>
          <a:p>
            <a:pPr marL="1041400" lvl="1" indent="-571500">
              <a:spcBef>
                <a:spcPts val="6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Zahteva se ne uporablja za primere sprememb ampak samo za primere, ko uporabnik želi, da se odklop tudi dejansko izvede.</a:t>
            </a:r>
          </a:p>
          <a:p>
            <a:pPr marL="1041400" lvl="1" indent="-571500">
              <a:spcBef>
                <a:spcPts val="6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Storitev plačljiva po ceniku SODO za storitve, ki niso zajete v omrežnini</a:t>
            </a:r>
          </a:p>
          <a:p>
            <a:pPr marL="1041400" lvl="1" indent="-571500">
              <a:spcBef>
                <a:spcPts val="6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Uporabnik sistema izpolni in podpiše obrazec: 6.3 Vloga lastnika za odklop</a:t>
            </a:r>
          </a:p>
          <a:p>
            <a:pPr marL="1041400" lvl="1" indent="-571500">
              <a:spcBef>
                <a:spcPts val="3325"/>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Razlog odklopa – „Odpoved pogodbe o dobavi“ (običajni razlog neplačilo)</a:t>
            </a:r>
          </a:p>
          <a:p>
            <a:pPr marL="1041400" lvl="1" indent="-571500">
              <a:spcBef>
                <a:spcPts val="3325"/>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Razlog odklopa – „Potek pogodbe o dobavi“ (uporabljate jo kadar gre za spremembo na merilnem mestu in nimate sklenjene pogodbe z novim ali kadar vam bo potekla pogodba za določen čas in nimate nove):</a:t>
            </a:r>
          </a:p>
          <a:p>
            <a:pPr marL="1384300" lvl="2" indent="-457200">
              <a:spcBef>
                <a:spcPts val="3325"/>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Pri oddaji vloge obvezno dodati prilogo – dokument, iz katerega je razvidno kaj se dogaja na MM</a:t>
            </a:r>
          </a:p>
          <a:p>
            <a:pPr marL="1041400" lvl="1" indent="-571500">
              <a:spcBef>
                <a:spcPts val="3325"/>
              </a:spcBef>
              <a:buClr>
                <a:srgbClr val="1C6481"/>
              </a:buClr>
              <a:buFont typeface="Wingdings" panose="05000000000000000000" pitchFamily="2" charset="2"/>
              <a:buChar char="§"/>
              <a:tabLst>
                <a:tab pos="332740" algn="l"/>
              </a:tabLst>
            </a:pPr>
            <a:endParaRPr lang="sl-SI" sz="3600" dirty="0">
              <a:latin typeface="Century Schoolbook" panose="02040604050505020304" pitchFamily="18" charset="0"/>
              <a:cs typeface="Arial"/>
            </a:endParaRPr>
          </a:p>
          <a:p>
            <a:pPr marL="469900" lvl="1">
              <a:spcBef>
                <a:spcPts val="3325"/>
              </a:spcBef>
              <a:buClr>
                <a:srgbClr val="1C6481"/>
              </a:buClr>
              <a:tabLst>
                <a:tab pos="332740" algn="l"/>
              </a:tabLst>
            </a:pPr>
            <a:endParaRPr lang="sl-SI" sz="3600" dirty="0">
              <a:latin typeface="Century Schoolbook" panose="02040604050505020304" pitchFamily="18" charset="0"/>
              <a:cs typeface="Arial"/>
            </a:endParaRPr>
          </a:p>
          <a:p>
            <a:pPr marL="1041400" lvl="1" indent="-571500">
              <a:spcBef>
                <a:spcPts val="3325"/>
              </a:spcBef>
              <a:buClr>
                <a:srgbClr val="1C6481"/>
              </a:buClr>
              <a:buFont typeface="Wingdings" panose="05000000000000000000" pitchFamily="2" charset="2"/>
              <a:buChar char="ü"/>
              <a:tabLst>
                <a:tab pos="332740" algn="l"/>
              </a:tabLst>
            </a:pPr>
            <a:endParaRPr lang="sl-SI" sz="3600" dirty="0">
              <a:latin typeface="Century Schoolbook" panose="02040604050505020304" pitchFamily="18" charset="0"/>
              <a:cs typeface="Arial"/>
            </a:endParaRPr>
          </a:p>
          <a:p>
            <a:pPr marL="584200" indent="-571500">
              <a:spcBef>
                <a:spcPts val="3325"/>
              </a:spcBef>
              <a:buClr>
                <a:srgbClr val="1C6481"/>
              </a:buClr>
              <a:buFont typeface="Wingdings" panose="05000000000000000000" pitchFamily="2" charset="2"/>
              <a:buChar char="§"/>
              <a:tabLst>
                <a:tab pos="332740" algn="l"/>
              </a:tabLst>
            </a:pPr>
            <a:endParaRPr lang="sl-SI" sz="3600" dirty="0">
              <a:latin typeface="Century Schoolbook" panose="02040604050505020304" pitchFamily="18" charset="0"/>
              <a:cs typeface="Arial"/>
            </a:endParaRPr>
          </a:p>
        </p:txBody>
      </p:sp>
    </p:spTree>
    <p:extLst>
      <p:ext uri="{BB962C8B-B14F-4D97-AF65-F5344CB8AC3E}">
        <p14:creationId xmlns:p14="http://schemas.microsoft.com/office/powerpoint/2010/main" val="1521645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7"/>
          <p:cNvSpPr/>
          <p:nvPr/>
        </p:nvSpPr>
        <p:spPr>
          <a:xfrm>
            <a:off x="12203816" y="6341608"/>
            <a:ext cx="7900284" cy="3950142"/>
          </a:xfrm>
          <a:prstGeom prst="rect">
            <a:avLst/>
          </a:prstGeom>
          <a:blipFill dpi="0" rotWithShape="1">
            <a:blip r:embed="rId3" cstate="print">
              <a:alphaModFix amt="10000"/>
              <a:duotone>
                <a:schemeClr val="bg2">
                  <a:shade val="45000"/>
                  <a:satMod val="135000"/>
                </a:schemeClr>
                <a:prstClr val="white"/>
              </a:duotone>
            </a:blip>
            <a:srcRect/>
            <a:stretch>
              <a:fillRect/>
            </a:stretch>
          </a:blipFill>
        </p:spPr>
        <p:txBody>
          <a:bodyPr wrap="square" lIns="0" tIns="0" rIns="0" bIns="0" rtlCol="0"/>
          <a:lstStyle/>
          <a:p>
            <a:endParaRPr>
              <a:solidFill>
                <a:schemeClr val="accent2"/>
              </a:solidFill>
            </a:endParaRPr>
          </a:p>
        </p:txBody>
      </p:sp>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4" cstate="print"/>
          <a:srcRect/>
          <a:stretch>
            <a:fillRect/>
          </a:stretch>
        </p:blipFill>
        <p:spPr bwMode="auto">
          <a:xfrm>
            <a:off x="1136650" y="11388725"/>
            <a:ext cx="13623530" cy="694800"/>
          </a:xfrm>
          <a:prstGeom prst="rect">
            <a:avLst/>
          </a:prstGeom>
          <a:noFill/>
        </p:spPr>
      </p:pic>
      <p:sp>
        <p:nvSpPr>
          <p:cNvPr id="7" name="object 5"/>
          <p:cNvSpPr txBox="1"/>
          <p:nvPr/>
        </p:nvSpPr>
        <p:spPr>
          <a:xfrm rot="10800000" flipV="1">
            <a:off x="1212848" y="3443799"/>
            <a:ext cx="16992602" cy="7140416"/>
          </a:xfrm>
          <a:prstGeom prst="rect">
            <a:avLst/>
          </a:prstGeom>
        </p:spPr>
        <p:txBody>
          <a:bodyPr vert="horz" wrap="square" lIns="0" tIns="0" rIns="0" bIns="0" numCol="1" rtlCol="0">
            <a:spAutoFit/>
          </a:bodyPr>
          <a:lstStyle/>
          <a:p>
            <a:pPr marL="1028700" lvl="1" indent="-571500" algn="just">
              <a:buFont typeface="Wingdings" panose="05000000000000000000" pitchFamily="2" charset="2"/>
              <a:buChar char="§"/>
            </a:pPr>
            <a:r>
              <a:rPr lang="sl-SI" sz="3600" dirty="0">
                <a:latin typeface="Century Schoolbook" panose="02040604050505020304" pitchFamily="18" charset="0"/>
              </a:rPr>
              <a:t>4. Odstavek 215. člena SONDSEE določa, da mora distribucijski operater v primeru odklopa po predhodnem obvestilu hraniti </a:t>
            </a:r>
            <a:r>
              <a:rPr lang="sl-SI" sz="3600" b="1" dirty="0">
                <a:latin typeface="Century Schoolbook" panose="02040604050505020304" pitchFamily="18" charset="0"/>
              </a:rPr>
              <a:t>dokazilo o opravljeni vročitvi.</a:t>
            </a:r>
          </a:p>
          <a:p>
            <a:pPr marL="1028700" lvl="1" indent="-571500" algn="just">
              <a:buFont typeface="Wingdings" panose="05000000000000000000" pitchFamily="2" charset="2"/>
              <a:buChar char="§"/>
            </a:pPr>
            <a:endParaRPr lang="sl-SI" sz="3600" b="1" dirty="0">
              <a:latin typeface="Century Schoolbook" panose="02040604050505020304" pitchFamily="18" charset="0"/>
            </a:endParaRPr>
          </a:p>
          <a:p>
            <a:pPr marL="1028700" lvl="1" indent="-571500" algn="just">
              <a:buFont typeface="Wingdings" panose="05000000000000000000" pitchFamily="2" charset="2"/>
              <a:buChar char="§"/>
            </a:pPr>
            <a:r>
              <a:rPr lang="sl-SI" sz="3600" dirty="0">
                <a:latin typeface="Century Schoolbook" panose="02040604050505020304" pitchFamily="18" charset="0"/>
              </a:rPr>
              <a:t>V praksi to pomeni, da bodo od 1.3.2021 dalje vsa obvestila o odklopu poslana z osebno vročitvijo - ZUP z opcijo avtomatskega sledenja pošiljki preko Pošte Slovenije.</a:t>
            </a:r>
          </a:p>
          <a:p>
            <a:pPr marL="1028700" lvl="1" indent="-571500" algn="just">
              <a:buFont typeface="Wingdings" panose="05000000000000000000" pitchFamily="2" charset="2"/>
              <a:buChar char="§"/>
            </a:pPr>
            <a:endParaRPr lang="sl-SI" sz="3600" dirty="0">
              <a:latin typeface="Century Schoolbook" panose="02040604050505020304" pitchFamily="18" charset="0"/>
            </a:endParaRPr>
          </a:p>
          <a:p>
            <a:pPr marL="1028700" lvl="1" indent="-571500" algn="just">
              <a:buFont typeface="Wingdings" panose="05000000000000000000" pitchFamily="2" charset="2"/>
              <a:buChar char="§"/>
            </a:pPr>
            <a:r>
              <a:rPr lang="sl-SI" sz="3600" dirty="0">
                <a:latin typeface="Century Schoolbook" panose="02040604050505020304" pitchFamily="18" charset="0"/>
              </a:rPr>
              <a:t>Rok za izpolnitev obveznosti 8 dni za poslovne in 15 dni za gospodinjske odjemalce bo pričel teči </a:t>
            </a:r>
            <a:r>
              <a:rPr lang="sl-SI" sz="3600" b="1" dirty="0">
                <a:latin typeface="Century Schoolbook" panose="02040604050505020304" pitchFamily="18" charset="0"/>
              </a:rPr>
              <a:t>od datuma vročitve</a:t>
            </a:r>
            <a:r>
              <a:rPr lang="sl-SI" sz="3600" dirty="0">
                <a:latin typeface="Century Schoolbook" panose="02040604050505020304" pitchFamily="18" charset="0"/>
              </a:rPr>
              <a:t>.</a:t>
            </a:r>
          </a:p>
          <a:p>
            <a:pPr lvl="1" algn="just"/>
            <a:endParaRPr lang="sl-SI" sz="3600" dirty="0">
              <a:latin typeface="Century Schoolbook" panose="02040604050505020304" pitchFamily="18" charset="0"/>
            </a:endParaRPr>
          </a:p>
          <a:p>
            <a:pPr marL="1028700" lvl="1" indent="-571500" algn="just">
              <a:buFont typeface="Wingdings" panose="05000000000000000000" pitchFamily="2" charset="2"/>
              <a:buChar char="§"/>
            </a:pPr>
            <a:endParaRPr lang="sl-SI" sz="3600" dirty="0">
              <a:latin typeface="Century Schoolbook" panose="02040604050505020304" pitchFamily="18" charset="0"/>
            </a:endParaRPr>
          </a:p>
          <a:p>
            <a:pPr lvl="1"/>
            <a:r>
              <a:rPr lang="sl-SI" sz="3200" dirty="0">
                <a:latin typeface="Century Schoolbook" panose="02040604050505020304" pitchFamily="18" charset="0"/>
              </a:rPr>
              <a:t>												</a:t>
            </a:r>
            <a:endParaRPr lang="sl-SI" sz="2400" dirty="0">
              <a:latin typeface="Century Schoolbook" panose="02040604050505020304" pitchFamily="18" charset="0"/>
              <a:cs typeface="Arial"/>
            </a:endParaRPr>
          </a:p>
        </p:txBody>
      </p:sp>
      <p:sp>
        <p:nvSpPr>
          <p:cNvPr id="2" name="Naslov 1">
            <a:extLst>
              <a:ext uri="{FF2B5EF4-FFF2-40B4-BE49-F238E27FC236}">
                <a16:creationId xmlns:a16="http://schemas.microsoft.com/office/drawing/2014/main" id="{59FE5018-664C-4CE2-A73F-6D5523F6ED3C}"/>
              </a:ext>
            </a:extLst>
          </p:cNvPr>
          <p:cNvSpPr>
            <a:spLocks noGrp="1"/>
          </p:cNvSpPr>
          <p:nvPr>
            <p:ph type="title"/>
          </p:nvPr>
        </p:nvSpPr>
        <p:spPr>
          <a:xfrm>
            <a:off x="1034388" y="1607086"/>
            <a:ext cx="17856862" cy="1354217"/>
          </a:xfrm>
        </p:spPr>
        <p:txBody>
          <a:bodyPr/>
          <a:lstStyle/>
          <a:p>
            <a:r>
              <a:rPr lang="sl-SI" sz="4400" dirty="0">
                <a:solidFill>
                  <a:schemeClr val="tx1">
                    <a:lumMod val="95000"/>
                    <a:lumOff val="5000"/>
                  </a:schemeClr>
                </a:solidFill>
                <a:latin typeface="Century Schoolbook" panose="02040604050505020304" pitchFamily="18" charset="0"/>
              </a:rPr>
              <a:t>Zahteve SONDSEE v zvezi z odklopi po predhodnem obvestilu</a:t>
            </a:r>
          </a:p>
        </p:txBody>
      </p:sp>
    </p:spTree>
    <p:extLst>
      <p:ext uri="{BB962C8B-B14F-4D97-AF65-F5344CB8AC3E}">
        <p14:creationId xmlns:p14="http://schemas.microsoft.com/office/powerpoint/2010/main" val="3649347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7"/>
          <p:cNvSpPr/>
          <p:nvPr/>
        </p:nvSpPr>
        <p:spPr>
          <a:xfrm>
            <a:off x="12203816" y="6341608"/>
            <a:ext cx="7900284" cy="3950142"/>
          </a:xfrm>
          <a:prstGeom prst="rect">
            <a:avLst/>
          </a:prstGeom>
          <a:blipFill dpi="0" rotWithShape="1">
            <a:blip r:embed="rId3" cstate="print">
              <a:alphaModFix amt="10000"/>
              <a:duotone>
                <a:schemeClr val="bg2">
                  <a:shade val="45000"/>
                  <a:satMod val="135000"/>
                </a:schemeClr>
                <a:prstClr val="white"/>
              </a:duotone>
            </a:blip>
            <a:srcRect/>
            <a:stretch>
              <a:fillRect/>
            </a:stretch>
          </a:blipFill>
        </p:spPr>
        <p:txBody>
          <a:bodyPr wrap="square" lIns="0" tIns="0" rIns="0" bIns="0" rtlCol="0"/>
          <a:lstStyle/>
          <a:p>
            <a:endParaRPr>
              <a:solidFill>
                <a:schemeClr val="accent2"/>
              </a:solidFill>
            </a:endParaRPr>
          </a:p>
        </p:txBody>
      </p:sp>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4" cstate="print"/>
          <a:srcRect/>
          <a:stretch>
            <a:fillRect/>
          </a:stretch>
        </p:blipFill>
        <p:spPr bwMode="auto">
          <a:xfrm>
            <a:off x="1136650" y="11388725"/>
            <a:ext cx="13623530" cy="694800"/>
          </a:xfrm>
          <a:prstGeom prst="rect">
            <a:avLst/>
          </a:prstGeom>
          <a:noFill/>
        </p:spPr>
      </p:pic>
      <p:sp>
        <p:nvSpPr>
          <p:cNvPr id="7" name="object 5"/>
          <p:cNvSpPr txBox="1"/>
          <p:nvPr/>
        </p:nvSpPr>
        <p:spPr>
          <a:xfrm rot="10800000" flipV="1">
            <a:off x="1212848" y="2438886"/>
            <a:ext cx="16459202" cy="8463855"/>
          </a:xfrm>
          <a:prstGeom prst="rect">
            <a:avLst/>
          </a:prstGeom>
        </p:spPr>
        <p:txBody>
          <a:bodyPr vert="horz" wrap="square" lIns="0" tIns="0" rIns="0" bIns="0" numCol="1" rtlCol="0">
            <a:spAutoFit/>
          </a:bodyPr>
          <a:lstStyle/>
          <a:p>
            <a:pPr marL="1028700" lvl="1" indent="-571500" algn="just">
              <a:buFont typeface="Wingdings" panose="05000000000000000000" pitchFamily="2" charset="2"/>
              <a:buChar char="§"/>
            </a:pPr>
            <a:r>
              <a:rPr lang="sl-SI" sz="3200" dirty="0">
                <a:latin typeface="Century Schoolbook" panose="02040604050505020304" pitchFamily="18" charset="0"/>
              </a:rPr>
              <a:t>Zadnji delovni dan v mesecu po 17. uri bo </a:t>
            </a:r>
            <a:r>
              <a:rPr lang="sl-SI" sz="3200" dirty="0" err="1">
                <a:latin typeface="Century Schoolbook" panose="02040604050505020304" pitchFamily="18" charset="0"/>
              </a:rPr>
              <a:t>funcionalnost</a:t>
            </a:r>
            <a:r>
              <a:rPr lang="sl-SI" sz="3200" dirty="0">
                <a:latin typeface="Century Schoolbook" panose="02040604050505020304" pitchFamily="18" charset="0"/>
              </a:rPr>
              <a:t> oddaja zahteve za odpoved pogodbe zaprta. Funkcionalnost bo zaprta do konca meseca do 24.00 ure.</a:t>
            </a:r>
          </a:p>
          <a:p>
            <a:pPr lvl="1" algn="just"/>
            <a:endParaRPr lang="sl-SI" sz="3200" dirty="0">
              <a:latin typeface="Century Schoolbook" panose="02040604050505020304" pitchFamily="18" charset="0"/>
            </a:endParaRPr>
          </a:p>
          <a:p>
            <a:pPr marL="1028700" lvl="1" indent="-571500" algn="just">
              <a:buFont typeface="Wingdings" panose="05000000000000000000" pitchFamily="2" charset="2"/>
              <a:buChar char="§"/>
            </a:pPr>
            <a:r>
              <a:rPr lang="sl-SI" sz="3200" dirty="0">
                <a:latin typeface="Century Schoolbook" panose="02040604050505020304" pitchFamily="18" charset="0"/>
              </a:rPr>
              <a:t>V primeru oddaje zahteve za odklop – razlog odklopa potek pogodbe, bo zahteva do potrditve/zavrnitve EDP ostala v statusu „Oddana“</a:t>
            </a:r>
          </a:p>
          <a:p>
            <a:pPr lvl="1" algn="just"/>
            <a:endParaRPr lang="sl-SI" sz="3200" dirty="0">
              <a:latin typeface="Century Schoolbook" panose="02040604050505020304" pitchFamily="18" charset="0"/>
            </a:endParaRPr>
          </a:p>
          <a:p>
            <a:pPr marL="1028700" lvl="1" indent="-571500" algn="just">
              <a:buFont typeface="Wingdings" panose="05000000000000000000" pitchFamily="2" charset="2"/>
              <a:buChar char="§"/>
            </a:pPr>
            <a:r>
              <a:rPr lang="sl-SI" sz="3200" dirty="0">
                <a:latin typeface="Century Schoolbook" panose="02040604050505020304" pitchFamily="18" charset="0"/>
              </a:rPr>
              <a:t>Vse zahteve za odklop – razlog odklopa potek pogodbe, ki bodo oddane brez priloge ali pa ta ne bo ustrezna (iz nje ne bo razvideno za kaj gre v posameznem primeru), bodo zavrnjene.</a:t>
            </a:r>
          </a:p>
          <a:p>
            <a:pPr marL="1028700" lvl="1" indent="-571500" algn="just">
              <a:buFont typeface="Wingdings" panose="05000000000000000000" pitchFamily="2" charset="2"/>
              <a:buChar char="§"/>
            </a:pPr>
            <a:endParaRPr lang="sl-SI" sz="3200" dirty="0">
              <a:latin typeface="Century Schoolbook" panose="02040604050505020304" pitchFamily="18" charset="0"/>
            </a:endParaRPr>
          </a:p>
          <a:p>
            <a:pPr marL="1028700" lvl="1" indent="-571500" algn="just">
              <a:buFont typeface="Wingdings" panose="05000000000000000000" pitchFamily="2" charset="2"/>
              <a:buChar char="§"/>
            </a:pPr>
            <a:r>
              <a:rPr lang="sl-SI" sz="3200" dirty="0">
                <a:latin typeface="Century Schoolbook" panose="02040604050505020304" pitchFamily="18" charset="0"/>
              </a:rPr>
              <a:t>V kolikor obvestilo </a:t>
            </a:r>
            <a:r>
              <a:rPr lang="sl-SI" sz="3200" b="1" dirty="0">
                <a:latin typeface="Century Schoolbook" panose="02040604050505020304" pitchFamily="18" charset="0"/>
              </a:rPr>
              <a:t>ne bo vročeno, se postopek odklopa ne bo mogel nadaljevati.</a:t>
            </a:r>
          </a:p>
          <a:p>
            <a:pPr marL="1028700" lvl="1" indent="-571500" algn="just">
              <a:buFont typeface="Wingdings" panose="05000000000000000000" pitchFamily="2" charset="2"/>
              <a:buChar char="§"/>
            </a:pPr>
            <a:endParaRPr lang="sl-SI" sz="3200" b="1" dirty="0">
              <a:latin typeface="Century Schoolbook" panose="02040604050505020304" pitchFamily="18" charset="0"/>
            </a:endParaRPr>
          </a:p>
          <a:p>
            <a:pPr marL="1028700" lvl="1" indent="-571500" algn="just">
              <a:buFont typeface="Wingdings" panose="05000000000000000000" pitchFamily="2" charset="2"/>
              <a:buChar char="§"/>
            </a:pPr>
            <a:r>
              <a:rPr lang="sl-SI" sz="3200" dirty="0">
                <a:latin typeface="Century Schoolbook" panose="02040604050505020304" pitchFamily="18" charset="0"/>
              </a:rPr>
              <a:t>Pred nastavljen datum predvidenega odklopa bo 1.1.9999 – to pomeni, da obvestilo še ni bilo vročeno.</a:t>
            </a:r>
          </a:p>
          <a:p>
            <a:pPr marL="1028700" lvl="1" indent="-571500" algn="just">
              <a:buFont typeface="Wingdings" panose="05000000000000000000" pitchFamily="2" charset="2"/>
              <a:buChar char="§"/>
            </a:pPr>
            <a:endParaRPr lang="sl-SI" sz="3200" dirty="0">
              <a:latin typeface="Century Schoolbook" panose="02040604050505020304" pitchFamily="18" charset="0"/>
            </a:endParaRPr>
          </a:p>
          <a:p>
            <a:pPr lvl="1"/>
            <a:r>
              <a:rPr lang="sl-SI" sz="3800" dirty="0">
                <a:latin typeface="Century Schoolbook" panose="02040604050505020304" pitchFamily="18" charset="0"/>
              </a:rPr>
              <a:t>											</a:t>
            </a:r>
            <a:r>
              <a:rPr lang="sl-SI" sz="3200" dirty="0">
                <a:latin typeface="Century Schoolbook" panose="02040604050505020304" pitchFamily="18" charset="0"/>
              </a:rPr>
              <a:t>	</a:t>
            </a:r>
            <a:endParaRPr lang="sl-SI" sz="2400" dirty="0">
              <a:latin typeface="Century Schoolbook" panose="02040604050505020304" pitchFamily="18" charset="0"/>
              <a:cs typeface="Arial"/>
            </a:endParaRPr>
          </a:p>
        </p:txBody>
      </p:sp>
      <p:sp>
        <p:nvSpPr>
          <p:cNvPr id="2" name="Naslov 1">
            <a:extLst>
              <a:ext uri="{FF2B5EF4-FFF2-40B4-BE49-F238E27FC236}">
                <a16:creationId xmlns:a16="http://schemas.microsoft.com/office/drawing/2014/main" id="{59FE5018-664C-4CE2-A73F-6D5523F6ED3C}"/>
              </a:ext>
            </a:extLst>
          </p:cNvPr>
          <p:cNvSpPr>
            <a:spLocks noGrp="1"/>
          </p:cNvSpPr>
          <p:nvPr>
            <p:ph type="title"/>
          </p:nvPr>
        </p:nvSpPr>
        <p:spPr>
          <a:xfrm>
            <a:off x="1034388" y="1607086"/>
            <a:ext cx="17856862" cy="677108"/>
          </a:xfrm>
        </p:spPr>
        <p:txBody>
          <a:bodyPr/>
          <a:lstStyle/>
          <a:p>
            <a:r>
              <a:rPr lang="sl-SI" sz="4400" dirty="0">
                <a:solidFill>
                  <a:schemeClr val="tx1">
                    <a:lumMod val="95000"/>
                    <a:lumOff val="5000"/>
                  </a:schemeClr>
                </a:solidFill>
                <a:latin typeface="Century Schoolbook" panose="02040604050505020304" pitchFamily="18" charset="0"/>
              </a:rPr>
              <a:t>Novosti od 1.3.2021 dalje</a:t>
            </a:r>
          </a:p>
        </p:txBody>
      </p:sp>
    </p:spTree>
    <p:extLst>
      <p:ext uri="{BB962C8B-B14F-4D97-AF65-F5344CB8AC3E}">
        <p14:creationId xmlns:p14="http://schemas.microsoft.com/office/powerpoint/2010/main" val="384909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sp>
        <p:nvSpPr>
          <p:cNvPr id="7" name="object 7"/>
          <p:cNvSpPr/>
          <p:nvPr/>
        </p:nvSpPr>
        <p:spPr>
          <a:xfrm>
            <a:off x="12261850" y="6305947"/>
            <a:ext cx="7900284" cy="3950142"/>
          </a:xfrm>
          <a:prstGeom prst="rect">
            <a:avLst/>
          </a:prstGeom>
          <a:blipFill dpi="0" rotWithShape="1">
            <a:blip r:embed="rId3" cstate="print">
              <a:alphaModFix amt="10000"/>
            </a:blip>
            <a:srcRect/>
            <a:stretch>
              <a:fillRect/>
            </a:stretch>
          </a:blip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4" cstate="print"/>
          <a:srcRect/>
          <a:stretch>
            <a:fillRect/>
          </a:stretch>
        </p:blipFill>
        <p:spPr bwMode="auto">
          <a:xfrm>
            <a:off x="1136650" y="11388725"/>
            <a:ext cx="13623530" cy="694800"/>
          </a:xfrm>
          <a:prstGeom prst="rect">
            <a:avLst/>
          </a:prstGeom>
          <a:noFill/>
        </p:spPr>
      </p:pic>
      <p:sp>
        <p:nvSpPr>
          <p:cNvPr id="4" name="Pravokotnik 3">
            <a:extLst>
              <a:ext uri="{FF2B5EF4-FFF2-40B4-BE49-F238E27FC236}">
                <a16:creationId xmlns:a16="http://schemas.microsoft.com/office/drawing/2014/main" id="{1E4F0E9D-5470-4F78-B2F5-48257FF4A235}"/>
              </a:ext>
            </a:extLst>
          </p:cNvPr>
          <p:cNvSpPr/>
          <p:nvPr/>
        </p:nvSpPr>
        <p:spPr>
          <a:xfrm>
            <a:off x="1046831" y="2310561"/>
            <a:ext cx="17692019" cy="8402300"/>
          </a:xfrm>
          <a:prstGeom prst="rect">
            <a:avLst/>
          </a:prstGeom>
        </p:spPr>
        <p:txBody>
          <a:bodyPr wrap="square">
            <a:spAutoFit/>
          </a:bodyPr>
          <a:lstStyle/>
          <a:p>
            <a:pPr marL="1028700" lvl="1" indent="-571500" algn="just">
              <a:buFont typeface="Wingdings" panose="05000000000000000000" pitchFamily="2" charset="2"/>
              <a:buChar char="§"/>
            </a:pPr>
            <a:r>
              <a:rPr lang="sl-SI" sz="3600" dirty="0">
                <a:latin typeface="Century Schoolbook" panose="02040604050505020304" pitchFamily="18" charset="0"/>
              </a:rPr>
              <a:t>Ko bo obvestilo vročeno, se bo datum predvidenega odklopa ponastavil na datum vročitve + 8/15 dni.</a:t>
            </a:r>
          </a:p>
          <a:p>
            <a:pPr marL="1028700" lvl="1" indent="-571500" algn="just">
              <a:buFont typeface="Wingdings" panose="05000000000000000000" pitchFamily="2" charset="2"/>
              <a:buChar char="§"/>
            </a:pPr>
            <a:endParaRPr lang="sl-SI" sz="3600" dirty="0">
              <a:latin typeface="Century Schoolbook" panose="02040604050505020304" pitchFamily="18" charset="0"/>
            </a:endParaRPr>
          </a:p>
          <a:p>
            <a:pPr marL="1028700" lvl="1" indent="-571500" algn="just">
              <a:buFont typeface="Wingdings" panose="05000000000000000000" pitchFamily="2" charset="2"/>
              <a:buChar char="§"/>
            </a:pPr>
            <a:r>
              <a:rPr lang="sl-SI" sz="3600" dirty="0">
                <a:latin typeface="Century Schoolbook" panose="02040604050505020304" pitchFamily="18" charset="0"/>
              </a:rPr>
              <a:t>Po izteku roka za izključitev merilnega mesta iz bilančne sheme bo merilno mesto, za katerega obvestila ni bilo mogoče vročiti ali pa je obvestilo bilo vročeno in je predviden datum odklopa po roku za izključitev merilnega mesta iz bilančne skupine dobavitelja, prestavljeno na neupravičen odjem.</a:t>
            </a:r>
          </a:p>
          <a:p>
            <a:pPr marL="1028700" lvl="1" indent="-571500" algn="just">
              <a:buFont typeface="Wingdings" panose="05000000000000000000" pitchFamily="2" charset="2"/>
              <a:buChar char="§"/>
            </a:pPr>
            <a:endParaRPr lang="sl-SI" sz="3600" dirty="0">
              <a:latin typeface="Century Schoolbook" panose="02040604050505020304" pitchFamily="18" charset="0"/>
            </a:endParaRPr>
          </a:p>
          <a:p>
            <a:pPr marL="1028700" lvl="1" indent="-571500" algn="just">
              <a:buFont typeface="Wingdings" panose="05000000000000000000" pitchFamily="2" charset="2"/>
              <a:buChar char="§"/>
            </a:pPr>
            <a:r>
              <a:rPr lang="sl-SI" sz="3600" dirty="0">
                <a:latin typeface="Century Schoolbook" panose="02040604050505020304" pitchFamily="18" charset="0"/>
              </a:rPr>
              <a:t>Do prestavitve merilnega meta na neupravičen odjem boste lahko še oddajali preklice zahteve za odklop merilnega mesta, v kolikor odklop še ni bil realiziran.</a:t>
            </a:r>
          </a:p>
          <a:p>
            <a:pPr marL="1028700" lvl="1" indent="-571500" algn="just">
              <a:buFont typeface="Wingdings" panose="05000000000000000000" pitchFamily="2" charset="2"/>
              <a:buChar char="§"/>
            </a:pPr>
            <a:endParaRPr lang="sl-SI" sz="3600" dirty="0">
              <a:latin typeface="Century Schoolbook" panose="02040604050505020304" pitchFamily="18" charset="0"/>
            </a:endParaRPr>
          </a:p>
          <a:p>
            <a:pPr marL="1028700" lvl="1" indent="-571500" algn="just">
              <a:buFont typeface="Wingdings" panose="05000000000000000000" pitchFamily="2" charset="2"/>
              <a:buChar char="§"/>
            </a:pPr>
            <a:r>
              <a:rPr lang="sl-SI" sz="3600" dirty="0">
                <a:latin typeface="Century Schoolbook" panose="02040604050505020304" pitchFamily="18" charset="0"/>
              </a:rPr>
              <a:t>Ko bo merilno mesto prestavljeno na neupravičen odjem, bodo izdelani končni obračunski podatki, vložitev preklica pa ne bo več mogoča, ker ne boste več evidentirani kot dobavitelj na merilnem mestu.</a:t>
            </a:r>
          </a:p>
        </p:txBody>
      </p:sp>
    </p:spTree>
    <p:extLst>
      <p:ext uri="{BB962C8B-B14F-4D97-AF65-F5344CB8AC3E}">
        <p14:creationId xmlns:p14="http://schemas.microsoft.com/office/powerpoint/2010/main" val="709459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sp>
        <p:nvSpPr>
          <p:cNvPr id="6" name="object 6"/>
          <p:cNvSpPr txBox="1">
            <a:spLocks noGrp="1"/>
          </p:cNvSpPr>
          <p:nvPr>
            <p:ph type="title"/>
          </p:nvPr>
        </p:nvSpPr>
        <p:spPr>
          <a:xfrm>
            <a:off x="1057559" y="1537445"/>
            <a:ext cx="17907000" cy="738664"/>
          </a:xfrm>
          <a:prstGeom prst="rect">
            <a:avLst/>
          </a:prstGeom>
        </p:spPr>
        <p:txBody>
          <a:bodyPr vert="horz" wrap="square" lIns="0" tIns="0" rIns="0" bIns="0" rtlCol="0">
            <a:spAutoFit/>
          </a:bodyPr>
          <a:lstStyle/>
          <a:p>
            <a:pPr marL="12700">
              <a:lnSpc>
                <a:spcPct val="100000"/>
              </a:lnSpc>
            </a:pPr>
            <a:r>
              <a:rPr lang="sl-SI" sz="4800" dirty="0">
                <a:solidFill>
                  <a:srgbClr val="052833"/>
                </a:solidFill>
                <a:latin typeface="Century Schoolbook" panose="02040604050505020304" pitchFamily="18" charset="0"/>
              </a:rPr>
              <a:t>Pomembno – urejeni naslovni podatki</a:t>
            </a:r>
            <a:endParaRPr sz="4800" b="0" dirty="0">
              <a:solidFill>
                <a:srgbClr val="1D627F"/>
              </a:solidFill>
              <a:effectLst>
                <a:outerShdw blurRad="38100" dist="38100" dir="2700000" algn="tl">
                  <a:srgbClr val="000000">
                    <a:alpha val="43137"/>
                  </a:srgbClr>
                </a:outerShdw>
              </a:effectLst>
              <a:latin typeface="Century Schoolbook" panose="02040604050505020304" pitchFamily="18" charset="0"/>
            </a:endParaRPr>
          </a:p>
        </p:txBody>
      </p:sp>
      <p:sp>
        <p:nvSpPr>
          <p:cNvPr id="7" name="object 7"/>
          <p:cNvSpPr/>
          <p:nvPr/>
        </p:nvSpPr>
        <p:spPr>
          <a:xfrm>
            <a:off x="12261850" y="6305947"/>
            <a:ext cx="7900284" cy="3950142"/>
          </a:xfrm>
          <a:prstGeom prst="rect">
            <a:avLst/>
          </a:prstGeom>
          <a:blipFill dpi="0" rotWithShape="1">
            <a:blip r:embed="rId3" cstate="print">
              <a:alphaModFix amt="10000"/>
            </a:blip>
            <a:srcRect/>
            <a:stretch>
              <a:fillRect/>
            </a:stretch>
          </a:blip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4" cstate="print"/>
          <a:srcRect/>
          <a:stretch>
            <a:fillRect/>
          </a:stretch>
        </p:blipFill>
        <p:spPr bwMode="auto">
          <a:xfrm>
            <a:off x="1136650" y="11388725"/>
            <a:ext cx="13623530" cy="694800"/>
          </a:xfrm>
          <a:prstGeom prst="rect">
            <a:avLst/>
          </a:prstGeom>
          <a:noFill/>
        </p:spPr>
      </p:pic>
      <p:sp>
        <p:nvSpPr>
          <p:cNvPr id="12" name="object 5">
            <a:extLst>
              <a:ext uri="{FF2B5EF4-FFF2-40B4-BE49-F238E27FC236}">
                <a16:creationId xmlns:a16="http://schemas.microsoft.com/office/drawing/2014/main" id="{93C9318D-B2BD-4BFD-AC17-E5940D3E4325}"/>
              </a:ext>
            </a:extLst>
          </p:cNvPr>
          <p:cNvSpPr txBox="1"/>
          <p:nvPr/>
        </p:nvSpPr>
        <p:spPr>
          <a:xfrm>
            <a:off x="1057559" y="2549525"/>
            <a:ext cx="16919292" cy="8556188"/>
          </a:xfrm>
          <a:prstGeom prst="rect">
            <a:avLst/>
          </a:prstGeom>
        </p:spPr>
        <p:txBody>
          <a:bodyPr vert="horz" wrap="square" lIns="0" tIns="0" rIns="0" bIns="0" rtlCol="0">
            <a:spAutoFit/>
          </a:bodyPr>
          <a:lstStyle/>
          <a:p>
            <a:pPr marL="457200" indent="-457200">
              <a:spcBef>
                <a:spcPts val="2400"/>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Vročanje dokumentov z osebno vročitvijo ZUP ne bo mogoče, če naslovni podatki niso urejeni in oseba, ki jo imamo kot uporabnika sistema ne obstaja ali ne obstaja na naslovu, ki je evidentiran kot naslov za dostavo pošiljke.</a:t>
            </a:r>
          </a:p>
          <a:p>
            <a:pPr marL="457200" indent="-457200">
              <a:spcBef>
                <a:spcPts val="2400"/>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Naslovni podatki niso urejeni iz dveh razlogov:</a:t>
            </a:r>
          </a:p>
          <a:p>
            <a:pPr marL="914400" lvl="1" indent="-457200">
              <a:spcBef>
                <a:spcPts val="24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Uporabniki sistema ne sporočajo sprememb na merilnih mestih</a:t>
            </a:r>
          </a:p>
          <a:p>
            <a:pPr marL="914400" lvl="1" indent="-457200">
              <a:spcBef>
                <a:spcPts val="2400"/>
              </a:spcBef>
              <a:buClr>
                <a:srgbClr val="1C6481"/>
              </a:buClr>
              <a:buFont typeface="Wingdings" panose="05000000000000000000" pitchFamily="2" charset="2"/>
              <a:buChar char="ü"/>
              <a:tabLst>
                <a:tab pos="332740" algn="l"/>
              </a:tabLst>
            </a:pPr>
            <a:r>
              <a:rPr lang="sl-SI" sz="3200" dirty="0">
                <a:latin typeface="Century Schoolbook" panose="02040604050505020304" pitchFamily="18" charset="0"/>
                <a:cs typeface="Arial"/>
              </a:rPr>
              <a:t>Dobavitelji ne sporočate EDP sprememb, ki ste jih evidentirali v svojih sistemih</a:t>
            </a:r>
          </a:p>
          <a:p>
            <a:pPr marL="914400" lvl="1" indent="-457200">
              <a:spcBef>
                <a:spcPts val="2400"/>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Dejstvo je, da je samo na področju Elektro Ljubljana 11-16 % (odvisno od meseca) zahtev za menjavo dobavitelja zavrnjenih zaradi neujemanja podatkov iz pogodbe o dobavi s podatki v bazi Elektra Ljubljana.</a:t>
            </a:r>
          </a:p>
          <a:p>
            <a:pPr marL="914400" lvl="1" indent="-457200">
              <a:spcBef>
                <a:spcPts val="2400"/>
              </a:spcBef>
              <a:buClr>
                <a:srgbClr val="1C6481"/>
              </a:buClr>
              <a:buFont typeface="Wingdings" panose="05000000000000000000" pitchFamily="2" charset="2"/>
              <a:buChar char="§"/>
              <a:tabLst>
                <a:tab pos="332740" algn="l"/>
              </a:tabLst>
            </a:pPr>
            <a:r>
              <a:rPr lang="sl-SI" sz="3200" dirty="0">
                <a:latin typeface="Century Schoolbook" panose="02040604050505020304" pitchFamily="18" charset="0"/>
                <a:cs typeface="Arial"/>
              </a:rPr>
              <a:t>Z vsako prilogo A dobite tudi podatke o plačniku v bazi EDP, na ta način lahko preverjate ali so podatki med vami in nami usklajeni.</a:t>
            </a:r>
          </a:p>
          <a:p>
            <a:pPr marL="914400" lvl="1" indent="-457200">
              <a:spcBef>
                <a:spcPts val="2400"/>
              </a:spcBef>
              <a:buClr>
                <a:srgbClr val="1C6481"/>
              </a:buClr>
              <a:buFont typeface="Wingdings" panose="05000000000000000000" pitchFamily="2" charset="2"/>
              <a:buChar char="§"/>
              <a:tabLst>
                <a:tab pos="332740" algn="l"/>
              </a:tabLst>
            </a:pPr>
            <a:endParaRPr lang="sl-SI" sz="3200" dirty="0">
              <a:latin typeface="Century Schoolbook" panose="02040604050505020304" pitchFamily="18" charset="0"/>
              <a:cs typeface="Arial"/>
            </a:endParaRPr>
          </a:p>
          <a:p>
            <a:pPr>
              <a:spcBef>
                <a:spcPts val="2400"/>
              </a:spcBef>
              <a:buClr>
                <a:srgbClr val="1C6481"/>
              </a:buClr>
              <a:tabLst>
                <a:tab pos="332740" algn="l"/>
              </a:tabLst>
            </a:pPr>
            <a:endParaRPr lang="sl-SI" sz="3200" dirty="0">
              <a:latin typeface="Century Schoolbook" panose="02040604050505020304" pitchFamily="18" charset="0"/>
              <a:cs typeface="Arial"/>
            </a:endParaRPr>
          </a:p>
        </p:txBody>
      </p:sp>
    </p:spTree>
    <p:extLst>
      <p:ext uri="{BB962C8B-B14F-4D97-AF65-F5344CB8AC3E}">
        <p14:creationId xmlns:p14="http://schemas.microsoft.com/office/powerpoint/2010/main" val="1890236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057559" y="1047089"/>
            <a:ext cx="17999710" cy="293370"/>
          </a:xfrm>
          <a:custGeom>
            <a:avLst/>
            <a:gdLst/>
            <a:ahLst/>
            <a:cxnLst/>
            <a:rect l="l" t="t" r="r" b="b"/>
            <a:pathLst>
              <a:path w="17999710" h="293369">
                <a:moveTo>
                  <a:pt x="17706267" y="0"/>
                </a:moveTo>
                <a:lnTo>
                  <a:pt x="293184" y="0"/>
                </a:lnTo>
                <a:lnTo>
                  <a:pt x="269139" y="971"/>
                </a:lnTo>
                <a:lnTo>
                  <a:pt x="222728" y="8520"/>
                </a:lnTo>
                <a:lnTo>
                  <a:pt x="179063" y="23039"/>
                </a:lnTo>
                <a:lnTo>
                  <a:pt x="138747" y="43925"/>
                </a:lnTo>
                <a:lnTo>
                  <a:pt x="102383" y="70574"/>
                </a:lnTo>
                <a:lnTo>
                  <a:pt x="70574" y="102383"/>
                </a:lnTo>
                <a:lnTo>
                  <a:pt x="43925" y="138747"/>
                </a:lnTo>
                <a:lnTo>
                  <a:pt x="23039" y="179063"/>
                </a:lnTo>
                <a:lnTo>
                  <a:pt x="8520" y="222728"/>
                </a:lnTo>
                <a:lnTo>
                  <a:pt x="971" y="269139"/>
                </a:lnTo>
                <a:lnTo>
                  <a:pt x="0" y="293184"/>
                </a:lnTo>
                <a:lnTo>
                  <a:pt x="17999451" y="293184"/>
                </a:lnTo>
                <a:lnTo>
                  <a:pt x="17995614" y="245628"/>
                </a:lnTo>
                <a:lnTo>
                  <a:pt x="17984505" y="200515"/>
                </a:lnTo>
                <a:lnTo>
                  <a:pt x="17966727" y="158449"/>
                </a:lnTo>
                <a:lnTo>
                  <a:pt x="17942884" y="120033"/>
                </a:lnTo>
                <a:lnTo>
                  <a:pt x="17913580" y="85871"/>
                </a:lnTo>
                <a:lnTo>
                  <a:pt x="17879418" y="56567"/>
                </a:lnTo>
                <a:lnTo>
                  <a:pt x="17841002" y="32724"/>
                </a:lnTo>
                <a:lnTo>
                  <a:pt x="17798936" y="14946"/>
                </a:lnTo>
                <a:lnTo>
                  <a:pt x="17753823" y="3837"/>
                </a:lnTo>
                <a:lnTo>
                  <a:pt x="17706267" y="0"/>
                </a:lnTo>
                <a:close/>
              </a:path>
            </a:pathLst>
          </a:custGeom>
          <a:solidFill>
            <a:srgbClr val="1C6481"/>
          </a:solidFill>
        </p:spPr>
        <p:txBody>
          <a:bodyPr wrap="square" lIns="0" tIns="0" rIns="0" bIns="0" rtlCol="0"/>
          <a:lstStyle/>
          <a:p>
            <a:endParaRPr/>
          </a:p>
        </p:txBody>
      </p:sp>
      <p:sp>
        <p:nvSpPr>
          <p:cNvPr id="6" name="object 6"/>
          <p:cNvSpPr txBox="1">
            <a:spLocks noGrp="1"/>
          </p:cNvSpPr>
          <p:nvPr>
            <p:ph type="title"/>
          </p:nvPr>
        </p:nvSpPr>
        <p:spPr>
          <a:xfrm>
            <a:off x="1034388" y="1711326"/>
            <a:ext cx="17856862" cy="738664"/>
          </a:xfrm>
          <a:prstGeom prst="rect">
            <a:avLst/>
          </a:prstGeom>
        </p:spPr>
        <p:txBody>
          <a:bodyPr vert="horz" wrap="square" lIns="0" tIns="0" rIns="0" bIns="0" rtlCol="0">
            <a:spAutoFit/>
          </a:bodyPr>
          <a:lstStyle/>
          <a:p>
            <a:pPr marL="12700">
              <a:lnSpc>
                <a:spcPct val="100000"/>
              </a:lnSpc>
            </a:pPr>
            <a:r>
              <a:rPr lang="sl-SI" sz="4800" dirty="0">
                <a:solidFill>
                  <a:srgbClr val="052833"/>
                </a:solidFill>
                <a:latin typeface="Century Schoolbook" panose="02040604050505020304" pitchFamily="18" charset="0"/>
              </a:rPr>
              <a:t>Izsek iz XML zapis priloge A	</a:t>
            </a:r>
            <a:endParaRPr sz="4800" b="0" dirty="0">
              <a:solidFill>
                <a:srgbClr val="1D627F"/>
              </a:solidFill>
              <a:effectLst>
                <a:outerShdw blurRad="38100" dist="38100" dir="2700000" algn="tl">
                  <a:srgbClr val="000000">
                    <a:alpha val="43137"/>
                  </a:srgbClr>
                </a:outerShdw>
              </a:effectLst>
              <a:latin typeface="Century Schoolbook" panose="02040604050505020304" pitchFamily="18" charset="0"/>
            </a:endParaRPr>
          </a:p>
        </p:txBody>
      </p:sp>
      <p:pic>
        <p:nvPicPr>
          <p:cNvPr id="4" name="Slika 3">
            <a:extLst>
              <a:ext uri="{FF2B5EF4-FFF2-40B4-BE49-F238E27FC236}">
                <a16:creationId xmlns:a16="http://schemas.microsoft.com/office/drawing/2014/main" id="{2B71FDD8-FD1E-4F01-B6CB-45693052D9DD}"/>
              </a:ext>
            </a:extLst>
          </p:cNvPr>
          <p:cNvPicPr>
            <a:picLocks noChangeAspect="1"/>
          </p:cNvPicPr>
          <p:nvPr/>
        </p:nvPicPr>
        <p:blipFill>
          <a:blip r:embed="rId3"/>
          <a:stretch>
            <a:fillRect/>
          </a:stretch>
        </p:blipFill>
        <p:spPr>
          <a:xfrm>
            <a:off x="945158" y="3684165"/>
            <a:ext cx="16879292" cy="7018760"/>
          </a:xfrm>
          <a:prstGeom prst="rect">
            <a:avLst/>
          </a:prstGeom>
        </p:spPr>
      </p:pic>
      <p:sp>
        <p:nvSpPr>
          <p:cNvPr id="7" name="object 7"/>
          <p:cNvSpPr/>
          <p:nvPr/>
        </p:nvSpPr>
        <p:spPr>
          <a:xfrm>
            <a:off x="12261850" y="6305947"/>
            <a:ext cx="7900284" cy="3950142"/>
          </a:xfrm>
          <a:prstGeom prst="rect">
            <a:avLst/>
          </a:prstGeom>
          <a:blipFill dpi="0" rotWithShape="1">
            <a:blip r:embed="rId4" cstate="print">
              <a:alphaModFix amt="10000"/>
            </a:blip>
            <a:srcRect/>
            <a:stretch>
              <a:fillRect/>
            </a:stretch>
          </a:blipFill>
        </p:spPr>
        <p:txBody>
          <a:bodyPr wrap="square" lIns="0" tIns="0" rIns="0" bIns="0" rtlCol="0"/>
          <a:lstStyle/>
          <a:p>
            <a:endParaRPr/>
          </a:p>
        </p:txBody>
      </p:sp>
      <p:pic>
        <p:nvPicPr>
          <p:cNvPr id="10" name="Picture 2" descr="\\Deepspace\d-projekti\Projekti\Elektro_Celje\2019\GIZ\ppt\_docs\logotipi partnejev_2019.png"/>
          <p:cNvPicPr>
            <a:picLocks noChangeAspect="1" noChangeArrowheads="1"/>
          </p:cNvPicPr>
          <p:nvPr/>
        </p:nvPicPr>
        <p:blipFill>
          <a:blip r:embed="rId5" cstate="print"/>
          <a:srcRect/>
          <a:stretch>
            <a:fillRect/>
          </a:stretch>
        </p:blipFill>
        <p:spPr bwMode="auto">
          <a:xfrm>
            <a:off x="1136650" y="11388725"/>
            <a:ext cx="13623530" cy="694800"/>
          </a:xfrm>
          <a:prstGeom prst="rect">
            <a:avLst/>
          </a:prstGeom>
          <a:noFill/>
        </p:spPr>
      </p:pic>
    </p:spTree>
    <p:extLst>
      <p:ext uri="{BB962C8B-B14F-4D97-AF65-F5344CB8AC3E}">
        <p14:creationId xmlns:p14="http://schemas.microsoft.com/office/powerpoint/2010/main" val="3534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20093629" cy="12554591"/>
          </a:xfrm>
          <a:prstGeom prst="rect">
            <a:avLst/>
          </a:prstGeom>
          <a:blipFill>
            <a:blip r:embed="rId3" cstate="print"/>
            <a:stretch>
              <a:fillRect/>
            </a:stretch>
          </a:blipFill>
        </p:spPr>
        <p:txBody>
          <a:bodyPr wrap="square" lIns="0" tIns="0" rIns="0" bIns="0" rtlCol="0"/>
          <a:lstStyle/>
          <a:p>
            <a:endParaRPr dirty="0"/>
          </a:p>
        </p:txBody>
      </p:sp>
      <p:sp>
        <p:nvSpPr>
          <p:cNvPr id="3" name="object 3"/>
          <p:cNvSpPr/>
          <p:nvPr/>
        </p:nvSpPr>
        <p:spPr>
          <a:xfrm>
            <a:off x="5937250" y="4835526"/>
            <a:ext cx="14202833" cy="5410200"/>
          </a:xfrm>
          <a:custGeom>
            <a:avLst/>
            <a:gdLst/>
            <a:ahLst/>
            <a:cxnLst/>
            <a:rect l="l" t="t" r="r" b="b"/>
            <a:pathLst>
              <a:path w="8994775" h="4377055">
                <a:moveTo>
                  <a:pt x="8994490" y="0"/>
                </a:moveTo>
                <a:lnTo>
                  <a:pt x="593625" y="0"/>
                </a:lnTo>
                <a:lnTo>
                  <a:pt x="544938" y="1967"/>
                </a:lnTo>
                <a:lnTo>
                  <a:pt x="497335" y="7769"/>
                </a:lnTo>
                <a:lnTo>
                  <a:pt x="450969" y="17252"/>
                </a:lnTo>
                <a:lnTo>
                  <a:pt x="405992" y="30263"/>
                </a:lnTo>
                <a:lnTo>
                  <a:pt x="362558" y="46649"/>
                </a:lnTo>
                <a:lnTo>
                  <a:pt x="320819" y="66258"/>
                </a:lnTo>
                <a:lnTo>
                  <a:pt x="280927" y="88938"/>
                </a:lnTo>
                <a:lnTo>
                  <a:pt x="243036" y="114534"/>
                </a:lnTo>
                <a:lnTo>
                  <a:pt x="207299" y="142895"/>
                </a:lnTo>
                <a:lnTo>
                  <a:pt x="173867" y="173867"/>
                </a:lnTo>
                <a:lnTo>
                  <a:pt x="142895" y="207299"/>
                </a:lnTo>
                <a:lnTo>
                  <a:pt x="114534" y="243036"/>
                </a:lnTo>
                <a:lnTo>
                  <a:pt x="88938" y="280927"/>
                </a:lnTo>
                <a:lnTo>
                  <a:pt x="66258" y="320819"/>
                </a:lnTo>
                <a:lnTo>
                  <a:pt x="46649" y="362558"/>
                </a:lnTo>
                <a:lnTo>
                  <a:pt x="30263" y="405992"/>
                </a:lnTo>
                <a:lnTo>
                  <a:pt x="17252" y="450969"/>
                </a:lnTo>
                <a:lnTo>
                  <a:pt x="7769" y="497335"/>
                </a:lnTo>
                <a:lnTo>
                  <a:pt x="1967" y="544938"/>
                </a:lnTo>
                <a:lnTo>
                  <a:pt x="0" y="593625"/>
                </a:lnTo>
                <a:lnTo>
                  <a:pt x="0" y="3783204"/>
                </a:lnTo>
                <a:lnTo>
                  <a:pt x="1967" y="3831891"/>
                </a:lnTo>
                <a:lnTo>
                  <a:pt x="7769" y="3879494"/>
                </a:lnTo>
                <a:lnTo>
                  <a:pt x="17252" y="3925860"/>
                </a:lnTo>
                <a:lnTo>
                  <a:pt x="30263" y="3970837"/>
                </a:lnTo>
                <a:lnTo>
                  <a:pt x="46649" y="4014271"/>
                </a:lnTo>
                <a:lnTo>
                  <a:pt x="66258" y="4056010"/>
                </a:lnTo>
                <a:lnTo>
                  <a:pt x="88938" y="4095902"/>
                </a:lnTo>
                <a:lnTo>
                  <a:pt x="114534" y="4133793"/>
                </a:lnTo>
                <a:lnTo>
                  <a:pt x="142895" y="4169530"/>
                </a:lnTo>
                <a:lnTo>
                  <a:pt x="173867" y="4202962"/>
                </a:lnTo>
                <a:lnTo>
                  <a:pt x="207299" y="4233934"/>
                </a:lnTo>
                <a:lnTo>
                  <a:pt x="243036" y="4262295"/>
                </a:lnTo>
                <a:lnTo>
                  <a:pt x="280927" y="4287892"/>
                </a:lnTo>
                <a:lnTo>
                  <a:pt x="320819" y="4310571"/>
                </a:lnTo>
                <a:lnTo>
                  <a:pt x="362558" y="4330180"/>
                </a:lnTo>
                <a:lnTo>
                  <a:pt x="405992" y="4346566"/>
                </a:lnTo>
                <a:lnTo>
                  <a:pt x="450969" y="4359577"/>
                </a:lnTo>
                <a:lnTo>
                  <a:pt x="497335" y="4369060"/>
                </a:lnTo>
                <a:lnTo>
                  <a:pt x="544938" y="4374862"/>
                </a:lnTo>
                <a:lnTo>
                  <a:pt x="593625" y="4376830"/>
                </a:lnTo>
                <a:lnTo>
                  <a:pt x="8994490" y="4376830"/>
                </a:lnTo>
                <a:lnTo>
                  <a:pt x="8994490" y="0"/>
                </a:lnTo>
                <a:close/>
              </a:path>
            </a:pathLst>
          </a:custGeom>
          <a:solidFill>
            <a:srgbClr val="1C6481">
              <a:alpha val="85000"/>
            </a:srgbClr>
          </a:solidFill>
        </p:spPr>
        <p:txBody>
          <a:bodyPr wrap="square" lIns="0" tIns="0" rIns="0" bIns="0" rtlCol="0"/>
          <a:lstStyle/>
          <a:p>
            <a:endParaRPr dirty="0"/>
          </a:p>
        </p:txBody>
      </p:sp>
      <p:sp>
        <p:nvSpPr>
          <p:cNvPr id="6" name="object 6"/>
          <p:cNvSpPr/>
          <p:nvPr/>
        </p:nvSpPr>
        <p:spPr>
          <a:xfrm>
            <a:off x="6652948" y="9067324"/>
            <a:ext cx="681528" cy="340764"/>
          </a:xfrm>
          <a:prstGeom prst="rect">
            <a:avLst/>
          </a:prstGeom>
          <a:blipFill>
            <a:blip r:embed="rId4" cstate="print"/>
            <a:stretch>
              <a:fillRect/>
            </a:stretch>
          </a:blipFill>
        </p:spPr>
        <p:txBody>
          <a:bodyPr wrap="square" lIns="0" tIns="0" rIns="0" bIns="0" rtlCol="0"/>
          <a:lstStyle/>
          <a:p>
            <a:endParaRPr/>
          </a:p>
        </p:txBody>
      </p:sp>
      <p:grpSp>
        <p:nvGrpSpPr>
          <p:cNvPr id="7" name="Skupina 6"/>
          <p:cNvGrpSpPr/>
          <p:nvPr/>
        </p:nvGrpSpPr>
        <p:grpSpPr>
          <a:xfrm>
            <a:off x="6652948" y="5140327"/>
            <a:ext cx="13463908" cy="2483459"/>
            <a:chOff x="9921706" y="5930208"/>
            <a:chExt cx="10188744" cy="1693141"/>
          </a:xfrm>
          <a:solidFill>
            <a:schemeClr val="bg1"/>
          </a:solidFill>
        </p:grpSpPr>
        <p:sp>
          <p:nvSpPr>
            <p:cNvPr id="10" name="object 3"/>
            <p:cNvSpPr/>
            <p:nvPr/>
          </p:nvSpPr>
          <p:spPr>
            <a:xfrm>
              <a:off x="9921706" y="6130924"/>
              <a:ext cx="10188744" cy="1492425"/>
            </a:xfrm>
            <a:custGeom>
              <a:avLst/>
              <a:gdLst/>
              <a:ahLst/>
              <a:cxnLst/>
              <a:rect l="l" t="t" r="r" b="b"/>
              <a:pathLst>
                <a:path w="8994775" h="4377055">
                  <a:moveTo>
                    <a:pt x="8994490" y="0"/>
                  </a:moveTo>
                  <a:lnTo>
                    <a:pt x="593625" y="0"/>
                  </a:lnTo>
                  <a:lnTo>
                    <a:pt x="544938" y="1967"/>
                  </a:lnTo>
                  <a:lnTo>
                    <a:pt x="497335" y="7769"/>
                  </a:lnTo>
                  <a:lnTo>
                    <a:pt x="450969" y="17252"/>
                  </a:lnTo>
                  <a:lnTo>
                    <a:pt x="405992" y="30263"/>
                  </a:lnTo>
                  <a:lnTo>
                    <a:pt x="362558" y="46649"/>
                  </a:lnTo>
                  <a:lnTo>
                    <a:pt x="320819" y="66258"/>
                  </a:lnTo>
                  <a:lnTo>
                    <a:pt x="280927" y="88938"/>
                  </a:lnTo>
                  <a:lnTo>
                    <a:pt x="243036" y="114534"/>
                  </a:lnTo>
                  <a:lnTo>
                    <a:pt x="207299" y="142895"/>
                  </a:lnTo>
                  <a:lnTo>
                    <a:pt x="173867" y="173867"/>
                  </a:lnTo>
                  <a:lnTo>
                    <a:pt x="142895" y="207299"/>
                  </a:lnTo>
                  <a:lnTo>
                    <a:pt x="114534" y="243036"/>
                  </a:lnTo>
                  <a:lnTo>
                    <a:pt x="88938" y="280927"/>
                  </a:lnTo>
                  <a:lnTo>
                    <a:pt x="66258" y="320819"/>
                  </a:lnTo>
                  <a:lnTo>
                    <a:pt x="46649" y="362558"/>
                  </a:lnTo>
                  <a:lnTo>
                    <a:pt x="30263" y="405992"/>
                  </a:lnTo>
                  <a:lnTo>
                    <a:pt x="17252" y="450969"/>
                  </a:lnTo>
                  <a:lnTo>
                    <a:pt x="7769" y="497335"/>
                  </a:lnTo>
                  <a:lnTo>
                    <a:pt x="1967" y="544938"/>
                  </a:lnTo>
                  <a:lnTo>
                    <a:pt x="0" y="593625"/>
                  </a:lnTo>
                  <a:lnTo>
                    <a:pt x="0" y="3783204"/>
                  </a:lnTo>
                  <a:lnTo>
                    <a:pt x="1967" y="3831891"/>
                  </a:lnTo>
                  <a:lnTo>
                    <a:pt x="7769" y="3879494"/>
                  </a:lnTo>
                  <a:lnTo>
                    <a:pt x="17252" y="3925860"/>
                  </a:lnTo>
                  <a:lnTo>
                    <a:pt x="30263" y="3970837"/>
                  </a:lnTo>
                  <a:lnTo>
                    <a:pt x="46649" y="4014271"/>
                  </a:lnTo>
                  <a:lnTo>
                    <a:pt x="66258" y="4056010"/>
                  </a:lnTo>
                  <a:lnTo>
                    <a:pt x="88938" y="4095902"/>
                  </a:lnTo>
                  <a:lnTo>
                    <a:pt x="114534" y="4133793"/>
                  </a:lnTo>
                  <a:lnTo>
                    <a:pt x="142895" y="4169530"/>
                  </a:lnTo>
                  <a:lnTo>
                    <a:pt x="173867" y="4202962"/>
                  </a:lnTo>
                  <a:lnTo>
                    <a:pt x="207299" y="4233934"/>
                  </a:lnTo>
                  <a:lnTo>
                    <a:pt x="243036" y="4262295"/>
                  </a:lnTo>
                  <a:lnTo>
                    <a:pt x="280927" y="4287892"/>
                  </a:lnTo>
                  <a:lnTo>
                    <a:pt x="320819" y="4310571"/>
                  </a:lnTo>
                  <a:lnTo>
                    <a:pt x="362558" y="4330180"/>
                  </a:lnTo>
                  <a:lnTo>
                    <a:pt x="405992" y="4346566"/>
                  </a:lnTo>
                  <a:lnTo>
                    <a:pt x="450969" y="4359577"/>
                  </a:lnTo>
                  <a:lnTo>
                    <a:pt x="497335" y="4369060"/>
                  </a:lnTo>
                  <a:lnTo>
                    <a:pt x="544938" y="4374862"/>
                  </a:lnTo>
                  <a:lnTo>
                    <a:pt x="593625" y="4376830"/>
                  </a:lnTo>
                  <a:lnTo>
                    <a:pt x="8994490" y="4376830"/>
                  </a:lnTo>
                  <a:lnTo>
                    <a:pt x="8994490" y="0"/>
                  </a:lnTo>
                  <a:close/>
                </a:path>
              </a:pathLst>
            </a:custGeom>
            <a:grpFill/>
          </p:spPr>
          <p:txBody>
            <a:bodyPr wrap="square" lIns="0" tIns="0" rIns="0" bIns="0" rtlCol="0"/>
            <a:lstStyle/>
            <a:p>
              <a:endParaRPr dirty="0"/>
            </a:p>
          </p:txBody>
        </p:sp>
        <p:sp>
          <p:nvSpPr>
            <p:cNvPr id="4" name="Pravokotnik 3"/>
            <p:cNvSpPr/>
            <p:nvPr/>
          </p:nvSpPr>
          <p:spPr>
            <a:xfrm>
              <a:off x="10129737" y="5930208"/>
              <a:ext cx="9957486" cy="1554681"/>
            </a:xfrm>
            <a:prstGeom prst="rect">
              <a:avLst/>
            </a:prstGeom>
            <a:noFill/>
          </p:spPr>
          <p:txBody>
            <a:bodyPr wrap="square">
              <a:spAutoFit/>
            </a:bodyPr>
            <a:lstStyle/>
            <a:p>
              <a:pPr marL="12700">
                <a:lnSpc>
                  <a:spcPct val="150000"/>
                </a:lnSpc>
              </a:pPr>
              <a:r>
                <a:rPr lang="sl-SI" sz="6000" dirty="0">
                  <a:solidFill>
                    <a:srgbClr val="1D627F"/>
                  </a:solidFill>
                  <a:effectLst>
                    <a:outerShdw blurRad="38100" dist="38100" dir="2700000" algn="tl">
                      <a:srgbClr val="000000">
                        <a:alpha val="43137"/>
                      </a:srgbClr>
                    </a:outerShdw>
                  </a:effectLst>
                  <a:latin typeface="Century Schoolbook" panose="02040604050505020304" pitchFamily="18" charset="0"/>
                  <a:cs typeface="Arial"/>
                </a:rPr>
                <a:t>Odklopi po predhodnem obvestilu</a:t>
              </a:r>
            </a:p>
            <a:p>
              <a:pPr marL="12700" algn="ctr">
                <a:lnSpc>
                  <a:spcPct val="150000"/>
                </a:lnSpc>
              </a:pPr>
              <a:endParaRPr lang="sl-SI" sz="4000" dirty="0">
                <a:solidFill>
                  <a:srgbClr val="1D627F"/>
                </a:solidFill>
                <a:effectLst>
                  <a:outerShdw blurRad="38100" dist="38100" dir="2700000" algn="tl">
                    <a:srgbClr val="000000">
                      <a:alpha val="43137"/>
                    </a:srgbClr>
                  </a:outerShdw>
                </a:effectLst>
                <a:latin typeface="Century Schoolbook" panose="02040604050505020304" pitchFamily="18" charset="0"/>
                <a:cs typeface="Arial"/>
              </a:endParaRPr>
            </a:p>
          </p:txBody>
        </p:sp>
      </p:grpSp>
      <p:grpSp>
        <p:nvGrpSpPr>
          <p:cNvPr id="13" name="Skupina 12"/>
          <p:cNvGrpSpPr/>
          <p:nvPr/>
        </p:nvGrpSpPr>
        <p:grpSpPr>
          <a:xfrm>
            <a:off x="12769625" y="8094095"/>
            <a:ext cx="7370458" cy="1992639"/>
            <a:chOff x="12723171" y="9119022"/>
            <a:chExt cx="7370458" cy="1992639"/>
          </a:xfrm>
        </p:grpSpPr>
        <p:sp>
          <p:nvSpPr>
            <p:cNvPr id="12" name="object 3"/>
            <p:cNvSpPr/>
            <p:nvPr/>
          </p:nvSpPr>
          <p:spPr>
            <a:xfrm>
              <a:off x="12723171" y="9473916"/>
              <a:ext cx="7370458" cy="1637745"/>
            </a:xfrm>
            <a:custGeom>
              <a:avLst/>
              <a:gdLst/>
              <a:ahLst/>
              <a:cxnLst/>
              <a:rect l="l" t="t" r="r" b="b"/>
              <a:pathLst>
                <a:path w="8994775" h="4377055">
                  <a:moveTo>
                    <a:pt x="8994490" y="0"/>
                  </a:moveTo>
                  <a:lnTo>
                    <a:pt x="593625" y="0"/>
                  </a:lnTo>
                  <a:lnTo>
                    <a:pt x="544938" y="1967"/>
                  </a:lnTo>
                  <a:lnTo>
                    <a:pt x="497335" y="7769"/>
                  </a:lnTo>
                  <a:lnTo>
                    <a:pt x="450969" y="17252"/>
                  </a:lnTo>
                  <a:lnTo>
                    <a:pt x="405992" y="30263"/>
                  </a:lnTo>
                  <a:lnTo>
                    <a:pt x="362558" y="46649"/>
                  </a:lnTo>
                  <a:lnTo>
                    <a:pt x="320819" y="66258"/>
                  </a:lnTo>
                  <a:lnTo>
                    <a:pt x="280927" y="88938"/>
                  </a:lnTo>
                  <a:lnTo>
                    <a:pt x="243036" y="114534"/>
                  </a:lnTo>
                  <a:lnTo>
                    <a:pt x="207299" y="142895"/>
                  </a:lnTo>
                  <a:lnTo>
                    <a:pt x="173867" y="173867"/>
                  </a:lnTo>
                  <a:lnTo>
                    <a:pt x="142895" y="207299"/>
                  </a:lnTo>
                  <a:lnTo>
                    <a:pt x="114534" y="243036"/>
                  </a:lnTo>
                  <a:lnTo>
                    <a:pt x="88938" y="280927"/>
                  </a:lnTo>
                  <a:lnTo>
                    <a:pt x="66258" y="320819"/>
                  </a:lnTo>
                  <a:lnTo>
                    <a:pt x="46649" y="362558"/>
                  </a:lnTo>
                  <a:lnTo>
                    <a:pt x="30263" y="405992"/>
                  </a:lnTo>
                  <a:lnTo>
                    <a:pt x="17252" y="450969"/>
                  </a:lnTo>
                  <a:lnTo>
                    <a:pt x="7769" y="497335"/>
                  </a:lnTo>
                  <a:lnTo>
                    <a:pt x="1967" y="544938"/>
                  </a:lnTo>
                  <a:lnTo>
                    <a:pt x="0" y="593625"/>
                  </a:lnTo>
                  <a:lnTo>
                    <a:pt x="0" y="3783204"/>
                  </a:lnTo>
                  <a:lnTo>
                    <a:pt x="1967" y="3831891"/>
                  </a:lnTo>
                  <a:lnTo>
                    <a:pt x="7769" y="3879494"/>
                  </a:lnTo>
                  <a:lnTo>
                    <a:pt x="17252" y="3925860"/>
                  </a:lnTo>
                  <a:lnTo>
                    <a:pt x="30263" y="3970837"/>
                  </a:lnTo>
                  <a:lnTo>
                    <a:pt x="46649" y="4014271"/>
                  </a:lnTo>
                  <a:lnTo>
                    <a:pt x="66258" y="4056010"/>
                  </a:lnTo>
                  <a:lnTo>
                    <a:pt x="88938" y="4095902"/>
                  </a:lnTo>
                  <a:lnTo>
                    <a:pt x="114534" y="4133793"/>
                  </a:lnTo>
                  <a:lnTo>
                    <a:pt x="142895" y="4169530"/>
                  </a:lnTo>
                  <a:lnTo>
                    <a:pt x="173867" y="4202962"/>
                  </a:lnTo>
                  <a:lnTo>
                    <a:pt x="207299" y="4233934"/>
                  </a:lnTo>
                  <a:lnTo>
                    <a:pt x="243036" y="4262295"/>
                  </a:lnTo>
                  <a:lnTo>
                    <a:pt x="280927" y="4287892"/>
                  </a:lnTo>
                  <a:lnTo>
                    <a:pt x="320819" y="4310571"/>
                  </a:lnTo>
                  <a:lnTo>
                    <a:pt x="362558" y="4330180"/>
                  </a:lnTo>
                  <a:lnTo>
                    <a:pt x="405992" y="4346566"/>
                  </a:lnTo>
                  <a:lnTo>
                    <a:pt x="450969" y="4359577"/>
                  </a:lnTo>
                  <a:lnTo>
                    <a:pt x="497335" y="4369060"/>
                  </a:lnTo>
                  <a:lnTo>
                    <a:pt x="544938" y="4374862"/>
                  </a:lnTo>
                  <a:lnTo>
                    <a:pt x="593625" y="4376830"/>
                  </a:lnTo>
                  <a:lnTo>
                    <a:pt x="8994490" y="4376830"/>
                  </a:lnTo>
                  <a:lnTo>
                    <a:pt x="8994490" y="0"/>
                  </a:lnTo>
                  <a:close/>
                </a:path>
              </a:pathLst>
            </a:custGeom>
            <a:solidFill>
              <a:schemeClr val="bg1"/>
            </a:solidFill>
          </p:spPr>
          <p:txBody>
            <a:bodyPr wrap="square" lIns="0" tIns="0" rIns="0" bIns="0" rtlCol="0"/>
            <a:lstStyle/>
            <a:p>
              <a:endParaRPr dirty="0"/>
            </a:p>
          </p:txBody>
        </p:sp>
        <p:sp>
          <p:nvSpPr>
            <p:cNvPr id="8" name="object 5"/>
            <p:cNvSpPr txBox="1"/>
            <p:nvPr/>
          </p:nvSpPr>
          <p:spPr>
            <a:xfrm>
              <a:off x="13222873" y="10329546"/>
              <a:ext cx="6371054" cy="559256"/>
            </a:xfrm>
            <a:prstGeom prst="rect">
              <a:avLst/>
            </a:prstGeom>
          </p:spPr>
          <p:txBody>
            <a:bodyPr vert="horz" wrap="square" lIns="0" tIns="0" rIns="0" bIns="0" rtlCol="0">
              <a:spAutoFit/>
            </a:bodyPr>
            <a:lstStyle/>
            <a:p>
              <a:pPr marL="12700" marR="5080" algn="r">
                <a:lnSpc>
                  <a:spcPts val="4950"/>
                </a:lnSpc>
              </a:pPr>
              <a:r>
                <a:rPr lang="sl-SI" sz="2800" i="1" dirty="0">
                  <a:solidFill>
                    <a:srgbClr val="1D627F"/>
                  </a:solidFill>
                  <a:latin typeface="Century Schoolbook" panose="02040604050505020304" pitchFamily="18" charset="0"/>
                  <a:cs typeface="Arial"/>
                </a:rPr>
                <a:t>Marija.Kosir@elektro-ljubljana.si</a:t>
              </a:r>
            </a:p>
          </p:txBody>
        </p:sp>
        <p:sp>
          <p:nvSpPr>
            <p:cNvPr id="5" name="object 5"/>
            <p:cNvSpPr txBox="1"/>
            <p:nvPr/>
          </p:nvSpPr>
          <p:spPr>
            <a:xfrm>
              <a:off x="14008100" y="9119022"/>
              <a:ext cx="4800600" cy="1210524"/>
            </a:xfrm>
            <a:prstGeom prst="rect">
              <a:avLst/>
            </a:prstGeom>
          </p:spPr>
          <p:txBody>
            <a:bodyPr vert="horz" wrap="square" lIns="0" tIns="0" rIns="0" bIns="0" rtlCol="0">
              <a:spAutoFit/>
            </a:bodyPr>
            <a:lstStyle/>
            <a:p>
              <a:pPr marL="12700" marR="5080">
                <a:lnSpc>
                  <a:spcPts val="4950"/>
                </a:lnSpc>
              </a:pPr>
              <a:endParaRPr lang="sl-SI" sz="6000" b="1" dirty="0">
                <a:latin typeface="Arial"/>
                <a:cs typeface="Arial"/>
              </a:endParaRPr>
            </a:p>
            <a:p>
              <a:pPr marL="12700" marR="5080" algn="r">
                <a:lnSpc>
                  <a:spcPts val="4950"/>
                </a:lnSpc>
              </a:pPr>
              <a:r>
                <a:rPr lang="sl-SI" sz="3200" dirty="0">
                  <a:latin typeface="Century Schoolbook" panose="02040604050505020304" pitchFamily="18" charset="0"/>
                  <a:cs typeface="Arial"/>
                </a:rPr>
                <a:t>Maja Košir</a:t>
              </a:r>
            </a:p>
          </p:txBody>
        </p:sp>
      </p:grpSp>
    </p:spTree>
    <p:extLst>
      <p:ext uri="{BB962C8B-B14F-4D97-AF65-F5344CB8AC3E}">
        <p14:creationId xmlns:p14="http://schemas.microsoft.com/office/powerpoint/2010/main" val="494306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C4B5AE8703F8B44F89716D98D4B612D4" ma:contentTypeVersion="11" ma:contentTypeDescription="Ustvari nov dokument." ma:contentTypeScope="" ma:versionID="5234bd539d4bff7d273b6970e8256b82">
  <xsd:schema xmlns:xsd="http://www.w3.org/2001/XMLSchema" xmlns:xs="http://www.w3.org/2001/XMLSchema" xmlns:p="http://schemas.microsoft.com/office/2006/metadata/properties" xmlns:ns2="fdfd01b6-3b48-45ff-89a7-924d212543d1" xmlns:ns3="16a27e28-50c5-42c9-b3cf-30c2d48c95e5" targetNamespace="http://schemas.microsoft.com/office/2006/metadata/properties" ma:root="true" ma:fieldsID="20b0c4415140452a8f5c52d1ce61e58d" ns2:_="" ns3:_="">
    <xsd:import namespace="fdfd01b6-3b48-45ff-89a7-924d212543d1"/>
    <xsd:import namespace="16a27e28-50c5-42c9-b3cf-30c2d48c95e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fd01b6-3b48-45ff-89a7-924d212543d1" elementFormDefault="qualified">
    <xsd:import namespace="http://schemas.microsoft.com/office/2006/documentManagement/types"/>
    <xsd:import namespace="http://schemas.microsoft.com/office/infopath/2007/PartnerControls"/>
    <xsd:element name="SharedWithUsers" ma:index="8" nillable="true" ma:displayName="V skupni rabi z"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V skupni rabi s podrobnostm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6a27e28-50c5-42c9-b3cf-30c2d48c95e5"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1441F9-F9DE-4425-A17C-8AF26760EC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fd01b6-3b48-45ff-89a7-924d212543d1"/>
    <ds:schemaRef ds:uri="16a27e28-50c5-42c9-b3cf-30c2d48c95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8789A5B-0784-4C02-8BD7-B707BBA4FB2C}">
  <ds:schemaRefs>
    <ds:schemaRef ds:uri="http://schemas.microsoft.com/sharepoint/v3/contenttype/forms"/>
  </ds:schemaRefs>
</ds:datastoreItem>
</file>

<file path=customXml/itemProps3.xml><?xml version="1.0" encoding="utf-8"?>
<ds:datastoreItem xmlns:ds="http://schemas.openxmlformats.org/officeDocument/2006/customXml" ds:itemID="{A94E5A20-403E-4D7F-B4B1-8E81749C199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5680</TotalTime>
  <Words>780</Words>
  <Application>Microsoft Office PowerPoint</Application>
  <PresentationFormat>Po meri</PresentationFormat>
  <Paragraphs>64</Paragraphs>
  <Slides>8</Slides>
  <Notes>8</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8</vt:i4>
      </vt:variant>
    </vt:vector>
  </HeadingPairs>
  <TitlesOfParts>
    <vt:vector size="13" baseType="lpstr">
      <vt:lpstr>Arial</vt:lpstr>
      <vt:lpstr>Calibri</vt:lpstr>
      <vt:lpstr>Century Schoolbook</vt:lpstr>
      <vt:lpstr>Wingdings</vt:lpstr>
      <vt:lpstr>Office Theme</vt:lpstr>
      <vt:lpstr>PowerPointova predstavitev</vt:lpstr>
      <vt:lpstr>Vrste zahtev za odklop merilnega mesta – odpoved pogodbe</vt:lpstr>
      <vt:lpstr>Zahteve SONDSEE v zvezi z odklopi po predhodnem obvestilu</vt:lpstr>
      <vt:lpstr>Novosti od 1.3.2021 dalje</vt:lpstr>
      <vt:lpstr>PowerPointova predstavitev</vt:lpstr>
      <vt:lpstr>Pomembno – urejeni naslovni podatki</vt:lpstr>
      <vt:lpstr>Izsek iz XML zapis priloge A </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Gašper Štern</dc:creator>
  <cp:lastModifiedBy>Marija Košir</cp:lastModifiedBy>
  <cp:revision>160</cp:revision>
  <cp:lastPrinted>2019-05-20T12:49:57Z</cp:lastPrinted>
  <dcterms:created xsi:type="dcterms:W3CDTF">2016-03-15T14:58:32Z</dcterms:created>
  <dcterms:modified xsi:type="dcterms:W3CDTF">2021-02-19T09:35:49Z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2016-03-15T00:00:00Z</vt:filetime>
  </property>
  <property fmtid="{D5CDD505-2E9C-101B-9397-08002B2CF9AE}" pid="3" name="LastSaved">
    <vt:filetime>2016-03-15T00:00:00Z</vt:filetime>
  </property>
  <property fmtid="{D5CDD505-2E9C-101B-9397-08002B2CF9AE}" pid="4" name="ContentTypeId">
    <vt:lpwstr>0x010100C4B5AE8703F8B44F89716D98D4B612D4</vt:lpwstr>
  </property>
</Properties>
</file>