
<file path=[Content_Types].xml><?xml version="1.0" encoding="utf-8"?>
<Types xmlns="http://schemas.openxmlformats.org/package/2006/content-types">
  <Default Extension="emf" ContentType="image/x-emf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35"/>
  </p:notesMasterIdLst>
  <p:sldIdLst>
    <p:sldId id="256" r:id="rId5"/>
    <p:sldId id="312" r:id="rId6"/>
    <p:sldId id="316" r:id="rId7"/>
    <p:sldId id="305" r:id="rId8"/>
    <p:sldId id="258" r:id="rId9"/>
    <p:sldId id="331" r:id="rId10"/>
    <p:sldId id="332" r:id="rId11"/>
    <p:sldId id="326" r:id="rId12"/>
    <p:sldId id="314" r:id="rId13"/>
    <p:sldId id="317" r:id="rId14"/>
    <p:sldId id="328" r:id="rId15"/>
    <p:sldId id="318" r:id="rId16"/>
    <p:sldId id="330" r:id="rId17"/>
    <p:sldId id="319" r:id="rId18"/>
    <p:sldId id="320" r:id="rId19"/>
    <p:sldId id="321" r:id="rId20"/>
    <p:sldId id="325" r:id="rId21"/>
    <p:sldId id="334" r:id="rId22"/>
    <p:sldId id="337" r:id="rId23"/>
    <p:sldId id="335" r:id="rId24"/>
    <p:sldId id="336" r:id="rId25"/>
    <p:sldId id="338" r:id="rId26"/>
    <p:sldId id="339" r:id="rId27"/>
    <p:sldId id="340" r:id="rId28"/>
    <p:sldId id="343" r:id="rId29"/>
    <p:sldId id="341" r:id="rId30"/>
    <p:sldId id="342" r:id="rId31"/>
    <p:sldId id="344" r:id="rId32"/>
    <p:sldId id="345" r:id="rId33"/>
    <p:sldId id="286" r:id="rId34"/>
  </p:sldIdLst>
  <p:sldSz cx="20104100" cy="12566650"/>
  <p:notesSz cx="9928225" cy="6797675"/>
  <p:defaultTextStyle>
    <a:defPPr>
      <a:defRPr lang="sl-S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Privzeti razdelek" id="{2BD5AE24-7DBB-4ACD-BBD0-51A0E57AD39D}">
          <p14:sldIdLst>
            <p14:sldId id="256"/>
            <p14:sldId id="312"/>
            <p14:sldId id="316"/>
            <p14:sldId id="305"/>
            <p14:sldId id="258"/>
            <p14:sldId id="331"/>
            <p14:sldId id="332"/>
            <p14:sldId id="326"/>
            <p14:sldId id="314"/>
            <p14:sldId id="317"/>
            <p14:sldId id="328"/>
            <p14:sldId id="318"/>
            <p14:sldId id="330"/>
            <p14:sldId id="319"/>
            <p14:sldId id="320"/>
            <p14:sldId id="321"/>
            <p14:sldId id="325"/>
            <p14:sldId id="334"/>
            <p14:sldId id="337"/>
            <p14:sldId id="335"/>
            <p14:sldId id="336"/>
            <p14:sldId id="338"/>
            <p14:sldId id="339"/>
            <p14:sldId id="340"/>
            <p14:sldId id="343"/>
            <p14:sldId id="341"/>
            <p14:sldId id="342"/>
            <p14:sldId id="344"/>
            <p14:sldId id="345"/>
            <p14:sldId id="286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arija Košir" initials="MK" lastIdx="1" clrIdx="0">
    <p:extLst>
      <p:ext uri="{19B8F6BF-5375-455C-9EA6-DF929625EA0E}">
        <p15:presenceInfo xmlns:p15="http://schemas.microsoft.com/office/powerpoint/2012/main" userId="S::Marija.Kosir@elektro-ljubljana.si::3a914f9c-7ddd-4386-b74c-31ab527c457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D627F"/>
    <a:srgbClr val="052833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Srednji slog 2 – poudarek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EC20E35-A176-4012-BC5E-935CFFF8708E}" styleName="Srednji slog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8FD4443E-F989-4FC4-A0C8-D5A2AF1F390B}" styleName="Temni slog 1 – poudarek 5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wholeTbl>
    <a:band1H>
      <a:tcStyle>
        <a:tcBdr/>
        <a:fill>
          <a:solidFill>
            <a:schemeClr val="accent5">
              <a:shade val="60000"/>
            </a:schemeClr>
          </a:solidFill>
        </a:fill>
      </a:tcStyle>
    </a:band1H>
    <a:band1V>
      <a:tcStyle>
        <a:tcBdr/>
        <a:fill>
          <a:solidFill>
            <a:schemeClr val="accent5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5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5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5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4336" autoAdjust="0"/>
    <p:restoredTop sz="96357" autoAdjust="0"/>
  </p:normalViewPr>
  <p:slideViewPr>
    <p:cSldViewPr>
      <p:cViewPr varScale="1">
        <p:scale>
          <a:sx n="61" d="100"/>
          <a:sy n="61" d="100"/>
        </p:scale>
        <p:origin x="1572" y="72"/>
      </p:cViewPr>
      <p:guideLst>
        <p:guide orient="horz" pos="288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theme" Target="theme/theme1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commentAuthors" Target="commentAuthor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notesMaster" Target="notesMasters/notesMaster1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2440" cy="340055"/>
          </a:xfrm>
          <a:prstGeom prst="rect">
            <a:avLst/>
          </a:prstGeom>
        </p:spPr>
        <p:txBody>
          <a:bodyPr vert="horz" lIns="46808" tIns="23404" rIns="46808" bIns="23404" rtlCol="0"/>
          <a:lstStyle>
            <a:lvl1pPr algn="l">
              <a:defRPr sz="600"/>
            </a:lvl1pPr>
          </a:lstStyle>
          <a:p>
            <a:endParaRPr lang="sl-SI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623433" y="0"/>
            <a:ext cx="4302440" cy="340055"/>
          </a:xfrm>
          <a:prstGeom prst="rect">
            <a:avLst/>
          </a:prstGeom>
        </p:spPr>
        <p:txBody>
          <a:bodyPr vert="horz" lIns="46808" tIns="23404" rIns="46808" bIns="23404" rtlCol="0"/>
          <a:lstStyle>
            <a:lvl1pPr algn="r">
              <a:defRPr sz="600"/>
            </a:lvl1pPr>
          </a:lstStyle>
          <a:p>
            <a:fld id="{B04C9FAA-F5DE-4DB8-BB07-209B231A1FFA}" type="datetimeFigureOut">
              <a:rPr lang="sl-SI" smtClean="0"/>
              <a:pPr/>
              <a:t>19.02.2021</a:t>
            </a:fld>
            <a:endParaRPr lang="sl-SI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925763" y="509588"/>
            <a:ext cx="4076700" cy="25495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46808" tIns="23404" rIns="46808" bIns="23404" rtlCol="0" anchor="ctr"/>
          <a:lstStyle/>
          <a:p>
            <a:endParaRPr lang="sl-SI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92509" y="3228810"/>
            <a:ext cx="7943207" cy="3058782"/>
          </a:xfrm>
          <a:prstGeom prst="rect">
            <a:avLst/>
          </a:prstGeom>
        </p:spPr>
        <p:txBody>
          <a:bodyPr vert="horz" lIns="46808" tIns="23404" rIns="46808" bIns="23404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l-S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456761"/>
            <a:ext cx="4302440" cy="340055"/>
          </a:xfrm>
          <a:prstGeom prst="rect">
            <a:avLst/>
          </a:prstGeom>
        </p:spPr>
        <p:txBody>
          <a:bodyPr vert="horz" lIns="46808" tIns="23404" rIns="46808" bIns="23404" rtlCol="0" anchor="b"/>
          <a:lstStyle>
            <a:lvl1pPr algn="l">
              <a:defRPr sz="600"/>
            </a:lvl1pPr>
          </a:lstStyle>
          <a:p>
            <a:endParaRPr lang="sl-S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623433" y="6456761"/>
            <a:ext cx="4302440" cy="340055"/>
          </a:xfrm>
          <a:prstGeom prst="rect">
            <a:avLst/>
          </a:prstGeom>
        </p:spPr>
        <p:txBody>
          <a:bodyPr vert="horz" lIns="46808" tIns="23404" rIns="46808" bIns="23404" rtlCol="0" anchor="b"/>
          <a:lstStyle>
            <a:lvl1pPr algn="r">
              <a:defRPr sz="600"/>
            </a:lvl1pPr>
          </a:lstStyle>
          <a:p>
            <a:fld id="{9302F7D6-230F-4FDE-ACDB-DCAA04E7A67D}" type="slidenum">
              <a:rPr lang="sl-SI" smtClean="0"/>
              <a:pPr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14973392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80742892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33524020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88968007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03591314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93332410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40680626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35930693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22963043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32264358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64971263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07936216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85000" lnSpcReduction="20000"/>
          </a:bodyPr>
          <a:lstStyle/>
          <a:p>
            <a:pPr marL="584200" indent="-571500">
              <a:spcBef>
                <a:spcPts val="3325"/>
              </a:spcBef>
              <a:buClr>
                <a:srgbClr val="1C6481"/>
              </a:buClr>
              <a:buFont typeface="Wingdings" panose="05000000000000000000" pitchFamily="2" charset="2"/>
              <a:buChar char="§"/>
              <a:tabLst>
                <a:tab pos="332740" algn="l"/>
              </a:tabLst>
            </a:pPr>
            <a:r>
              <a:rPr lang="sl-SI" sz="4000" dirty="0">
                <a:latin typeface="Century Schoolbook" panose="02040604050505020304" pitchFamily="18" charset="0"/>
                <a:cs typeface="Arial"/>
              </a:rPr>
              <a:t>Posredovanje 1</a:t>
            </a:r>
            <a:r>
              <a:rPr lang="sv-SE" sz="4000" dirty="0">
                <a:latin typeface="Century Schoolbook" panose="02040604050505020304" pitchFamily="18" charset="0"/>
                <a:cs typeface="Arial"/>
              </a:rPr>
              <a:t>5</a:t>
            </a:r>
            <a:r>
              <a:rPr lang="sl-SI" sz="4000" dirty="0">
                <a:latin typeface="Century Schoolbook" panose="02040604050505020304" pitchFamily="18" charset="0"/>
                <a:cs typeface="Arial"/>
              </a:rPr>
              <a:t>-</a:t>
            </a:r>
            <a:r>
              <a:rPr lang="sv-SE" sz="4000" dirty="0">
                <a:latin typeface="Century Schoolbook" panose="02040604050505020304" pitchFamily="18" charset="0"/>
                <a:cs typeface="Arial"/>
              </a:rPr>
              <a:t>minutnih merilnih  podatkov</a:t>
            </a:r>
            <a:r>
              <a:rPr lang="sl-SI" sz="4000" dirty="0">
                <a:latin typeface="Century Schoolbook" panose="02040604050505020304" pitchFamily="18" charset="0"/>
                <a:cs typeface="Arial"/>
              </a:rPr>
              <a:t> za D-1 in M-1</a:t>
            </a:r>
          </a:p>
          <a:p>
            <a:pPr marL="1249200" lvl="2" indent="-612000">
              <a:spcBef>
                <a:spcPts val="1800"/>
              </a:spcBef>
              <a:buClr>
                <a:srgbClr val="1C6481"/>
              </a:buClr>
              <a:buFont typeface="Arial" panose="020B0604020202020204" pitchFamily="34" charset="0"/>
              <a:buChar char="•"/>
              <a:tabLst>
                <a:tab pos="332740" algn="l"/>
              </a:tabLst>
            </a:pPr>
            <a:r>
              <a:rPr lang="sl-SI" sz="3600" dirty="0">
                <a:latin typeface="Century Schoolbook" panose="02040604050505020304" pitchFamily="18" charset="0"/>
                <a:cs typeface="Arial"/>
              </a:rPr>
              <a:t>Podatki za MM s priključno močjo &gt; 43kW avtomatsko zajeti</a:t>
            </a:r>
          </a:p>
          <a:p>
            <a:pPr marL="1249200" lvl="2" indent="-612000">
              <a:spcBef>
                <a:spcPts val="1800"/>
              </a:spcBef>
              <a:buClr>
                <a:srgbClr val="1C6481"/>
              </a:buClr>
              <a:buFont typeface="Arial" panose="020B0604020202020204" pitchFamily="34" charset="0"/>
              <a:buChar char="•"/>
              <a:tabLst>
                <a:tab pos="332740" algn="l"/>
              </a:tabLst>
            </a:pPr>
            <a:r>
              <a:rPr lang="sl-SI" sz="3600" dirty="0">
                <a:latin typeface="Century Schoolbook" panose="02040604050505020304" pitchFamily="18" charset="0"/>
                <a:cs typeface="Arial"/>
              </a:rPr>
              <a:t>Podatki za MM s priključno močjo &lt;= 43kW iz naročenega seznama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sl-SI" sz="1200" dirty="0">
                <a:latin typeface="Century Schoolbook" panose="02040604050505020304" pitchFamily="18" charset="0"/>
                <a:cs typeface="Arial"/>
              </a:rPr>
              <a:t>	Zagon vsak dan ob 7:30 za D-1 in 5. delovni dan ob 16:00 za M-1</a:t>
            </a:r>
          </a:p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53775944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17640708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6420135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482415544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284476560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163294119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847089768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999768909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227168664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936288046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15380143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502283294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79445476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38762143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80458626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91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26542243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87369606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8582145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507807" y="3895661"/>
            <a:ext cx="17088485" cy="263899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3015615" y="7037324"/>
            <a:ext cx="14072869" cy="314166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2/19/2021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5750" b="1" i="0">
                <a:solidFill>
                  <a:srgbClr val="6D6E7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2/19/2021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5750" b="1" i="0">
                <a:solidFill>
                  <a:srgbClr val="6D6E7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1005205" y="2890329"/>
            <a:ext cx="8745283" cy="829398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10353611" y="2890329"/>
            <a:ext cx="8745283" cy="829398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2/19/2021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5750" b="1" i="0">
                <a:solidFill>
                  <a:srgbClr val="6D6E7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2/19/2021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2/19/2021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034388" y="2911188"/>
            <a:ext cx="18035322" cy="7588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5750" b="1" i="0">
                <a:solidFill>
                  <a:srgbClr val="6D6E7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1034388" y="5630798"/>
            <a:ext cx="18035322" cy="473773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6835394" y="11686984"/>
            <a:ext cx="6433311" cy="628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1005205" y="11686984"/>
            <a:ext cx="4623943" cy="628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2/19/2021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14474952" y="11686984"/>
            <a:ext cx="4623943" cy="628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.em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4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4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4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4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4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4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png"/><Relationship Id="rId4" Type="http://schemas.openxmlformats.org/officeDocument/2006/relationships/image" Target="../media/image4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image" Target="../media/image4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png"/><Relationship Id="rId4" Type="http://schemas.openxmlformats.org/officeDocument/2006/relationships/image" Target="../media/image4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4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/>
          <p:nvPr/>
        </p:nvSpPr>
        <p:spPr>
          <a:xfrm>
            <a:off x="1064303" y="8677195"/>
            <a:ext cx="17982058" cy="74744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6750"/>
              </a:lnSpc>
            </a:pPr>
            <a:r>
              <a:rPr lang="sl-SI" sz="3200" i="1" dirty="0">
                <a:solidFill>
                  <a:srgbClr val="052833"/>
                </a:solidFill>
                <a:latin typeface="Arial"/>
                <a:cs typeface="Arial"/>
              </a:rPr>
              <a:t>Ljubljana, 19.2.2021								   				Maja Košir</a:t>
            </a:r>
            <a:endParaRPr sz="2000" i="1" dirty="0">
              <a:solidFill>
                <a:srgbClr val="052833"/>
              </a:solidFill>
              <a:latin typeface="Arial"/>
              <a:cs typeface="Arial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1061726" y="9424644"/>
            <a:ext cx="17999451" cy="208203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6" name="Slika 5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4471650" y="81847"/>
            <a:ext cx="5029200" cy="2799234"/>
          </a:xfrm>
          <a:prstGeom prst="rect">
            <a:avLst/>
          </a:prstGeom>
        </p:spPr>
      </p:pic>
      <p:sp>
        <p:nvSpPr>
          <p:cNvPr id="7" name="object 3">
            <a:extLst>
              <a:ext uri="{FF2B5EF4-FFF2-40B4-BE49-F238E27FC236}">
                <a16:creationId xmlns:a16="http://schemas.microsoft.com/office/drawing/2014/main" id="{781C6E15-A8F8-4416-B1DB-90B1D3C736C1}"/>
              </a:ext>
            </a:extLst>
          </p:cNvPr>
          <p:cNvSpPr txBox="1"/>
          <p:nvPr/>
        </p:nvSpPr>
        <p:spPr>
          <a:xfrm>
            <a:off x="1118392" y="2881081"/>
            <a:ext cx="17873880" cy="16094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69900" lvl="1">
              <a:lnSpc>
                <a:spcPct val="150000"/>
              </a:lnSpc>
            </a:pPr>
            <a:r>
              <a:rPr lang="sl-SI" sz="8000" b="1" dirty="0">
                <a:solidFill>
                  <a:srgbClr val="052833"/>
                </a:solidFill>
                <a:latin typeface="Century Schoolbook" panose="02040604050505020304" pitchFamily="18" charset="0"/>
                <a:cs typeface="Arial"/>
              </a:rPr>
              <a:t>SONDSEE – uveljavitev 1.3.2021</a:t>
            </a:r>
          </a:p>
        </p:txBody>
      </p:sp>
      <p:sp>
        <p:nvSpPr>
          <p:cNvPr id="8" name="object 3">
            <a:extLst>
              <a:ext uri="{FF2B5EF4-FFF2-40B4-BE49-F238E27FC236}">
                <a16:creationId xmlns:a16="http://schemas.microsoft.com/office/drawing/2014/main" id="{6F735D3A-26B9-49F0-B295-E3D18B561A4F}"/>
              </a:ext>
            </a:extLst>
          </p:cNvPr>
          <p:cNvSpPr txBox="1"/>
          <p:nvPr/>
        </p:nvSpPr>
        <p:spPr>
          <a:xfrm>
            <a:off x="1164998" y="6768406"/>
            <a:ext cx="17873880" cy="96526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50000"/>
              </a:lnSpc>
            </a:pPr>
            <a:r>
              <a:rPr lang="sl-SI" sz="4800" i="1" dirty="0">
                <a:solidFill>
                  <a:srgbClr val="052833"/>
                </a:solidFill>
                <a:latin typeface="Century Schoolbook" panose="02040604050505020304" pitchFamily="18" charset="0"/>
                <a:cs typeface="Arial"/>
              </a:rPr>
              <a:t>Menjava dobavitelja odjema in dobavitelja oddaje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/>
          <p:nvPr/>
        </p:nvSpPr>
        <p:spPr>
          <a:xfrm>
            <a:off x="1057559" y="1047089"/>
            <a:ext cx="17999710" cy="293370"/>
          </a:xfrm>
          <a:custGeom>
            <a:avLst/>
            <a:gdLst/>
            <a:ahLst/>
            <a:cxnLst/>
            <a:rect l="l" t="t" r="r" b="b"/>
            <a:pathLst>
              <a:path w="17999710" h="293369">
                <a:moveTo>
                  <a:pt x="17706267" y="0"/>
                </a:moveTo>
                <a:lnTo>
                  <a:pt x="293184" y="0"/>
                </a:lnTo>
                <a:lnTo>
                  <a:pt x="269139" y="971"/>
                </a:lnTo>
                <a:lnTo>
                  <a:pt x="222728" y="8520"/>
                </a:lnTo>
                <a:lnTo>
                  <a:pt x="179063" y="23039"/>
                </a:lnTo>
                <a:lnTo>
                  <a:pt x="138747" y="43925"/>
                </a:lnTo>
                <a:lnTo>
                  <a:pt x="102383" y="70574"/>
                </a:lnTo>
                <a:lnTo>
                  <a:pt x="70574" y="102383"/>
                </a:lnTo>
                <a:lnTo>
                  <a:pt x="43925" y="138747"/>
                </a:lnTo>
                <a:lnTo>
                  <a:pt x="23039" y="179063"/>
                </a:lnTo>
                <a:lnTo>
                  <a:pt x="8520" y="222728"/>
                </a:lnTo>
                <a:lnTo>
                  <a:pt x="971" y="269139"/>
                </a:lnTo>
                <a:lnTo>
                  <a:pt x="0" y="293184"/>
                </a:lnTo>
                <a:lnTo>
                  <a:pt x="17999451" y="293184"/>
                </a:lnTo>
                <a:lnTo>
                  <a:pt x="17995614" y="245628"/>
                </a:lnTo>
                <a:lnTo>
                  <a:pt x="17984505" y="200515"/>
                </a:lnTo>
                <a:lnTo>
                  <a:pt x="17966727" y="158449"/>
                </a:lnTo>
                <a:lnTo>
                  <a:pt x="17942884" y="120033"/>
                </a:lnTo>
                <a:lnTo>
                  <a:pt x="17913580" y="85871"/>
                </a:lnTo>
                <a:lnTo>
                  <a:pt x="17879418" y="56567"/>
                </a:lnTo>
                <a:lnTo>
                  <a:pt x="17841002" y="32724"/>
                </a:lnTo>
                <a:lnTo>
                  <a:pt x="17798936" y="14946"/>
                </a:lnTo>
                <a:lnTo>
                  <a:pt x="17753823" y="3837"/>
                </a:lnTo>
                <a:lnTo>
                  <a:pt x="17706267" y="0"/>
                </a:lnTo>
                <a:close/>
              </a:path>
            </a:pathLst>
          </a:custGeom>
          <a:solidFill>
            <a:srgbClr val="1C648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xfrm>
            <a:off x="1034388" y="1711326"/>
            <a:ext cx="17856862" cy="73866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sl-SI" sz="4800" dirty="0">
                <a:solidFill>
                  <a:srgbClr val="052833"/>
                </a:solidFill>
                <a:latin typeface="Century Schoolbook" panose="02040604050505020304" pitchFamily="18" charset="0"/>
              </a:rPr>
              <a:t>Preverjanje podatkov pri oddaji vloge	</a:t>
            </a:r>
            <a:endParaRPr sz="4800" b="0" dirty="0">
              <a:solidFill>
                <a:srgbClr val="1D627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Schoolbook" panose="02040604050505020304" pitchFamily="18" charset="0"/>
            </a:endParaRPr>
          </a:p>
        </p:txBody>
      </p:sp>
      <p:sp>
        <p:nvSpPr>
          <p:cNvPr id="2" name="Označba mesta besedila 1">
            <a:extLst>
              <a:ext uri="{FF2B5EF4-FFF2-40B4-BE49-F238E27FC236}">
                <a16:creationId xmlns:a16="http://schemas.microsoft.com/office/drawing/2014/main" id="{6F926F43-E595-4AB1-9311-B44D4BF32EA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45158" y="2820856"/>
            <a:ext cx="17717492" cy="8640827"/>
          </a:xfrm>
        </p:spPr>
        <p:txBody>
          <a:bodyPr/>
          <a:lstStyle/>
          <a:p>
            <a:pPr marL="584200" indent="-571500">
              <a:lnSpc>
                <a:spcPct val="100000"/>
              </a:lnSpc>
              <a:spcBef>
                <a:spcPts val="3325"/>
              </a:spcBef>
              <a:buClr>
                <a:srgbClr val="1D627F"/>
              </a:buClr>
              <a:buFont typeface="Wingdings" panose="05000000000000000000" pitchFamily="2" charset="2"/>
              <a:buChar char="§"/>
              <a:tabLst>
                <a:tab pos="332740" algn="l"/>
              </a:tabLst>
            </a:pPr>
            <a:r>
              <a:rPr lang="sl-SI" sz="3800" dirty="0">
                <a:latin typeface="Century Schoolbook" panose="02040604050505020304" pitchFamily="18" charset="0"/>
                <a:cs typeface="Arial"/>
              </a:rPr>
              <a:t>Pri oddaji vloge se preverjajo vneseni podatki dobavitelja s podatki o plačniku – uporabniku sistema v bazi EDP.</a:t>
            </a:r>
          </a:p>
          <a:p>
            <a:pPr marL="584200" indent="-571500">
              <a:lnSpc>
                <a:spcPct val="100000"/>
              </a:lnSpc>
              <a:spcBef>
                <a:spcPts val="3325"/>
              </a:spcBef>
              <a:buClr>
                <a:srgbClr val="1D627F"/>
              </a:buClr>
              <a:buFont typeface="Wingdings" panose="05000000000000000000" pitchFamily="2" charset="2"/>
              <a:buChar char="§"/>
              <a:tabLst>
                <a:tab pos="332740" algn="l"/>
              </a:tabLst>
            </a:pPr>
            <a:r>
              <a:rPr lang="sl-SI" sz="3800" dirty="0">
                <a:latin typeface="Century Schoolbook" panose="02040604050505020304" pitchFamily="18" charset="0"/>
                <a:cs typeface="Arial"/>
              </a:rPr>
              <a:t>Preverjanje za fizične osebe</a:t>
            </a:r>
          </a:p>
          <a:p>
            <a:pPr marL="1041400" lvl="1" indent="-571500">
              <a:spcBef>
                <a:spcPts val="3325"/>
              </a:spcBef>
              <a:buClr>
                <a:srgbClr val="1D627F"/>
              </a:buClr>
              <a:buFont typeface="Wingdings" panose="05000000000000000000" pitchFamily="2" charset="2"/>
              <a:buChar char="ü"/>
              <a:tabLst>
                <a:tab pos="332740" algn="l"/>
              </a:tabLst>
            </a:pPr>
            <a:r>
              <a:rPr lang="sl-SI" sz="3800" dirty="0">
                <a:latin typeface="Century Schoolbook" panose="02040604050505020304" pitchFamily="18" charset="0"/>
                <a:cs typeface="Arial"/>
              </a:rPr>
              <a:t>Ime in priimek (preverja se kot celota)</a:t>
            </a:r>
          </a:p>
          <a:p>
            <a:pPr marL="1041400" lvl="1" indent="-571500">
              <a:spcBef>
                <a:spcPts val="3325"/>
              </a:spcBef>
              <a:buClr>
                <a:srgbClr val="1D627F"/>
              </a:buClr>
              <a:buFont typeface="Wingdings" panose="05000000000000000000" pitchFamily="2" charset="2"/>
              <a:buChar char="ü"/>
              <a:tabLst>
                <a:tab pos="332740" algn="l"/>
              </a:tabLst>
            </a:pPr>
            <a:r>
              <a:rPr lang="sl-SI" sz="3800" dirty="0">
                <a:latin typeface="Century Schoolbook" panose="02040604050505020304" pitchFamily="18" charset="0"/>
                <a:cs typeface="Arial"/>
              </a:rPr>
              <a:t>Naslov, hišna številka in pošta (preverja se kot celota)</a:t>
            </a:r>
          </a:p>
          <a:p>
            <a:pPr marL="1041400" lvl="1" indent="-571500">
              <a:spcBef>
                <a:spcPts val="3325"/>
              </a:spcBef>
              <a:buClr>
                <a:srgbClr val="1D627F"/>
              </a:buClr>
              <a:buFont typeface="Wingdings" panose="05000000000000000000" pitchFamily="2" charset="2"/>
              <a:buChar char="ü"/>
              <a:tabLst>
                <a:tab pos="332740" algn="l"/>
              </a:tabLst>
            </a:pPr>
            <a:r>
              <a:rPr lang="sl-SI" sz="3800" dirty="0">
                <a:latin typeface="Century Schoolbook" panose="02040604050505020304" pitchFamily="18" charset="0"/>
                <a:cs typeface="Arial"/>
              </a:rPr>
              <a:t>Pri preverjanju ni pomemben vrstni red besed, velike, male črke, velikost črk oziroma mehki ali trdi č.</a:t>
            </a:r>
          </a:p>
          <a:p>
            <a:pPr marL="584200" indent="-571500">
              <a:spcBef>
                <a:spcPts val="3325"/>
              </a:spcBef>
              <a:buClr>
                <a:srgbClr val="1D627F"/>
              </a:buClr>
              <a:buFont typeface="Wingdings" panose="05000000000000000000" pitchFamily="2" charset="2"/>
              <a:buChar char="§"/>
              <a:tabLst>
                <a:tab pos="332740" algn="l"/>
              </a:tabLst>
            </a:pPr>
            <a:r>
              <a:rPr lang="sl-SI" sz="3800" dirty="0">
                <a:latin typeface="Century Schoolbook" panose="02040604050505020304" pitchFamily="18" charset="0"/>
                <a:cs typeface="Arial"/>
              </a:rPr>
              <a:t>V primeru da je ujemanje po imenu in priimku ali po naslovu manjše od 80% se vloga avtomatsko zavrne z razlogom: „</a:t>
            </a:r>
            <a:r>
              <a:rPr lang="sl-SI" sz="4000" dirty="0">
                <a:latin typeface="Century Schoolbook" panose="02040604050505020304" pitchFamily="18" charset="0"/>
                <a:cs typeface="Arial"/>
              </a:rPr>
              <a:t>Avtomatska zavrnitev: Podatki o plačniku se ne ujemajo s podatki v sistemu distributerja (naziv ali naslov) “</a:t>
            </a:r>
          </a:p>
        </p:txBody>
      </p:sp>
      <p:sp>
        <p:nvSpPr>
          <p:cNvPr id="7" name="object 7"/>
          <p:cNvSpPr/>
          <p:nvPr/>
        </p:nvSpPr>
        <p:spPr>
          <a:xfrm>
            <a:off x="12261850" y="6305947"/>
            <a:ext cx="7900284" cy="3950142"/>
          </a:xfrm>
          <a:prstGeom prst="rect">
            <a:avLst/>
          </a:prstGeom>
          <a:blipFill dpi="0" rotWithShape="1">
            <a:blip r:embed="rId3" cstate="print">
              <a:alphaModFix amt="10000"/>
            </a:blip>
            <a:srcRect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0" name="Picture 2" descr="\\Deepspace\d-projekti\Projekti\Elektro_Celje\2019\GIZ\ppt\_docs\logotipi partnejev_2019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36650" y="11388725"/>
            <a:ext cx="13623530" cy="6948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18209918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/>
          <p:nvPr/>
        </p:nvSpPr>
        <p:spPr>
          <a:xfrm>
            <a:off x="1057559" y="1047089"/>
            <a:ext cx="17999710" cy="293370"/>
          </a:xfrm>
          <a:custGeom>
            <a:avLst/>
            <a:gdLst/>
            <a:ahLst/>
            <a:cxnLst/>
            <a:rect l="l" t="t" r="r" b="b"/>
            <a:pathLst>
              <a:path w="17999710" h="293369">
                <a:moveTo>
                  <a:pt x="17706267" y="0"/>
                </a:moveTo>
                <a:lnTo>
                  <a:pt x="293184" y="0"/>
                </a:lnTo>
                <a:lnTo>
                  <a:pt x="269139" y="971"/>
                </a:lnTo>
                <a:lnTo>
                  <a:pt x="222728" y="8520"/>
                </a:lnTo>
                <a:lnTo>
                  <a:pt x="179063" y="23039"/>
                </a:lnTo>
                <a:lnTo>
                  <a:pt x="138747" y="43925"/>
                </a:lnTo>
                <a:lnTo>
                  <a:pt x="102383" y="70574"/>
                </a:lnTo>
                <a:lnTo>
                  <a:pt x="70574" y="102383"/>
                </a:lnTo>
                <a:lnTo>
                  <a:pt x="43925" y="138747"/>
                </a:lnTo>
                <a:lnTo>
                  <a:pt x="23039" y="179063"/>
                </a:lnTo>
                <a:lnTo>
                  <a:pt x="8520" y="222728"/>
                </a:lnTo>
                <a:lnTo>
                  <a:pt x="971" y="269139"/>
                </a:lnTo>
                <a:lnTo>
                  <a:pt x="0" y="293184"/>
                </a:lnTo>
                <a:lnTo>
                  <a:pt x="17999451" y="293184"/>
                </a:lnTo>
                <a:lnTo>
                  <a:pt x="17995614" y="245628"/>
                </a:lnTo>
                <a:lnTo>
                  <a:pt x="17984505" y="200515"/>
                </a:lnTo>
                <a:lnTo>
                  <a:pt x="17966727" y="158449"/>
                </a:lnTo>
                <a:lnTo>
                  <a:pt x="17942884" y="120033"/>
                </a:lnTo>
                <a:lnTo>
                  <a:pt x="17913580" y="85871"/>
                </a:lnTo>
                <a:lnTo>
                  <a:pt x="17879418" y="56567"/>
                </a:lnTo>
                <a:lnTo>
                  <a:pt x="17841002" y="32724"/>
                </a:lnTo>
                <a:lnTo>
                  <a:pt x="17798936" y="14946"/>
                </a:lnTo>
                <a:lnTo>
                  <a:pt x="17753823" y="3837"/>
                </a:lnTo>
                <a:lnTo>
                  <a:pt x="17706267" y="0"/>
                </a:lnTo>
                <a:close/>
              </a:path>
            </a:pathLst>
          </a:custGeom>
          <a:solidFill>
            <a:srgbClr val="1C648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Označba mesta besedila 1">
            <a:extLst>
              <a:ext uri="{FF2B5EF4-FFF2-40B4-BE49-F238E27FC236}">
                <a16:creationId xmlns:a16="http://schemas.microsoft.com/office/drawing/2014/main" id="{6F926F43-E595-4AB1-9311-B44D4BF32EA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45158" y="2092325"/>
            <a:ext cx="17717492" cy="9225602"/>
          </a:xfrm>
        </p:spPr>
        <p:txBody>
          <a:bodyPr/>
          <a:lstStyle/>
          <a:p>
            <a:pPr marL="584200" indent="-571500">
              <a:lnSpc>
                <a:spcPct val="100000"/>
              </a:lnSpc>
              <a:spcBef>
                <a:spcPts val="3325"/>
              </a:spcBef>
              <a:buClr>
                <a:srgbClr val="1D627F"/>
              </a:buClr>
              <a:buFont typeface="Wingdings" panose="05000000000000000000" pitchFamily="2" charset="2"/>
              <a:buChar char="§"/>
              <a:tabLst>
                <a:tab pos="332740" algn="l"/>
              </a:tabLst>
            </a:pPr>
            <a:r>
              <a:rPr lang="sl-SI" sz="3800" dirty="0">
                <a:latin typeface="Century Schoolbook" panose="02040604050505020304" pitchFamily="18" charset="0"/>
                <a:cs typeface="Arial"/>
              </a:rPr>
              <a:t>Preverjanje za pravne osebe</a:t>
            </a:r>
          </a:p>
          <a:p>
            <a:pPr marL="1041400" lvl="1" indent="-571500">
              <a:spcBef>
                <a:spcPts val="3325"/>
              </a:spcBef>
              <a:buClr>
                <a:srgbClr val="1D627F"/>
              </a:buClr>
              <a:buFont typeface="Wingdings" panose="05000000000000000000" pitchFamily="2" charset="2"/>
              <a:buChar char="ü"/>
              <a:tabLst>
                <a:tab pos="332740" algn="l"/>
              </a:tabLst>
            </a:pPr>
            <a:r>
              <a:rPr lang="sl-SI" sz="3800" dirty="0">
                <a:latin typeface="Century Schoolbook" panose="02040604050505020304" pitchFamily="18" charset="0"/>
                <a:cs typeface="Arial"/>
              </a:rPr>
              <a:t>Davčna številka z davčno številko na plačniku za merilno mesto v bazi EDP</a:t>
            </a:r>
          </a:p>
          <a:p>
            <a:pPr marL="1041400" lvl="1" indent="-571500">
              <a:spcBef>
                <a:spcPts val="3325"/>
              </a:spcBef>
              <a:buClr>
                <a:srgbClr val="1D627F"/>
              </a:buClr>
              <a:buFont typeface="Wingdings" panose="05000000000000000000" pitchFamily="2" charset="2"/>
              <a:buChar char="ü"/>
              <a:tabLst>
                <a:tab pos="332740" algn="l"/>
              </a:tabLst>
            </a:pPr>
            <a:r>
              <a:rPr lang="sl-SI" sz="3800" dirty="0">
                <a:latin typeface="Century Schoolbook" panose="02040604050505020304" pitchFamily="18" charset="0"/>
                <a:cs typeface="Arial"/>
              </a:rPr>
              <a:t>Naslov, hišna številka in pošta (preverja se kot celota)</a:t>
            </a:r>
          </a:p>
          <a:p>
            <a:pPr marL="1041400" lvl="1" indent="-571500">
              <a:spcBef>
                <a:spcPts val="3325"/>
              </a:spcBef>
              <a:buClr>
                <a:srgbClr val="1D627F"/>
              </a:buClr>
              <a:buFont typeface="Wingdings" panose="05000000000000000000" pitchFamily="2" charset="2"/>
              <a:buChar char="ü"/>
              <a:tabLst>
                <a:tab pos="332740" algn="l"/>
              </a:tabLst>
            </a:pPr>
            <a:r>
              <a:rPr lang="sl-SI" sz="3800" dirty="0">
                <a:latin typeface="Century Schoolbook" panose="02040604050505020304" pitchFamily="18" charset="0"/>
                <a:cs typeface="Arial"/>
              </a:rPr>
              <a:t>Pri preverjanju ni pomemben vrstni red besed, velike, male črke, velikost črk oziroma mehki ali trdi č.</a:t>
            </a:r>
          </a:p>
          <a:p>
            <a:pPr marL="1041400" lvl="1" indent="-571500">
              <a:spcBef>
                <a:spcPts val="3325"/>
              </a:spcBef>
              <a:buClr>
                <a:srgbClr val="1D627F"/>
              </a:buClr>
              <a:buFont typeface="Wingdings" panose="05000000000000000000" pitchFamily="2" charset="2"/>
              <a:buChar char="ü"/>
              <a:tabLst>
                <a:tab pos="332740" algn="l"/>
              </a:tabLst>
            </a:pPr>
            <a:r>
              <a:rPr lang="sl-SI" sz="3800" dirty="0">
                <a:latin typeface="Century Schoolbook" panose="02040604050505020304" pitchFamily="18" charset="0"/>
                <a:cs typeface="Arial"/>
              </a:rPr>
              <a:t>V primeru, da davčna številka na plačniku v bazi EDP ne obstaja, se validacija na davčno številko ne izvede.</a:t>
            </a:r>
          </a:p>
          <a:p>
            <a:pPr marL="584200" indent="-571500">
              <a:spcBef>
                <a:spcPts val="3325"/>
              </a:spcBef>
              <a:buClr>
                <a:srgbClr val="1D627F"/>
              </a:buClr>
              <a:buFont typeface="Wingdings" panose="05000000000000000000" pitchFamily="2" charset="2"/>
              <a:buChar char="§"/>
              <a:tabLst>
                <a:tab pos="332740" algn="l"/>
              </a:tabLst>
            </a:pPr>
            <a:r>
              <a:rPr lang="sl-SI" sz="3800" dirty="0">
                <a:latin typeface="Century Schoolbook" panose="02040604050505020304" pitchFamily="18" charset="0"/>
                <a:cs typeface="Arial"/>
              </a:rPr>
              <a:t>V primeru da je ujemanje po imenu in priimku ali po naslovu manjše od 80% se vloga avtomatsko zavrne z razlogom: „Avtomatska zavrnitev: </a:t>
            </a:r>
            <a:r>
              <a:rPr lang="sl-SI" sz="4000" dirty="0">
                <a:latin typeface="Century Schoolbook" panose="02040604050505020304" pitchFamily="18" charset="0"/>
                <a:cs typeface="Arial"/>
              </a:rPr>
              <a:t>Podatki o plačniku se ne ujemajo s podatki s podatki v sistemu distributerja (naslov ali davčna št.)“</a:t>
            </a:r>
          </a:p>
        </p:txBody>
      </p:sp>
      <p:sp>
        <p:nvSpPr>
          <p:cNvPr id="7" name="object 7"/>
          <p:cNvSpPr/>
          <p:nvPr/>
        </p:nvSpPr>
        <p:spPr>
          <a:xfrm>
            <a:off x="12261850" y="6305947"/>
            <a:ext cx="7900284" cy="3950142"/>
          </a:xfrm>
          <a:prstGeom prst="rect">
            <a:avLst/>
          </a:prstGeom>
          <a:blipFill dpi="0" rotWithShape="1">
            <a:blip r:embed="rId3" cstate="print">
              <a:alphaModFix amt="10000"/>
            </a:blip>
            <a:srcRect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0" name="Picture 2" descr="\\Deepspace\d-projekti\Projekti\Elektro_Celje\2019\GIZ\ppt\_docs\logotipi partnejev_2019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36650" y="11388725"/>
            <a:ext cx="13623530" cy="6948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6355262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/>
          <p:nvPr/>
        </p:nvSpPr>
        <p:spPr>
          <a:xfrm>
            <a:off x="1057559" y="1047089"/>
            <a:ext cx="17999710" cy="293370"/>
          </a:xfrm>
          <a:custGeom>
            <a:avLst/>
            <a:gdLst/>
            <a:ahLst/>
            <a:cxnLst/>
            <a:rect l="l" t="t" r="r" b="b"/>
            <a:pathLst>
              <a:path w="17999710" h="293369">
                <a:moveTo>
                  <a:pt x="17706267" y="0"/>
                </a:moveTo>
                <a:lnTo>
                  <a:pt x="293184" y="0"/>
                </a:lnTo>
                <a:lnTo>
                  <a:pt x="269139" y="971"/>
                </a:lnTo>
                <a:lnTo>
                  <a:pt x="222728" y="8520"/>
                </a:lnTo>
                <a:lnTo>
                  <a:pt x="179063" y="23039"/>
                </a:lnTo>
                <a:lnTo>
                  <a:pt x="138747" y="43925"/>
                </a:lnTo>
                <a:lnTo>
                  <a:pt x="102383" y="70574"/>
                </a:lnTo>
                <a:lnTo>
                  <a:pt x="70574" y="102383"/>
                </a:lnTo>
                <a:lnTo>
                  <a:pt x="43925" y="138747"/>
                </a:lnTo>
                <a:lnTo>
                  <a:pt x="23039" y="179063"/>
                </a:lnTo>
                <a:lnTo>
                  <a:pt x="8520" y="222728"/>
                </a:lnTo>
                <a:lnTo>
                  <a:pt x="971" y="269139"/>
                </a:lnTo>
                <a:lnTo>
                  <a:pt x="0" y="293184"/>
                </a:lnTo>
                <a:lnTo>
                  <a:pt x="17999451" y="293184"/>
                </a:lnTo>
                <a:lnTo>
                  <a:pt x="17995614" y="245628"/>
                </a:lnTo>
                <a:lnTo>
                  <a:pt x="17984505" y="200515"/>
                </a:lnTo>
                <a:lnTo>
                  <a:pt x="17966727" y="158449"/>
                </a:lnTo>
                <a:lnTo>
                  <a:pt x="17942884" y="120033"/>
                </a:lnTo>
                <a:lnTo>
                  <a:pt x="17913580" y="85871"/>
                </a:lnTo>
                <a:lnTo>
                  <a:pt x="17879418" y="56567"/>
                </a:lnTo>
                <a:lnTo>
                  <a:pt x="17841002" y="32724"/>
                </a:lnTo>
                <a:lnTo>
                  <a:pt x="17798936" y="14946"/>
                </a:lnTo>
                <a:lnTo>
                  <a:pt x="17753823" y="3837"/>
                </a:lnTo>
                <a:lnTo>
                  <a:pt x="17706267" y="0"/>
                </a:lnTo>
                <a:close/>
              </a:path>
            </a:pathLst>
          </a:custGeom>
          <a:solidFill>
            <a:srgbClr val="1C648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xfrm>
            <a:off x="1034388" y="1711326"/>
            <a:ext cx="17856862" cy="73866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sl-SI" sz="4800" dirty="0">
                <a:solidFill>
                  <a:srgbClr val="052833"/>
                </a:solidFill>
                <a:latin typeface="Century Schoolbook" panose="02040604050505020304" pitchFamily="18" charset="0"/>
              </a:rPr>
              <a:t>Pregled oddanih vlog</a:t>
            </a:r>
            <a:endParaRPr sz="4800" b="0" dirty="0">
              <a:solidFill>
                <a:srgbClr val="1D627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Schoolbook" panose="02040604050505020304" pitchFamily="18" charset="0"/>
            </a:endParaRPr>
          </a:p>
        </p:txBody>
      </p:sp>
      <p:sp>
        <p:nvSpPr>
          <p:cNvPr id="2" name="Označba mesta besedila 1">
            <a:extLst>
              <a:ext uri="{FF2B5EF4-FFF2-40B4-BE49-F238E27FC236}">
                <a16:creationId xmlns:a16="http://schemas.microsoft.com/office/drawing/2014/main" id="{6F926F43-E595-4AB1-9311-B44D4BF32EA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45158" y="2820856"/>
            <a:ext cx="17717492" cy="8510022"/>
          </a:xfrm>
        </p:spPr>
        <p:txBody>
          <a:bodyPr/>
          <a:lstStyle/>
          <a:p>
            <a:pPr marL="584200" indent="-571500">
              <a:lnSpc>
                <a:spcPct val="100000"/>
              </a:lnSpc>
              <a:spcBef>
                <a:spcPts val="3325"/>
              </a:spcBef>
              <a:buClr>
                <a:srgbClr val="1D627F"/>
              </a:buClr>
              <a:buFont typeface="Wingdings" panose="05000000000000000000" pitchFamily="2" charset="2"/>
              <a:buChar char="§"/>
              <a:tabLst>
                <a:tab pos="332740" algn="l"/>
              </a:tabLst>
            </a:pPr>
            <a:r>
              <a:rPr lang="sl-SI" sz="2400" dirty="0">
                <a:latin typeface="Century Schoolbook" panose="02040604050505020304" pitchFamily="18" charset="0"/>
                <a:cs typeface="Arial"/>
              </a:rPr>
              <a:t>Pregled oddanih vlog se nahaja v zavihku „Nove“</a:t>
            </a:r>
          </a:p>
          <a:p>
            <a:pPr marL="584200" indent="-571500">
              <a:lnSpc>
                <a:spcPct val="100000"/>
              </a:lnSpc>
              <a:spcBef>
                <a:spcPts val="3325"/>
              </a:spcBef>
              <a:buClr>
                <a:srgbClr val="1D627F"/>
              </a:buClr>
              <a:buFont typeface="Wingdings" panose="05000000000000000000" pitchFamily="2" charset="2"/>
              <a:buChar char="§"/>
              <a:tabLst>
                <a:tab pos="332740" algn="l"/>
              </a:tabLst>
            </a:pPr>
            <a:r>
              <a:rPr lang="sl-SI" sz="2400" dirty="0">
                <a:latin typeface="Century Schoolbook" panose="02040604050505020304" pitchFamily="18" charset="0"/>
                <a:cs typeface="Arial"/>
              </a:rPr>
              <a:t>Omogočeni so različni iskalni kriteriji po katerih lahko iščete oddane vloge</a:t>
            </a:r>
          </a:p>
          <a:p>
            <a:pPr marL="584200" indent="-571500">
              <a:lnSpc>
                <a:spcPct val="100000"/>
              </a:lnSpc>
              <a:spcBef>
                <a:spcPts val="3325"/>
              </a:spcBef>
              <a:buClr>
                <a:srgbClr val="1D627F"/>
              </a:buClr>
              <a:buFont typeface="Wingdings" panose="05000000000000000000" pitchFamily="2" charset="2"/>
              <a:buChar char="§"/>
              <a:tabLst>
                <a:tab pos="332740" algn="l"/>
              </a:tabLst>
            </a:pPr>
            <a:r>
              <a:rPr lang="sl-SI" sz="2400" dirty="0">
                <a:latin typeface="Century Schoolbook" panose="02040604050505020304" pitchFamily="18" charset="0"/>
                <a:cs typeface="Arial"/>
              </a:rPr>
              <a:t>V pregledu novih zahtev vidite naslednje podatke:</a:t>
            </a:r>
          </a:p>
          <a:p>
            <a:pPr marL="1041400" lvl="1" indent="-571500">
              <a:spcBef>
                <a:spcPts val="3325"/>
              </a:spcBef>
              <a:buClr>
                <a:srgbClr val="1D627F"/>
              </a:buClr>
              <a:buFont typeface="Wingdings" panose="05000000000000000000" pitchFamily="2" charset="2"/>
              <a:buChar char="ü"/>
              <a:tabLst>
                <a:tab pos="332740" algn="l"/>
              </a:tabLst>
            </a:pPr>
            <a:r>
              <a:rPr lang="sl-SI" sz="2400" dirty="0">
                <a:latin typeface="Century Schoolbook" panose="02040604050505020304" pitchFamily="18" charset="0"/>
                <a:cs typeface="Arial"/>
              </a:rPr>
              <a:t>Merilno mesto</a:t>
            </a:r>
          </a:p>
          <a:p>
            <a:pPr marL="1041400" lvl="1" indent="-571500">
              <a:spcBef>
                <a:spcPts val="3325"/>
              </a:spcBef>
              <a:buClr>
                <a:srgbClr val="1D627F"/>
              </a:buClr>
              <a:buFont typeface="Wingdings" panose="05000000000000000000" pitchFamily="2" charset="2"/>
              <a:buChar char="ü"/>
              <a:tabLst>
                <a:tab pos="332740" algn="l"/>
              </a:tabLst>
            </a:pPr>
            <a:r>
              <a:rPr lang="sl-SI" sz="2400" dirty="0">
                <a:latin typeface="Century Schoolbook" panose="02040604050505020304" pitchFamily="18" charset="0"/>
                <a:cs typeface="Arial"/>
              </a:rPr>
              <a:t>Datum vloge</a:t>
            </a:r>
          </a:p>
          <a:p>
            <a:pPr marL="1041400" lvl="1" indent="-571500">
              <a:spcBef>
                <a:spcPts val="3325"/>
              </a:spcBef>
              <a:buClr>
                <a:srgbClr val="1D627F"/>
              </a:buClr>
              <a:buFont typeface="Wingdings" panose="05000000000000000000" pitchFamily="2" charset="2"/>
              <a:buChar char="ü"/>
              <a:tabLst>
                <a:tab pos="332740" algn="l"/>
              </a:tabLst>
            </a:pPr>
            <a:r>
              <a:rPr lang="sl-SI" sz="2400" dirty="0">
                <a:latin typeface="Century Schoolbook" panose="02040604050505020304" pitchFamily="18" charset="0"/>
                <a:cs typeface="Arial"/>
              </a:rPr>
              <a:t>Rok menjave, ki je določen na 21 dan od datuma oddaje vloge</a:t>
            </a:r>
          </a:p>
          <a:p>
            <a:pPr marL="1041400" lvl="1" indent="-571500">
              <a:spcBef>
                <a:spcPts val="3325"/>
              </a:spcBef>
              <a:buClr>
                <a:srgbClr val="1D627F"/>
              </a:buClr>
              <a:buFont typeface="Wingdings" panose="05000000000000000000" pitchFamily="2" charset="2"/>
              <a:buChar char="ü"/>
              <a:tabLst>
                <a:tab pos="332740" algn="l"/>
              </a:tabLst>
            </a:pPr>
            <a:r>
              <a:rPr lang="sl-SI" sz="2400" dirty="0">
                <a:latin typeface="Century Schoolbook" panose="02040604050505020304" pitchFamily="18" charset="0"/>
                <a:cs typeface="Arial"/>
              </a:rPr>
              <a:t>Vrsta menjave (glede na to kaj ste označili pri oddaji vloge)</a:t>
            </a:r>
          </a:p>
          <a:p>
            <a:pPr marL="1041400" lvl="1" indent="-571500">
              <a:spcBef>
                <a:spcPts val="3325"/>
              </a:spcBef>
              <a:buClr>
                <a:srgbClr val="1D627F"/>
              </a:buClr>
              <a:buFont typeface="Wingdings" panose="05000000000000000000" pitchFamily="2" charset="2"/>
              <a:buChar char="ü"/>
              <a:tabLst>
                <a:tab pos="332740" algn="l"/>
              </a:tabLst>
            </a:pPr>
            <a:r>
              <a:rPr lang="sl-SI" sz="2400" dirty="0">
                <a:latin typeface="Century Schoolbook" panose="02040604050505020304" pitchFamily="18" charset="0"/>
                <a:cs typeface="Arial"/>
              </a:rPr>
              <a:t>Način odčitavanja (uporabnik – pomeni samo odčitavanje uporabnika, EDP – daljinsko ali EDP ročno)</a:t>
            </a:r>
          </a:p>
          <a:p>
            <a:pPr marL="1041400" lvl="1" indent="-571500">
              <a:spcBef>
                <a:spcPts val="3325"/>
              </a:spcBef>
              <a:buClr>
                <a:srgbClr val="1D627F"/>
              </a:buClr>
              <a:buFont typeface="Wingdings" panose="05000000000000000000" pitchFamily="2" charset="2"/>
              <a:buChar char="ü"/>
              <a:tabLst>
                <a:tab pos="332740" algn="l"/>
              </a:tabLst>
            </a:pPr>
            <a:r>
              <a:rPr lang="sl-SI" sz="2400" dirty="0">
                <a:latin typeface="Century Schoolbook" panose="02040604050505020304" pitchFamily="18" charset="0"/>
                <a:cs typeface="Arial"/>
              </a:rPr>
              <a:t>Vezalna shema</a:t>
            </a:r>
          </a:p>
          <a:p>
            <a:pPr marL="355600" indent="-342900">
              <a:spcBef>
                <a:spcPts val="3325"/>
              </a:spcBef>
              <a:buClr>
                <a:srgbClr val="1D627F"/>
              </a:buClr>
              <a:buFont typeface="Wingdings" panose="05000000000000000000" pitchFamily="2" charset="2"/>
              <a:buChar char="§"/>
              <a:tabLst>
                <a:tab pos="332740" algn="l"/>
              </a:tabLst>
            </a:pPr>
            <a:r>
              <a:rPr lang="sl-SI" sz="2400" dirty="0" err="1">
                <a:latin typeface="Century Schoolbook" panose="02040604050505020304" pitchFamily="18" charset="0"/>
                <a:cs typeface="Arial"/>
              </a:rPr>
              <a:t>Lupica</a:t>
            </a:r>
            <a:r>
              <a:rPr lang="sl-SI" sz="2400" dirty="0">
                <a:latin typeface="Century Schoolbook" panose="02040604050505020304" pitchFamily="18" charset="0"/>
                <a:cs typeface="Arial"/>
              </a:rPr>
              <a:t> (s klikom na </a:t>
            </a:r>
            <a:r>
              <a:rPr lang="sl-SI" sz="2400" dirty="0" err="1">
                <a:latin typeface="Century Schoolbook" panose="02040604050505020304" pitchFamily="18" charset="0"/>
                <a:cs typeface="Arial"/>
              </a:rPr>
              <a:t>lupico</a:t>
            </a:r>
            <a:r>
              <a:rPr lang="sl-SI" sz="2400" dirty="0">
                <a:latin typeface="Century Schoolbook" panose="02040604050505020304" pitchFamily="18" charset="0"/>
                <a:cs typeface="Arial"/>
              </a:rPr>
              <a:t> lahko dostopate do dodatnih podatkov o tovarniški številki števca)</a:t>
            </a:r>
          </a:p>
          <a:p>
            <a:pPr marL="584200" indent="-571500">
              <a:spcBef>
                <a:spcPts val="3325"/>
              </a:spcBef>
              <a:buClr>
                <a:srgbClr val="1D627F"/>
              </a:buClr>
              <a:buFont typeface="Wingdings" panose="05000000000000000000" pitchFamily="2" charset="2"/>
              <a:buChar char="§"/>
              <a:tabLst>
                <a:tab pos="332740" algn="l"/>
              </a:tabLst>
            </a:pPr>
            <a:r>
              <a:rPr lang="sl-SI" sz="2400" dirty="0">
                <a:latin typeface="Century Schoolbook" panose="02040604050505020304" pitchFamily="18" charset="0"/>
                <a:cs typeface="Arial"/>
              </a:rPr>
              <a:t>Koš – odstop od menjave dobavitelja (v novem CEEPS to urejate sami in sicer do faze izvedbe obračuna)</a:t>
            </a:r>
          </a:p>
        </p:txBody>
      </p:sp>
      <p:sp>
        <p:nvSpPr>
          <p:cNvPr id="7" name="object 7"/>
          <p:cNvSpPr/>
          <p:nvPr/>
        </p:nvSpPr>
        <p:spPr>
          <a:xfrm>
            <a:off x="12261850" y="6305947"/>
            <a:ext cx="7900284" cy="3950142"/>
          </a:xfrm>
          <a:prstGeom prst="rect">
            <a:avLst/>
          </a:prstGeom>
          <a:blipFill dpi="0" rotWithShape="1">
            <a:blip r:embed="rId3" cstate="print">
              <a:alphaModFix amt="10000"/>
            </a:blip>
            <a:srcRect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0" name="Picture 2" descr="\\Deepspace\d-projekti\Projekti\Elektro_Celje\2019\GIZ\ppt\_docs\logotipi partnejev_2019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36650" y="11388725"/>
            <a:ext cx="13623530" cy="6948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79636191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/>
          <p:nvPr/>
        </p:nvSpPr>
        <p:spPr>
          <a:xfrm>
            <a:off x="1057559" y="1047089"/>
            <a:ext cx="17999710" cy="293370"/>
          </a:xfrm>
          <a:custGeom>
            <a:avLst/>
            <a:gdLst/>
            <a:ahLst/>
            <a:cxnLst/>
            <a:rect l="l" t="t" r="r" b="b"/>
            <a:pathLst>
              <a:path w="17999710" h="293369">
                <a:moveTo>
                  <a:pt x="17706267" y="0"/>
                </a:moveTo>
                <a:lnTo>
                  <a:pt x="293184" y="0"/>
                </a:lnTo>
                <a:lnTo>
                  <a:pt x="269139" y="971"/>
                </a:lnTo>
                <a:lnTo>
                  <a:pt x="222728" y="8520"/>
                </a:lnTo>
                <a:lnTo>
                  <a:pt x="179063" y="23039"/>
                </a:lnTo>
                <a:lnTo>
                  <a:pt x="138747" y="43925"/>
                </a:lnTo>
                <a:lnTo>
                  <a:pt x="102383" y="70574"/>
                </a:lnTo>
                <a:lnTo>
                  <a:pt x="70574" y="102383"/>
                </a:lnTo>
                <a:lnTo>
                  <a:pt x="43925" y="138747"/>
                </a:lnTo>
                <a:lnTo>
                  <a:pt x="23039" y="179063"/>
                </a:lnTo>
                <a:lnTo>
                  <a:pt x="8520" y="222728"/>
                </a:lnTo>
                <a:lnTo>
                  <a:pt x="971" y="269139"/>
                </a:lnTo>
                <a:lnTo>
                  <a:pt x="0" y="293184"/>
                </a:lnTo>
                <a:lnTo>
                  <a:pt x="17999451" y="293184"/>
                </a:lnTo>
                <a:lnTo>
                  <a:pt x="17995614" y="245628"/>
                </a:lnTo>
                <a:lnTo>
                  <a:pt x="17984505" y="200515"/>
                </a:lnTo>
                <a:lnTo>
                  <a:pt x="17966727" y="158449"/>
                </a:lnTo>
                <a:lnTo>
                  <a:pt x="17942884" y="120033"/>
                </a:lnTo>
                <a:lnTo>
                  <a:pt x="17913580" y="85871"/>
                </a:lnTo>
                <a:lnTo>
                  <a:pt x="17879418" y="56567"/>
                </a:lnTo>
                <a:lnTo>
                  <a:pt x="17841002" y="32724"/>
                </a:lnTo>
                <a:lnTo>
                  <a:pt x="17798936" y="14946"/>
                </a:lnTo>
                <a:lnTo>
                  <a:pt x="17753823" y="3837"/>
                </a:lnTo>
                <a:lnTo>
                  <a:pt x="17706267" y="0"/>
                </a:lnTo>
                <a:close/>
              </a:path>
            </a:pathLst>
          </a:custGeom>
          <a:solidFill>
            <a:srgbClr val="1C648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xfrm>
            <a:off x="1034388" y="1711326"/>
            <a:ext cx="17856862" cy="73866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sl-SI" sz="4800" dirty="0">
                <a:solidFill>
                  <a:srgbClr val="052833"/>
                </a:solidFill>
                <a:latin typeface="Century Schoolbook" panose="02040604050505020304" pitchFamily="18" charset="0"/>
              </a:rPr>
              <a:t>Oznake vezalnih shem</a:t>
            </a:r>
            <a:endParaRPr sz="4800" b="0" dirty="0">
              <a:solidFill>
                <a:srgbClr val="1D627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Schoolbook" panose="02040604050505020304" pitchFamily="18" charset="0"/>
            </a:endParaRPr>
          </a:p>
        </p:txBody>
      </p:sp>
      <p:sp>
        <p:nvSpPr>
          <p:cNvPr id="2" name="Označba mesta besedila 1">
            <a:extLst>
              <a:ext uri="{FF2B5EF4-FFF2-40B4-BE49-F238E27FC236}">
                <a16:creationId xmlns:a16="http://schemas.microsoft.com/office/drawing/2014/main" id="{6F926F43-E595-4AB1-9311-B44D4BF32EA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034388" y="3082925"/>
            <a:ext cx="17717492" cy="6232475"/>
          </a:xfrm>
        </p:spPr>
        <p:txBody>
          <a:bodyPr/>
          <a:lstStyle/>
          <a:p>
            <a:pPr marL="584200" indent="-571500">
              <a:lnSpc>
                <a:spcPct val="100000"/>
              </a:lnSpc>
              <a:spcBef>
                <a:spcPts val="3325"/>
              </a:spcBef>
              <a:buClr>
                <a:srgbClr val="1D627F"/>
              </a:buClr>
              <a:buFont typeface="Wingdings" panose="05000000000000000000" pitchFamily="2" charset="2"/>
              <a:buChar char="§"/>
              <a:tabLst>
                <a:tab pos="332740" algn="l"/>
              </a:tabLst>
            </a:pPr>
            <a:r>
              <a:rPr lang="sl-SI" sz="3600" dirty="0">
                <a:latin typeface="Century Schoolbook" panose="02040604050505020304" pitchFamily="18" charset="0"/>
                <a:cs typeface="Arial"/>
              </a:rPr>
              <a:t>PS.1A – klasičen odjem za končnega uporabnika</a:t>
            </a:r>
          </a:p>
          <a:p>
            <a:pPr marL="584200" indent="-571500">
              <a:lnSpc>
                <a:spcPct val="100000"/>
              </a:lnSpc>
              <a:spcBef>
                <a:spcPts val="3325"/>
              </a:spcBef>
              <a:buClr>
                <a:srgbClr val="1D627F"/>
              </a:buClr>
              <a:buFont typeface="Wingdings" panose="05000000000000000000" pitchFamily="2" charset="2"/>
              <a:buChar char="§"/>
              <a:tabLst>
                <a:tab pos="332740" algn="l"/>
              </a:tabLst>
            </a:pPr>
            <a:r>
              <a:rPr lang="sl-SI" sz="3600" dirty="0">
                <a:latin typeface="Century Schoolbook" panose="02040604050505020304" pitchFamily="18" charset="0"/>
                <a:cs typeface="Arial"/>
              </a:rPr>
              <a:t>PS.1B – direktno priključena proizvodna naprava</a:t>
            </a:r>
          </a:p>
          <a:p>
            <a:pPr marL="584200" indent="-571500">
              <a:lnSpc>
                <a:spcPct val="100000"/>
              </a:lnSpc>
              <a:spcBef>
                <a:spcPts val="3325"/>
              </a:spcBef>
              <a:buClr>
                <a:srgbClr val="1D627F"/>
              </a:buClr>
              <a:buFont typeface="Wingdings" panose="05000000000000000000" pitchFamily="2" charset="2"/>
              <a:buChar char="§"/>
              <a:tabLst>
                <a:tab pos="332740" algn="l"/>
              </a:tabLst>
            </a:pPr>
            <a:r>
              <a:rPr lang="sl-SI" sz="3600" dirty="0">
                <a:latin typeface="Century Schoolbook" panose="02040604050505020304" pitchFamily="18" charset="0"/>
                <a:cs typeface="Arial"/>
              </a:rPr>
              <a:t>PS.1C – lastni odjem in proizvodnja naprava</a:t>
            </a:r>
          </a:p>
          <a:p>
            <a:pPr marL="584200" indent="-571500">
              <a:lnSpc>
                <a:spcPct val="100000"/>
              </a:lnSpc>
              <a:spcBef>
                <a:spcPts val="3325"/>
              </a:spcBef>
              <a:buClr>
                <a:srgbClr val="1D627F"/>
              </a:buClr>
              <a:buFont typeface="Wingdings" panose="05000000000000000000" pitchFamily="2" charset="2"/>
              <a:buChar char="§"/>
              <a:tabLst>
                <a:tab pos="332740" algn="l"/>
              </a:tabLst>
            </a:pPr>
            <a:r>
              <a:rPr lang="sl-SI" sz="3600" dirty="0">
                <a:latin typeface="Century Schoolbook" panose="02040604050505020304" pitchFamily="18" charset="0"/>
                <a:cs typeface="Arial"/>
              </a:rPr>
              <a:t>PS.2 – zdajšnja PX.3 shema</a:t>
            </a:r>
          </a:p>
          <a:p>
            <a:pPr marL="584200" indent="-571500">
              <a:lnSpc>
                <a:spcPct val="100000"/>
              </a:lnSpc>
              <a:spcBef>
                <a:spcPts val="3325"/>
              </a:spcBef>
              <a:buClr>
                <a:srgbClr val="1D627F"/>
              </a:buClr>
              <a:buFont typeface="Wingdings" panose="05000000000000000000" pitchFamily="2" charset="2"/>
              <a:buChar char="§"/>
              <a:tabLst>
                <a:tab pos="332740" algn="l"/>
              </a:tabLst>
            </a:pPr>
            <a:r>
              <a:rPr lang="sl-SI" sz="3600" dirty="0">
                <a:latin typeface="Century Schoolbook" panose="02040604050505020304" pitchFamily="18" charset="0"/>
                <a:cs typeface="Arial"/>
              </a:rPr>
              <a:t>PS.3A – </a:t>
            </a:r>
            <a:r>
              <a:rPr lang="sl-SI" sz="3600" dirty="0" err="1">
                <a:latin typeface="Century Schoolbook" panose="02040604050505020304" pitchFamily="18" charset="0"/>
                <a:cs typeface="Arial"/>
              </a:rPr>
              <a:t>indivudualna</a:t>
            </a:r>
            <a:r>
              <a:rPr lang="sl-SI" sz="3600" dirty="0">
                <a:latin typeface="Century Schoolbook" panose="02040604050505020304" pitchFamily="18" charset="0"/>
                <a:cs typeface="Arial"/>
              </a:rPr>
              <a:t> samooskrba</a:t>
            </a:r>
          </a:p>
          <a:p>
            <a:pPr marL="584200" indent="-571500">
              <a:lnSpc>
                <a:spcPct val="100000"/>
              </a:lnSpc>
              <a:spcBef>
                <a:spcPts val="3325"/>
              </a:spcBef>
              <a:buClr>
                <a:srgbClr val="1D627F"/>
              </a:buClr>
              <a:buFont typeface="Wingdings" panose="05000000000000000000" pitchFamily="2" charset="2"/>
              <a:buChar char="§"/>
              <a:tabLst>
                <a:tab pos="332740" algn="l"/>
              </a:tabLst>
            </a:pPr>
            <a:r>
              <a:rPr lang="sl-SI" sz="3600" dirty="0">
                <a:latin typeface="Century Schoolbook" panose="02040604050505020304" pitchFamily="18" charset="0"/>
                <a:cs typeface="Arial"/>
              </a:rPr>
              <a:t>PS.3B – skupnostna samooskrba</a:t>
            </a:r>
          </a:p>
          <a:p>
            <a:pPr marL="584200" indent="-571500">
              <a:lnSpc>
                <a:spcPct val="100000"/>
              </a:lnSpc>
              <a:spcBef>
                <a:spcPts val="3325"/>
              </a:spcBef>
              <a:buClr>
                <a:srgbClr val="1D627F"/>
              </a:buClr>
              <a:buFont typeface="Wingdings" panose="05000000000000000000" pitchFamily="2" charset="2"/>
              <a:buChar char="§"/>
              <a:tabLst>
                <a:tab pos="332740" algn="l"/>
              </a:tabLst>
            </a:pPr>
            <a:endParaRPr lang="sl-SI" sz="2400" dirty="0">
              <a:latin typeface="Century Schoolbook" panose="02040604050505020304" pitchFamily="18" charset="0"/>
              <a:cs typeface="Arial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12261850" y="6305947"/>
            <a:ext cx="7900284" cy="3950142"/>
          </a:xfrm>
          <a:prstGeom prst="rect">
            <a:avLst/>
          </a:prstGeom>
          <a:blipFill dpi="0" rotWithShape="1">
            <a:blip r:embed="rId3" cstate="print">
              <a:alphaModFix amt="10000"/>
            </a:blip>
            <a:srcRect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0" name="Picture 2" descr="\\Deepspace\d-projekti\Projekti\Elektro_Celje\2019\GIZ\ppt\_docs\logotipi partnejev_2019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36650" y="11388725"/>
            <a:ext cx="13623530" cy="6948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68461405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/>
          <p:nvPr/>
        </p:nvSpPr>
        <p:spPr>
          <a:xfrm>
            <a:off x="1057559" y="1047089"/>
            <a:ext cx="17999710" cy="293370"/>
          </a:xfrm>
          <a:custGeom>
            <a:avLst/>
            <a:gdLst/>
            <a:ahLst/>
            <a:cxnLst/>
            <a:rect l="l" t="t" r="r" b="b"/>
            <a:pathLst>
              <a:path w="17999710" h="293369">
                <a:moveTo>
                  <a:pt x="17706267" y="0"/>
                </a:moveTo>
                <a:lnTo>
                  <a:pt x="293184" y="0"/>
                </a:lnTo>
                <a:lnTo>
                  <a:pt x="269139" y="971"/>
                </a:lnTo>
                <a:lnTo>
                  <a:pt x="222728" y="8520"/>
                </a:lnTo>
                <a:lnTo>
                  <a:pt x="179063" y="23039"/>
                </a:lnTo>
                <a:lnTo>
                  <a:pt x="138747" y="43925"/>
                </a:lnTo>
                <a:lnTo>
                  <a:pt x="102383" y="70574"/>
                </a:lnTo>
                <a:lnTo>
                  <a:pt x="70574" y="102383"/>
                </a:lnTo>
                <a:lnTo>
                  <a:pt x="43925" y="138747"/>
                </a:lnTo>
                <a:lnTo>
                  <a:pt x="23039" y="179063"/>
                </a:lnTo>
                <a:lnTo>
                  <a:pt x="8520" y="222728"/>
                </a:lnTo>
                <a:lnTo>
                  <a:pt x="971" y="269139"/>
                </a:lnTo>
                <a:lnTo>
                  <a:pt x="0" y="293184"/>
                </a:lnTo>
                <a:lnTo>
                  <a:pt x="17999451" y="293184"/>
                </a:lnTo>
                <a:lnTo>
                  <a:pt x="17995614" y="245628"/>
                </a:lnTo>
                <a:lnTo>
                  <a:pt x="17984505" y="200515"/>
                </a:lnTo>
                <a:lnTo>
                  <a:pt x="17966727" y="158449"/>
                </a:lnTo>
                <a:lnTo>
                  <a:pt x="17942884" y="120033"/>
                </a:lnTo>
                <a:lnTo>
                  <a:pt x="17913580" y="85871"/>
                </a:lnTo>
                <a:lnTo>
                  <a:pt x="17879418" y="56567"/>
                </a:lnTo>
                <a:lnTo>
                  <a:pt x="17841002" y="32724"/>
                </a:lnTo>
                <a:lnTo>
                  <a:pt x="17798936" y="14946"/>
                </a:lnTo>
                <a:lnTo>
                  <a:pt x="17753823" y="3837"/>
                </a:lnTo>
                <a:lnTo>
                  <a:pt x="17706267" y="0"/>
                </a:lnTo>
                <a:close/>
              </a:path>
            </a:pathLst>
          </a:custGeom>
          <a:solidFill>
            <a:srgbClr val="1C648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xfrm>
            <a:off x="1034388" y="1711326"/>
            <a:ext cx="17856862" cy="73866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sl-SI" sz="4800" dirty="0">
                <a:solidFill>
                  <a:srgbClr val="052833"/>
                </a:solidFill>
                <a:latin typeface="Century Schoolbook" panose="02040604050505020304" pitchFamily="18" charset="0"/>
              </a:rPr>
              <a:t>Pregled odobrenih vlog</a:t>
            </a:r>
            <a:endParaRPr sz="4800" b="0" dirty="0">
              <a:solidFill>
                <a:srgbClr val="1D627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Schoolbook" panose="02040604050505020304" pitchFamily="18" charset="0"/>
            </a:endParaRPr>
          </a:p>
        </p:txBody>
      </p:sp>
      <p:sp>
        <p:nvSpPr>
          <p:cNvPr id="2" name="Označba mesta besedila 1">
            <a:extLst>
              <a:ext uri="{FF2B5EF4-FFF2-40B4-BE49-F238E27FC236}">
                <a16:creationId xmlns:a16="http://schemas.microsoft.com/office/drawing/2014/main" id="{6F926F43-E595-4AB1-9311-B44D4BF32EA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45158" y="2820855"/>
            <a:ext cx="17717492" cy="5977070"/>
          </a:xfrm>
        </p:spPr>
        <p:txBody>
          <a:bodyPr/>
          <a:lstStyle/>
          <a:p>
            <a:pPr marL="812800" lvl="1" indent="-342900">
              <a:spcBef>
                <a:spcPts val="3325"/>
              </a:spcBef>
              <a:buClr>
                <a:srgbClr val="1D627F"/>
              </a:buClr>
              <a:buFont typeface="Wingdings" panose="05000000000000000000" pitchFamily="2" charset="2"/>
              <a:buChar char="§"/>
              <a:tabLst>
                <a:tab pos="332740" algn="l"/>
              </a:tabLst>
            </a:pPr>
            <a:r>
              <a:rPr lang="sl-SI" sz="3200" dirty="0">
                <a:latin typeface="Century Schoolbook" panose="02040604050505020304" pitchFamily="18" charset="0"/>
                <a:cs typeface="Arial"/>
              </a:rPr>
              <a:t>Pomembno – tu lahko v obdobju od datuma potrditve zahteve + 5 dni sporočite, da </a:t>
            </a:r>
            <a:r>
              <a:rPr lang="sl-SI" sz="3200" dirty="0" err="1">
                <a:latin typeface="Century Schoolbook" panose="02040604050505020304" pitchFamily="18" charset="0"/>
                <a:cs typeface="Arial"/>
              </a:rPr>
              <a:t>samoodčitavanje</a:t>
            </a:r>
            <a:r>
              <a:rPr lang="sl-SI" sz="3200" dirty="0">
                <a:latin typeface="Century Schoolbook" panose="02040604050505020304" pitchFamily="18" charset="0"/>
                <a:cs typeface="Arial"/>
              </a:rPr>
              <a:t> uporabnika ni možno zaradi nedostopnosti števca za odčitavanje</a:t>
            </a:r>
          </a:p>
          <a:p>
            <a:pPr marL="812800" lvl="1" indent="-342900">
              <a:spcBef>
                <a:spcPts val="3325"/>
              </a:spcBef>
              <a:buClr>
                <a:srgbClr val="1D627F"/>
              </a:buClr>
              <a:buFont typeface="Wingdings" panose="05000000000000000000" pitchFamily="2" charset="2"/>
              <a:buChar char="§"/>
              <a:tabLst>
                <a:tab pos="332740" algn="l"/>
              </a:tabLst>
            </a:pPr>
            <a:r>
              <a:rPr lang="sl-SI" sz="3200" dirty="0">
                <a:latin typeface="Century Schoolbook" panose="02040604050505020304" pitchFamily="18" charset="0"/>
                <a:cs typeface="Arial"/>
              </a:rPr>
              <a:t>Ko je rok mimo sporočanje ni več možno</a:t>
            </a:r>
          </a:p>
          <a:p>
            <a:pPr marL="812800" lvl="1" indent="-342900">
              <a:spcBef>
                <a:spcPts val="3325"/>
              </a:spcBef>
              <a:buClr>
                <a:srgbClr val="1D627F"/>
              </a:buClr>
              <a:buFont typeface="Wingdings" panose="05000000000000000000" pitchFamily="2" charset="2"/>
              <a:buChar char="§"/>
              <a:tabLst>
                <a:tab pos="332740" algn="l"/>
              </a:tabLst>
            </a:pPr>
            <a:endParaRPr lang="sl-SI" sz="3200" dirty="0">
              <a:latin typeface="Century Schoolbook" panose="02040604050505020304" pitchFamily="18" charset="0"/>
              <a:cs typeface="Arial"/>
            </a:endParaRPr>
          </a:p>
          <a:p>
            <a:pPr marL="812800" lvl="1" indent="-342900">
              <a:spcBef>
                <a:spcPts val="3325"/>
              </a:spcBef>
              <a:buClr>
                <a:srgbClr val="1D627F"/>
              </a:buClr>
              <a:buFont typeface="Wingdings" panose="05000000000000000000" pitchFamily="2" charset="2"/>
              <a:buChar char="§"/>
              <a:tabLst>
                <a:tab pos="332740" algn="l"/>
              </a:tabLst>
            </a:pPr>
            <a:endParaRPr lang="sl-SI" sz="3200" dirty="0">
              <a:latin typeface="Century Schoolbook" panose="02040604050505020304" pitchFamily="18" charset="0"/>
              <a:cs typeface="Arial"/>
            </a:endParaRPr>
          </a:p>
          <a:p>
            <a:pPr marL="469900" lvl="1">
              <a:spcBef>
                <a:spcPts val="3325"/>
              </a:spcBef>
              <a:buClr>
                <a:srgbClr val="1D627F"/>
              </a:buClr>
              <a:tabLst>
                <a:tab pos="332740" algn="l"/>
              </a:tabLst>
            </a:pPr>
            <a:endParaRPr lang="sl-SI" sz="3200" dirty="0">
              <a:latin typeface="Century Schoolbook" panose="02040604050505020304" pitchFamily="18" charset="0"/>
              <a:cs typeface="Arial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12261850" y="6305947"/>
            <a:ext cx="7900284" cy="3950142"/>
          </a:xfrm>
          <a:prstGeom prst="rect">
            <a:avLst/>
          </a:prstGeom>
          <a:blipFill dpi="0" rotWithShape="1">
            <a:blip r:embed="rId3" cstate="print">
              <a:alphaModFix amt="10000"/>
            </a:blip>
            <a:srcRect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0" name="Picture 2" descr="\\Deepspace\d-projekti\Projekti\Elektro_Celje\2019\GIZ\ppt\_docs\logotipi partnejev_2019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36650" y="11388725"/>
            <a:ext cx="13623530" cy="694800"/>
          </a:xfrm>
          <a:prstGeom prst="rect">
            <a:avLst/>
          </a:prstGeom>
          <a:noFill/>
        </p:spPr>
      </p:pic>
      <p:pic>
        <p:nvPicPr>
          <p:cNvPr id="4" name="Slika 3">
            <a:extLst>
              <a:ext uri="{FF2B5EF4-FFF2-40B4-BE49-F238E27FC236}">
                <a16:creationId xmlns:a16="http://schemas.microsoft.com/office/drawing/2014/main" id="{1D8D7330-A097-4DB4-889F-08CC9F81652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041650" y="5673725"/>
            <a:ext cx="10820400" cy="19669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5275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/>
          <p:nvPr/>
        </p:nvSpPr>
        <p:spPr>
          <a:xfrm>
            <a:off x="1057559" y="1047089"/>
            <a:ext cx="17999710" cy="293370"/>
          </a:xfrm>
          <a:custGeom>
            <a:avLst/>
            <a:gdLst/>
            <a:ahLst/>
            <a:cxnLst/>
            <a:rect l="l" t="t" r="r" b="b"/>
            <a:pathLst>
              <a:path w="17999710" h="293369">
                <a:moveTo>
                  <a:pt x="17706267" y="0"/>
                </a:moveTo>
                <a:lnTo>
                  <a:pt x="293184" y="0"/>
                </a:lnTo>
                <a:lnTo>
                  <a:pt x="269139" y="971"/>
                </a:lnTo>
                <a:lnTo>
                  <a:pt x="222728" y="8520"/>
                </a:lnTo>
                <a:lnTo>
                  <a:pt x="179063" y="23039"/>
                </a:lnTo>
                <a:lnTo>
                  <a:pt x="138747" y="43925"/>
                </a:lnTo>
                <a:lnTo>
                  <a:pt x="102383" y="70574"/>
                </a:lnTo>
                <a:lnTo>
                  <a:pt x="70574" y="102383"/>
                </a:lnTo>
                <a:lnTo>
                  <a:pt x="43925" y="138747"/>
                </a:lnTo>
                <a:lnTo>
                  <a:pt x="23039" y="179063"/>
                </a:lnTo>
                <a:lnTo>
                  <a:pt x="8520" y="222728"/>
                </a:lnTo>
                <a:lnTo>
                  <a:pt x="971" y="269139"/>
                </a:lnTo>
                <a:lnTo>
                  <a:pt x="0" y="293184"/>
                </a:lnTo>
                <a:lnTo>
                  <a:pt x="17999451" y="293184"/>
                </a:lnTo>
                <a:lnTo>
                  <a:pt x="17995614" y="245628"/>
                </a:lnTo>
                <a:lnTo>
                  <a:pt x="17984505" y="200515"/>
                </a:lnTo>
                <a:lnTo>
                  <a:pt x="17966727" y="158449"/>
                </a:lnTo>
                <a:lnTo>
                  <a:pt x="17942884" y="120033"/>
                </a:lnTo>
                <a:lnTo>
                  <a:pt x="17913580" y="85871"/>
                </a:lnTo>
                <a:lnTo>
                  <a:pt x="17879418" y="56567"/>
                </a:lnTo>
                <a:lnTo>
                  <a:pt x="17841002" y="32724"/>
                </a:lnTo>
                <a:lnTo>
                  <a:pt x="17798936" y="14946"/>
                </a:lnTo>
                <a:lnTo>
                  <a:pt x="17753823" y="3837"/>
                </a:lnTo>
                <a:lnTo>
                  <a:pt x="17706267" y="0"/>
                </a:lnTo>
                <a:close/>
              </a:path>
            </a:pathLst>
          </a:custGeom>
          <a:solidFill>
            <a:srgbClr val="1C648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xfrm>
            <a:off x="1034388" y="1711326"/>
            <a:ext cx="17856862" cy="73866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sl-SI" sz="4800" dirty="0">
                <a:solidFill>
                  <a:srgbClr val="052833"/>
                </a:solidFill>
                <a:latin typeface="Century Schoolbook" panose="02040604050505020304" pitchFamily="18" charset="0"/>
              </a:rPr>
              <a:t>Pregled realiziranih vlog</a:t>
            </a:r>
            <a:endParaRPr sz="4800" b="0" dirty="0">
              <a:solidFill>
                <a:srgbClr val="1D627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Schoolbook" panose="02040604050505020304" pitchFamily="18" charset="0"/>
            </a:endParaRPr>
          </a:p>
        </p:txBody>
      </p:sp>
      <p:sp>
        <p:nvSpPr>
          <p:cNvPr id="2" name="Označba mesta besedila 1">
            <a:extLst>
              <a:ext uri="{FF2B5EF4-FFF2-40B4-BE49-F238E27FC236}">
                <a16:creationId xmlns:a16="http://schemas.microsoft.com/office/drawing/2014/main" id="{6F926F43-E595-4AB1-9311-B44D4BF32EA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45158" y="2820855"/>
            <a:ext cx="17717492" cy="1900520"/>
          </a:xfrm>
        </p:spPr>
        <p:txBody>
          <a:bodyPr/>
          <a:lstStyle/>
          <a:p>
            <a:pPr marL="812800" lvl="1" indent="-342900">
              <a:spcBef>
                <a:spcPts val="3325"/>
              </a:spcBef>
              <a:buClr>
                <a:srgbClr val="1D627F"/>
              </a:buClr>
              <a:buFont typeface="Wingdings" panose="05000000000000000000" pitchFamily="2" charset="2"/>
              <a:buChar char="§"/>
              <a:tabLst>
                <a:tab pos="332740" algn="l"/>
              </a:tabLst>
            </a:pPr>
            <a:r>
              <a:rPr lang="sl-SI" sz="3200" dirty="0">
                <a:latin typeface="Century Schoolbook" panose="02040604050505020304" pitchFamily="18" charset="0"/>
                <a:cs typeface="Arial"/>
              </a:rPr>
              <a:t>Vidite datum dejansko izvedene menjave dobavitelja odjema ali dobavitelja oddaje</a:t>
            </a:r>
          </a:p>
          <a:p>
            <a:pPr marL="812800" lvl="1" indent="-342900">
              <a:spcBef>
                <a:spcPts val="3325"/>
              </a:spcBef>
              <a:buClr>
                <a:srgbClr val="1D627F"/>
              </a:buClr>
              <a:buFont typeface="Wingdings" panose="05000000000000000000" pitchFamily="2" charset="2"/>
              <a:buChar char="§"/>
              <a:tabLst>
                <a:tab pos="332740" algn="l"/>
              </a:tabLst>
            </a:pPr>
            <a:r>
              <a:rPr lang="sl-SI" sz="3200" dirty="0">
                <a:latin typeface="Century Schoolbook" panose="02040604050505020304" pitchFamily="18" charset="0"/>
                <a:cs typeface="Arial"/>
              </a:rPr>
              <a:t>Vidite dejanski datum izvedbe menjave dobavitelja ter stanje števca na dan izvedene menjave dobavitelja.</a:t>
            </a:r>
          </a:p>
        </p:txBody>
      </p:sp>
      <p:sp>
        <p:nvSpPr>
          <p:cNvPr id="7" name="object 7"/>
          <p:cNvSpPr/>
          <p:nvPr/>
        </p:nvSpPr>
        <p:spPr>
          <a:xfrm>
            <a:off x="12261850" y="6305947"/>
            <a:ext cx="7900284" cy="3950142"/>
          </a:xfrm>
          <a:prstGeom prst="rect">
            <a:avLst/>
          </a:prstGeom>
          <a:blipFill dpi="0" rotWithShape="1">
            <a:blip r:embed="rId3" cstate="print">
              <a:alphaModFix amt="10000"/>
            </a:blip>
            <a:srcRect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0" name="Picture 2" descr="\\Deepspace\d-projekti\Projekti\Elektro_Celje\2019\GIZ\ppt\_docs\logotipi partnejev_2019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36650" y="11388725"/>
            <a:ext cx="13623530" cy="6948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85001536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/>
          <p:nvPr/>
        </p:nvSpPr>
        <p:spPr>
          <a:xfrm>
            <a:off x="1057559" y="1047089"/>
            <a:ext cx="17999710" cy="293370"/>
          </a:xfrm>
          <a:custGeom>
            <a:avLst/>
            <a:gdLst/>
            <a:ahLst/>
            <a:cxnLst/>
            <a:rect l="l" t="t" r="r" b="b"/>
            <a:pathLst>
              <a:path w="17999710" h="293369">
                <a:moveTo>
                  <a:pt x="17706267" y="0"/>
                </a:moveTo>
                <a:lnTo>
                  <a:pt x="293184" y="0"/>
                </a:lnTo>
                <a:lnTo>
                  <a:pt x="269139" y="971"/>
                </a:lnTo>
                <a:lnTo>
                  <a:pt x="222728" y="8520"/>
                </a:lnTo>
                <a:lnTo>
                  <a:pt x="179063" y="23039"/>
                </a:lnTo>
                <a:lnTo>
                  <a:pt x="138747" y="43925"/>
                </a:lnTo>
                <a:lnTo>
                  <a:pt x="102383" y="70574"/>
                </a:lnTo>
                <a:lnTo>
                  <a:pt x="70574" y="102383"/>
                </a:lnTo>
                <a:lnTo>
                  <a:pt x="43925" y="138747"/>
                </a:lnTo>
                <a:lnTo>
                  <a:pt x="23039" y="179063"/>
                </a:lnTo>
                <a:lnTo>
                  <a:pt x="8520" y="222728"/>
                </a:lnTo>
                <a:lnTo>
                  <a:pt x="971" y="269139"/>
                </a:lnTo>
                <a:lnTo>
                  <a:pt x="0" y="293184"/>
                </a:lnTo>
                <a:lnTo>
                  <a:pt x="17999451" y="293184"/>
                </a:lnTo>
                <a:lnTo>
                  <a:pt x="17995614" y="245628"/>
                </a:lnTo>
                <a:lnTo>
                  <a:pt x="17984505" y="200515"/>
                </a:lnTo>
                <a:lnTo>
                  <a:pt x="17966727" y="158449"/>
                </a:lnTo>
                <a:lnTo>
                  <a:pt x="17942884" y="120033"/>
                </a:lnTo>
                <a:lnTo>
                  <a:pt x="17913580" y="85871"/>
                </a:lnTo>
                <a:lnTo>
                  <a:pt x="17879418" y="56567"/>
                </a:lnTo>
                <a:lnTo>
                  <a:pt x="17841002" y="32724"/>
                </a:lnTo>
                <a:lnTo>
                  <a:pt x="17798936" y="14946"/>
                </a:lnTo>
                <a:lnTo>
                  <a:pt x="17753823" y="3837"/>
                </a:lnTo>
                <a:lnTo>
                  <a:pt x="17706267" y="0"/>
                </a:lnTo>
                <a:close/>
              </a:path>
            </a:pathLst>
          </a:custGeom>
          <a:solidFill>
            <a:srgbClr val="1C648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xfrm>
            <a:off x="1034388" y="1711326"/>
            <a:ext cx="17856862" cy="73866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sl-SI" sz="4800" dirty="0" err="1">
                <a:solidFill>
                  <a:srgbClr val="052833"/>
                </a:solidFill>
                <a:latin typeface="Century Schoolbook" panose="02040604050505020304" pitchFamily="18" charset="0"/>
              </a:rPr>
              <a:t>Samoodčitavanje</a:t>
            </a:r>
            <a:endParaRPr sz="4800" b="0" dirty="0">
              <a:solidFill>
                <a:srgbClr val="1D627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Schoolbook" panose="02040604050505020304" pitchFamily="18" charset="0"/>
            </a:endParaRPr>
          </a:p>
        </p:txBody>
      </p:sp>
      <p:sp>
        <p:nvSpPr>
          <p:cNvPr id="2" name="Označba mesta besedila 1">
            <a:extLst>
              <a:ext uri="{FF2B5EF4-FFF2-40B4-BE49-F238E27FC236}">
                <a16:creationId xmlns:a16="http://schemas.microsoft.com/office/drawing/2014/main" id="{6F926F43-E595-4AB1-9311-B44D4BF32EA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45158" y="2820855"/>
            <a:ext cx="17717492" cy="7532831"/>
          </a:xfrm>
        </p:spPr>
        <p:txBody>
          <a:bodyPr/>
          <a:lstStyle/>
          <a:p>
            <a:pPr marL="812800" lvl="1" indent="-342900">
              <a:spcBef>
                <a:spcPts val="3325"/>
              </a:spcBef>
              <a:buClr>
                <a:srgbClr val="1D627F"/>
              </a:buClr>
              <a:buFont typeface="Wingdings" panose="05000000000000000000" pitchFamily="2" charset="2"/>
              <a:buChar char="§"/>
              <a:tabLst>
                <a:tab pos="332740" algn="l"/>
              </a:tabLst>
            </a:pPr>
            <a:r>
              <a:rPr lang="sl-SI" sz="3200" dirty="0">
                <a:latin typeface="Century Schoolbook" panose="02040604050505020304" pitchFamily="18" charset="0"/>
                <a:cs typeface="Arial"/>
              </a:rPr>
              <a:t>Vsa merilna mesta, ki niso na daljinskem zajemu in izpolnjujejo pogoje za </a:t>
            </a:r>
            <a:r>
              <a:rPr lang="sl-SI" sz="3200" dirty="0" err="1">
                <a:latin typeface="Century Schoolbook" panose="02040604050505020304" pitchFamily="18" charset="0"/>
                <a:cs typeface="Arial"/>
              </a:rPr>
              <a:t>samoodčitavanje</a:t>
            </a:r>
            <a:r>
              <a:rPr lang="sl-SI" sz="3200" dirty="0">
                <a:latin typeface="Century Schoolbook" panose="02040604050505020304" pitchFamily="18" charset="0"/>
                <a:cs typeface="Arial"/>
              </a:rPr>
              <a:t>, so označena, da odbirek sporoči uporabnik</a:t>
            </a:r>
          </a:p>
          <a:p>
            <a:pPr marL="812800" lvl="1" indent="-342900">
              <a:spcBef>
                <a:spcPts val="3325"/>
              </a:spcBef>
              <a:buClr>
                <a:srgbClr val="1D627F"/>
              </a:buClr>
              <a:buFont typeface="Wingdings" panose="05000000000000000000" pitchFamily="2" charset="2"/>
              <a:buChar char="§"/>
              <a:tabLst>
                <a:tab pos="332740" algn="l"/>
              </a:tabLst>
            </a:pPr>
            <a:r>
              <a:rPr lang="sl-SI" sz="3200" dirty="0">
                <a:latin typeface="Century Schoolbook" panose="02040604050505020304" pitchFamily="18" charset="0"/>
                <a:cs typeface="Arial"/>
              </a:rPr>
              <a:t>Pogoj za </a:t>
            </a:r>
            <a:r>
              <a:rPr lang="sl-SI" sz="3200" dirty="0" err="1">
                <a:latin typeface="Century Schoolbook" panose="02040604050505020304" pitchFamily="18" charset="0"/>
                <a:cs typeface="Arial"/>
              </a:rPr>
              <a:t>samoodčitavanje</a:t>
            </a:r>
            <a:r>
              <a:rPr lang="sl-SI" sz="3200" dirty="0">
                <a:latin typeface="Century Schoolbook" panose="02040604050505020304" pitchFamily="18" charset="0"/>
                <a:cs typeface="Arial"/>
              </a:rPr>
              <a:t> je, da je EDP v zadnjih 12 mesecih od datuma predvidene menjave dobavitelja uspel pridobiti stanje števca na merilnem mestu.</a:t>
            </a:r>
          </a:p>
          <a:p>
            <a:pPr marL="812800" lvl="1" indent="-342900">
              <a:spcBef>
                <a:spcPts val="3325"/>
              </a:spcBef>
              <a:buClr>
                <a:srgbClr val="1D627F"/>
              </a:buClr>
              <a:buFont typeface="Wingdings" panose="05000000000000000000" pitchFamily="2" charset="2"/>
              <a:buChar char="§"/>
              <a:tabLst>
                <a:tab pos="332740" algn="l"/>
              </a:tabLst>
            </a:pPr>
            <a:r>
              <a:rPr lang="sl-SI" sz="3200" dirty="0">
                <a:latin typeface="Century Schoolbook" panose="02040604050505020304" pitchFamily="18" charset="0"/>
                <a:cs typeface="Arial"/>
              </a:rPr>
              <a:t>Pomembno – dobavitelj lahko do petega dne od dneva odobritve menjave dobavitelja sporoči EPD da je merilno mesto uporabniku sistema nedostopno za odčitavanje.</a:t>
            </a:r>
          </a:p>
          <a:p>
            <a:pPr marL="812800" lvl="1" indent="-342900">
              <a:spcBef>
                <a:spcPts val="3325"/>
              </a:spcBef>
              <a:buClr>
                <a:srgbClr val="1D627F"/>
              </a:buClr>
              <a:buFont typeface="Wingdings" panose="05000000000000000000" pitchFamily="2" charset="2"/>
              <a:buChar char="§"/>
              <a:tabLst>
                <a:tab pos="332740" algn="l"/>
              </a:tabLst>
            </a:pPr>
            <a:r>
              <a:rPr lang="sl-SI" sz="3200" dirty="0">
                <a:latin typeface="Century Schoolbook" panose="02040604050505020304" pitchFamily="18" charset="0"/>
                <a:cs typeface="Arial"/>
              </a:rPr>
              <a:t>Funkcionalnost vnos stanja števca </a:t>
            </a:r>
            <a:r>
              <a:rPr lang="sl-SI" sz="3200" dirty="0" err="1">
                <a:latin typeface="Century Schoolbook" panose="02040604050505020304" pitchFamily="18" charset="0"/>
                <a:cs typeface="Arial"/>
              </a:rPr>
              <a:t>eIS</a:t>
            </a:r>
            <a:r>
              <a:rPr lang="sl-SI" sz="3200" dirty="0">
                <a:latin typeface="Century Schoolbook" panose="02040604050505020304" pitchFamily="18" charset="0"/>
                <a:cs typeface="Arial"/>
              </a:rPr>
              <a:t> za potrebe menjave dobavitelja bo iz Peruna s 1.3.2021 prenesena v CEEPS</a:t>
            </a:r>
          </a:p>
          <a:p>
            <a:pPr marL="812800" lvl="1" indent="-342900">
              <a:spcBef>
                <a:spcPts val="3325"/>
              </a:spcBef>
              <a:buClr>
                <a:srgbClr val="1D627F"/>
              </a:buClr>
              <a:buFont typeface="Wingdings" panose="05000000000000000000" pitchFamily="2" charset="2"/>
              <a:buChar char="§"/>
              <a:tabLst>
                <a:tab pos="332740" algn="l"/>
              </a:tabLst>
            </a:pPr>
            <a:r>
              <a:rPr lang="sl-SI" sz="3200" dirty="0">
                <a:latin typeface="Century Schoolbook" panose="02040604050505020304" pitchFamily="18" charset="0"/>
                <a:cs typeface="Arial"/>
              </a:rPr>
              <a:t>Funkcionalnost bo prilagojena tako, da bo vnos stanja števca za merilno mesto omogočeno tudi dobavitelju, ki ima odobreno menjavo dobavitelja na posameznem merilnem mestu</a:t>
            </a:r>
          </a:p>
          <a:p>
            <a:pPr marL="812800" lvl="1" indent="-342900">
              <a:spcBef>
                <a:spcPts val="3325"/>
              </a:spcBef>
              <a:buClr>
                <a:srgbClr val="1D627F"/>
              </a:buClr>
              <a:buFont typeface="Wingdings" panose="05000000000000000000" pitchFamily="2" charset="2"/>
              <a:buChar char="§"/>
              <a:tabLst>
                <a:tab pos="332740" algn="l"/>
              </a:tabLst>
            </a:pPr>
            <a:endParaRPr lang="sl-SI" sz="3200" dirty="0">
              <a:latin typeface="Century Schoolbook" panose="02040604050505020304" pitchFamily="18" charset="0"/>
              <a:cs typeface="Arial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12261850" y="6305947"/>
            <a:ext cx="7900284" cy="3950142"/>
          </a:xfrm>
          <a:prstGeom prst="rect">
            <a:avLst/>
          </a:prstGeom>
          <a:blipFill dpi="0" rotWithShape="1">
            <a:blip r:embed="rId3" cstate="print">
              <a:alphaModFix amt="10000"/>
            </a:blip>
            <a:srcRect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0" name="Picture 2" descr="\\Deepspace\d-projekti\Projekti\Elektro_Celje\2019\GIZ\ppt\_docs\logotipi partnejev_2019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36650" y="11388725"/>
            <a:ext cx="13623530" cy="6948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19165841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/>
          <p:nvPr/>
        </p:nvSpPr>
        <p:spPr>
          <a:xfrm>
            <a:off x="1057559" y="1047089"/>
            <a:ext cx="17999710" cy="293370"/>
          </a:xfrm>
          <a:custGeom>
            <a:avLst/>
            <a:gdLst/>
            <a:ahLst/>
            <a:cxnLst/>
            <a:rect l="l" t="t" r="r" b="b"/>
            <a:pathLst>
              <a:path w="17999710" h="293369">
                <a:moveTo>
                  <a:pt x="17706267" y="0"/>
                </a:moveTo>
                <a:lnTo>
                  <a:pt x="293184" y="0"/>
                </a:lnTo>
                <a:lnTo>
                  <a:pt x="269139" y="971"/>
                </a:lnTo>
                <a:lnTo>
                  <a:pt x="222728" y="8520"/>
                </a:lnTo>
                <a:lnTo>
                  <a:pt x="179063" y="23039"/>
                </a:lnTo>
                <a:lnTo>
                  <a:pt x="138747" y="43925"/>
                </a:lnTo>
                <a:lnTo>
                  <a:pt x="102383" y="70574"/>
                </a:lnTo>
                <a:lnTo>
                  <a:pt x="70574" y="102383"/>
                </a:lnTo>
                <a:lnTo>
                  <a:pt x="43925" y="138747"/>
                </a:lnTo>
                <a:lnTo>
                  <a:pt x="23039" y="179063"/>
                </a:lnTo>
                <a:lnTo>
                  <a:pt x="8520" y="222728"/>
                </a:lnTo>
                <a:lnTo>
                  <a:pt x="971" y="269139"/>
                </a:lnTo>
                <a:lnTo>
                  <a:pt x="0" y="293184"/>
                </a:lnTo>
                <a:lnTo>
                  <a:pt x="17999451" y="293184"/>
                </a:lnTo>
                <a:lnTo>
                  <a:pt x="17995614" y="245628"/>
                </a:lnTo>
                <a:lnTo>
                  <a:pt x="17984505" y="200515"/>
                </a:lnTo>
                <a:lnTo>
                  <a:pt x="17966727" y="158449"/>
                </a:lnTo>
                <a:lnTo>
                  <a:pt x="17942884" y="120033"/>
                </a:lnTo>
                <a:lnTo>
                  <a:pt x="17913580" y="85871"/>
                </a:lnTo>
                <a:lnTo>
                  <a:pt x="17879418" y="56567"/>
                </a:lnTo>
                <a:lnTo>
                  <a:pt x="17841002" y="32724"/>
                </a:lnTo>
                <a:lnTo>
                  <a:pt x="17798936" y="14946"/>
                </a:lnTo>
                <a:lnTo>
                  <a:pt x="17753823" y="3837"/>
                </a:lnTo>
                <a:lnTo>
                  <a:pt x="17706267" y="0"/>
                </a:lnTo>
                <a:close/>
              </a:path>
            </a:pathLst>
          </a:custGeom>
          <a:solidFill>
            <a:srgbClr val="1C648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xfrm>
            <a:off x="1034388" y="1711326"/>
            <a:ext cx="17999710" cy="73866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algn="l">
              <a:lnSpc>
                <a:spcPct val="100000"/>
              </a:lnSpc>
            </a:pPr>
            <a:r>
              <a:rPr lang="sl-SI" sz="4800" spc="-5" dirty="0">
                <a:solidFill>
                  <a:srgbClr val="052833"/>
                </a:solidFill>
                <a:latin typeface="Century Schoolbook" panose="02040604050505020304" pitchFamily="18" charset="0"/>
              </a:rPr>
              <a:t>Testni primer</a:t>
            </a:r>
            <a:endParaRPr sz="4800" spc="-5" dirty="0">
              <a:solidFill>
                <a:srgbClr val="052833"/>
              </a:solidFill>
              <a:latin typeface="Century Schoolbook" panose="02040604050505020304" pitchFamily="18" charset="0"/>
            </a:endParaRPr>
          </a:p>
        </p:txBody>
      </p:sp>
      <p:sp>
        <p:nvSpPr>
          <p:cNvPr id="2" name="Označba mesta besedila 1">
            <a:extLst>
              <a:ext uri="{FF2B5EF4-FFF2-40B4-BE49-F238E27FC236}">
                <a16:creationId xmlns:a16="http://schemas.microsoft.com/office/drawing/2014/main" id="{C1B95DCB-E659-4AE7-B0B7-628B77A2D69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110904" y="3006725"/>
            <a:ext cx="18035322" cy="8863965"/>
          </a:xfrm>
        </p:spPr>
        <p:txBody>
          <a:bodyPr/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sl-SI" dirty="0"/>
              <a:t>3-965 Elektro Ljubljana, DŠ 49977725, Slovenska cesta 56, 1000 Ljubljana</a:t>
            </a:r>
          </a:p>
          <a:p>
            <a:endParaRPr lang="sl-SI" dirty="0"/>
          </a:p>
          <a:p>
            <a:r>
              <a:rPr lang="sl-SI" dirty="0"/>
              <a:t>	Dobavitelj odjema Gen I==</a:t>
            </a:r>
            <a:r>
              <a:rPr lang="sl-SI" dirty="0">
                <a:sym typeface="Wingdings" panose="05000000000000000000" pitchFamily="2" charset="2"/>
              </a:rPr>
              <a:t>Hep energija S-L</a:t>
            </a:r>
          </a:p>
          <a:p>
            <a:endParaRPr lang="sl-SI" dirty="0">
              <a:sym typeface="Wingdings" panose="05000000000000000000" pitchFamily="2" charset="2"/>
            </a:endParaRPr>
          </a:p>
          <a:p>
            <a:endParaRPr lang="sl-SI" dirty="0">
              <a:sym typeface="Wingdings" panose="05000000000000000000" pitchFamily="2" charset="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l-SI" dirty="0">
                <a:sym typeface="Wingdings" panose="05000000000000000000" pitchFamily="2" charset="2"/>
              </a:rPr>
              <a:t>3-343938 Elektro Ljubljana OVE, DŠ </a:t>
            </a:r>
            <a:r>
              <a:rPr lang="sl-SI" b="1" dirty="0"/>
              <a:t>46895728</a:t>
            </a:r>
            <a:r>
              <a:rPr lang="sl-SI" dirty="0">
                <a:sym typeface="Wingdings" panose="05000000000000000000" pitchFamily="2" charset="2"/>
              </a:rPr>
              <a:t>, Slovenska cesta 56, 1000 Ljubljana</a:t>
            </a:r>
          </a:p>
          <a:p>
            <a:endParaRPr lang="sl-SI" dirty="0">
              <a:sym typeface="Wingdings" panose="05000000000000000000" pitchFamily="2" charset="2"/>
            </a:endParaRPr>
          </a:p>
          <a:p>
            <a:r>
              <a:rPr lang="sl-SI" dirty="0">
                <a:sym typeface="Wingdings" panose="05000000000000000000" pitchFamily="2" charset="2"/>
              </a:rPr>
              <a:t>	Dobavitelj odjema EE==Hep energija S--L</a:t>
            </a:r>
          </a:p>
          <a:p>
            <a:endParaRPr lang="sl-SI" dirty="0">
              <a:sym typeface="Wingdings" panose="05000000000000000000" pitchFamily="2" charset="2"/>
            </a:endParaRPr>
          </a:p>
          <a:p>
            <a:r>
              <a:rPr lang="sl-SI" dirty="0">
                <a:sym typeface="Wingdings" panose="05000000000000000000" pitchFamily="2" charset="2"/>
              </a:rPr>
              <a:t>	Dobavitelj oddaje GEN I==Hep energija </a:t>
            </a:r>
          </a:p>
          <a:p>
            <a:endParaRPr lang="sl-SI" dirty="0">
              <a:sym typeface="Wingdings" panose="05000000000000000000" pitchFamily="2" charset="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l-SI" dirty="0">
                <a:sym typeface="Wingdings" panose="05000000000000000000" pitchFamily="2" charset="2"/>
              </a:rPr>
              <a:t>3-410128 Elektro Ljubljana, DŠ </a:t>
            </a:r>
            <a:r>
              <a:rPr lang="sl-SI" b="1" dirty="0"/>
              <a:t>49977725</a:t>
            </a:r>
            <a:r>
              <a:rPr lang="sl-SI" dirty="0">
                <a:sym typeface="Wingdings" panose="05000000000000000000" pitchFamily="2" charset="2"/>
              </a:rPr>
              <a:t>, Slovenska cesta 56, 1000 Ljubljana</a:t>
            </a:r>
          </a:p>
          <a:p>
            <a:r>
              <a:rPr lang="sl-SI" dirty="0">
                <a:sym typeface="Wingdings" panose="05000000000000000000" pitchFamily="2" charset="2"/>
              </a:rPr>
              <a:t>	</a:t>
            </a:r>
          </a:p>
          <a:p>
            <a:r>
              <a:rPr lang="sl-SI" dirty="0"/>
              <a:t>	Dobavitelj odjema Gen I==</a:t>
            </a:r>
            <a:r>
              <a:rPr lang="sl-SI" dirty="0">
                <a:sym typeface="Wingdings" panose="05000000000000000000" pitchFamily="2" charset="2"/>
              </a:rPr>
              <a:t>Hep energija S-L</a:t>
            </a:r>
          </a:p>
          <a:p>
            <a:r>
              <a:rPr lang="sl-SI" dirty="0">
                <a:sym typeface="Wingdings" panose="05000000000000000000" pitchFamily="2" charset="2"/>
              </a:rPr>
              <a:t>	Način pridobitve odbirka uporabnik</a:t>
            </a:r>
          </a:p>
          <a:p>
            <a:endParaRPr lang="sl-SI" dirty="0">
              <a:sym typeface="Wingdings" panose="05000000000000000000" pitchFamily="2" charset="2"/>
            </a:endParaRPr>
          </a:p>
          <a:p>
            <a:r>
              <a:rPr lang="sl-SI" dirty="0">
                <a:sym typeface="Wingdings" panose="05000000000000000000" pitchFamily="2" charset="2"/>
              </a:rPr>
              <a:t>	Stanje števca: VT 10424 19.2.2021</a:t>
            </a:r>
          </a:p>
          <a:p>
            <a:r>
              <a:rPr lang="sl-SI" dirty="0">
                <a:sym typeface="Wingdings" panose="05000000000000000000" pitchFamily="2" charset="2"/>
              </a:rPr>
              <a:t>		         MT 7107	</a:t>
            </a:r>
          </a:p>
          <a:p>
            <a:endParaRPr lang="sl-SI" dirty="0">
              <a:sym typeface="Wingdings" panose="05000000000000000000" pitchFamily="2" charset="2"/>
            </a:endParaRPr>
          </a:p>
          <a:p>
            <a:endParaRPr lang="sl-SI" dirty="0"/>
          </a:p>
          <a:p>
            <a:endParaRPr lang="sl-SI" dirty="0"/>
          </a:p>
          <a:p>
            <a:endParaRPr lang="sl-SI" dirty="0"/>
          </a:p>
          <a:p>
            <a:endParaRPr lang="sl-SI" dirty="0"/>
          </a:p>
          <a:p>
            <a:endParaRPr lang="sl-SI" dirty="0"/>
          </a:p>
          <a:p>
            <a:endParaRPr lang="sl-SI" dirty="0"/>
          </a:p>
          <a:p>
            <a:endParaRPr lang="sl-SI" dirty="0"/>
          </a:p>
          <a:p>
            <a:endParaRPr lang="sl-SI" dirty="0"/>
          </a:p>
          <a:p>
            <a:endParaRPr lang="sl-SI" dirty="0"/>
          </a:p>
          <a:p>
            <a:endParaRPr lang="sl-SI" dirty="0"/>
          </a:p>
          <a:p>
            <a:endParaRPr lang="sl-SI" dirty="0"/>
          </a:p>
          <a:p>
            <a:endParaRPr lang="sl-SI" dirty="0"/>
          </a:p>
          <a:p>
            <a:endParaRPr lang="sl-SI" dirty="0"/>
          </a:p>
        </p:txBody>
      </p:sp>
      <p:sp>
        <p:nvSpPr>
          <p:cNvPr id="7" name="object 7"/>
          <p:cNvSpPr/>
          <p:nvPr/>
        </p:nvSpPr>
        <p:spPr>
          <a:xfrm>
            <a:off x="12203816" y="6341608"/>
            <a:ext cx="7900284" cy="3950142"/>
          </a:xfrm>
          <a:prstGeom prst="rect">
            <a:avLst/>
          </a:prstGeom>
          <a:blipFill dpi="0" rotWithShape="1">
            <a:blip r:embed="rId3" cstate="print">
              <a:alphaModFix amt="10000"/>
            </a:blip>
            <a:srcRect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0" name="Picture 2" descr="\\Deepspace\d-projekti\Projekti\Elektro_Celje\2019\GIZ\ppt\_docs\logotipi partnejev_2019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36650" y="11388725"/>
            <a:ext cx="13623530" cy="6948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26827652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/>
          <p:nvPr/>
        </p:nvSpPr>
        <p:spPr>
          <a:xfrm>
            <a:off x="1057559" y="1047089"/>
            <a:ext cx="17999710" cy="293370"/>
          </a:xfrm>
          <a:custGeom>
            <a:avLst/>
            <a:gdLst/>
            <a:ahLst/>
            <a:cxnLst/>
            <a:rect l="l" t="t" r="r" b="b"/>
            <a:pathLst>
              <a:path w="17999710" h="293369">
                <a:moveTo>
                  <a:pt x="17706267" y="0"/>
                </a:moveTo>
                <a:lnTo>
                  <a:pt x="293184" y="0"/>
                </a:lnTo>
                <a:lnTo>
                  <a:pt x="269139" y="971"/>
                </a:lnTo>
                <a:lnTo>
                  <a:pt x="222728" y="8520"/>
                </a:lnTo>
                <a:lnTo>
                  <a:pt x="179063" y="23039"/>
                </a:lnTo>
                <a:lnTo>
                  <a:pt x="138747" y="43925"/>
                </a:lnTo>
                <a:lnTo>
                  <a:pt x="102383" y="70574"/>
                </a:lnTo>
                <a:lnTo>
                  <a:pt x="70574" y="102383"/>
                </a:lnTo>
                <a:lnTo>
                  <a:pt x="43925" y="138747"/>
                </a:lnTo>
                <a:lnTo>
                  <a:pt x="23039" y="179063"/>
                </a:lnTo>
                <a:lnTo>
                  <a:pt x="8520" y="222728"/>
                </a:lnTo>
                <a:lnTo>
                  <a:pt x="971" y="269139"/>
                </a:lnTo>
                <a:lnTo>
                  <a:pt x="0" y="293184"/>
                </a:lnTo>
                <a:lnTo>
                  <a:pt x="17999451" y="293184"/>
                </a:lnTo>
                <a:lnTo>
                  <a:pt x="17995614" y="245628"/>
                </a:lnTo>
                <a:lnTo>
                  <a:pt x="17984505" y="200515"/>
                </a:lnTo>
                <a:lnTo>
                  <a:pt x="17966727" y="158449"/>
                </a:lnTo>
                <a:lnTo>
                  <a:pt x="17942884" y="120033"/>
                </a:lnTo>
                <a:lnTo>
                  <a:pt x="17913580" y="85871"/>
                </a:lnTo>
                <a:lnTo>
                  <a:pt x="17879418" y="56567"/>
                </a:lnTo>
                <a:lnTo>
                  <a:pt x="17841002" y="32724"/>
                </a:lnTo>
                <a:lnTo>
                  <a:pt x="17798936" y="14946"/>
                </a:lnTo>
                <a:lnTo>
                  <a:pt x="17753823" y="3837"/>
                </a:lnTo>
                <a:lnTo>
                  <a:pt x="17706267" y="0"/>
                </a:lnTo>
                <a:close/>
              </a:path>
            </a:pathLst>
          </a:custGeom>
          <a:solidFill>
            <a:srgbClr val="1C648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Označba mesta besedila 1">
            <a:extLst>
              <a:ext uri="{FF2B5EF4-FFF2-40B4-BE49-F238E27FC236}">
                <a16:creationId xmlns:a16="http://schemas.microsoft.com/office/drawing/2014/main" id="{C1B95DCB-E659-4AE7-B0B7-628B77A2D69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110904" y="7883525"/>
            <a:ext cx="17999710" cy="3323987"/>
          </a:xfrm>
        </p:spPr>
        <p:txBody>
          <a:bodyPr/>
          <a:lstStyle/>
          <a:p>
            <a:endParaRPr lang="sl-SI" dirty="0"/>
          </a:p>
          <a:p>
            <a:endParaRPr lang="sl-SI" dirty="0"/>
          </a:p>
          <a:p>
            <a:endParaRPr lang="sl-SI" dirty="0"/>
          </a:p>
          <a:p>
            <a:endParaRPr lang="sl-SI" dirty="0"/>
          </a:p>
          <a:p>
            <a:endParaRPr lang="sl-SI" dirty="0"/>
          </a:p>
          <a:p>
            <a:endParaRPr lang="sl-SI" dirty="0"/>
          </a:p>
          <a:p>
            <a:endParaRPr lang="sl-SI" dirty="0"/>
          </a:p>
          <a:p>
            <a:endParaRPr lang="sl-SI" dirty="0"/>
          </a:p>
          <a:p>
            <a:endParaRPr lang="sl-SI" dirty="0"/>
          </a:p>
          <a:p>
            <a:endParaRPr lang="sl-SI" dirty="0"/>
          </a:p>
          <a:p>
            <a:endParaRPr lang="sl-SI" dirty="0"/>
          </a:p>
          <a:p>
            <a:r>
              <a:rPr lang="sl-SI" sz="2000" dirty="0">
                <a:latin typeface="Century Schoolbook" panose="02040604050505020304" pitchFamily="18" charset="0"/>
              </a:rPr>
              <a:t>Sporočilo sistema „Uspešno oddana vloga“ ali napaka in opis napake</a:t>
            </a:r>
            <a:r>
              <a:rPr lang="sl-SI" dirty="0"/>
              <a:t>.</a:t>
            </a:r>
          </a:p>
        </p:txBody>
      </p:sp>
      <p:sp>
        <p:nvSpPr>
          <p:cNvPr id="7" name="object 7"/>
          <p:cNvSpPr/>
          <p:nvPr/>
        </p:nvSpPr>
        <p:spPr>
          <a:xfrm>
            <a:off x="12203816" y="6341608"/>
            <a:ext cx="7900284" cy="3950142"/>
          </a:xfrm>
          <a:prstGeom prst="rect">
            <a:avLst/>
          </a:prstGeom>
          <a:blipFill dpi="0" rotWithShape="1">
            <a:blip r:embed="rId3" cstate="print">
              <a:alphaModFix amt="10000"/>
            </a:blip>
            <a:srcRect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0" name="Picture 2" descr="\\Deepspace\d-projekti\Projekti\Elektro_Celje\2019\GIZ\ppt\_docs\logotipi partnejev_2019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36650" y="11388725"/>
            <a:ext cx="13623530" cy="694800"/>
          </a:xfrm>
          <a:prstGeom prst="rect">
            <a:avLst/>
          </a:prstGeom>
          <a:noFill/>
        </p:spPr>
      </p:pic>
      <p:pic>
        <p:nvPicPr>
          <p:cNvPr id="8" name="Slika 7">
            <a:extLst>
              <a:ext uri="{FF2B5EF4-FFF2-40B4-BE49-F238E27FC236}">
                <a16:creationId xmlns:a16="http://schemas.microsoft.com/office/drawing/2014/main" id="{13AA153C-4B99-4F41-AB19-B5EA9F576D8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36650" y="1939926"/>
            <a:ext cx="16710426" cy="8596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80783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/>
          <p:nvPr/>
        </p:nvSpPr>
        <p:spPr>
          <a:xfrm>
            <a:off x="1057559" y="1047089"/>
            <a:ext cx="17999710" cy="293370"/>
          </a:xfrm>
          <a:custGeom>
            <a:avLst/>
            <a:gdLst/>
            <a:ahLst/>
            <a:cxnLst/>
            <a:rect l="l" t="t" r="r" b="b"/>
            <a:pathLst>
              <a:path w="17999710" h="293369">
                <a:moveTo>
                  <a:pt x="17706267" y="0"/>
                </a:moveTo>
                <a:lnTo>
                  <a:pt x="293184" y="0"/>
                </a:lnTo>
                <a:lnTo>
                  <a:pt x="269139" y="971"/>
                </a:lnTo>
                <a:lnTo>
                  <a:pt x="222728" y="8520"/>
                </a:lnTo>
                <a:lnTo>
                  <a:pt x="179063" y="23039"/>
                </a:lnTo>
                <a:lnTo>
                  <a:pt x="138747" y="43925"/>
                </a:lnTo>
                <a:lnTo>
                  <a:pt x="102383" y="70574"/>
                </a:lnTo>
                <a:lnTo>
                  <a:pt x="70574" y="102383"/>
                </a:lnTo>
                <a:lnTo>
                  <a:pt x="43925" y="138747"/>
                </a:lnTo>
                <a:lnTo>
                  <a:pt x="23039" y="179063"/>
                </a:lnTo>
                <a:lnTo>
                  <a:pt x="8520" y="222728"/>
                </a:lnTo>
                <a:lnTo>
                  <a:pt x="971" y="269139"/>
                </a:lnTo>
                <a:lnTo>
                  <a:pt x="0" y="293184"/>
                </a:lnTo>
                <a:lnTo>
                  <a:pt x="17999451" y="293184"/>
                </a:lnTo>
                <a:lnTo>
                  <a:pt x="17995614" y="245628"/>
                </a:lnTo>
                <a:lnTo>
                  <a:pt x="17984505" y="200515"/>
                </a:lnTo>
                <a:lnTo>
                  <a:pt x="17966727" y="158449"/>
                </a:lnTo>
                <a:lnTo>
                  <a:pt x="17942884" y="120033"/>
                </a:lnTo>
                <a:lnTo>
                  <a:pt x="17913580" y="85871"/>
                </a:lnTo>
                <a:lnTo>
                  <a:pt x="17879418" y="56567"/>
                </a:lnTo>
                <a:lnTo>
                  <a:pt x="17841002" y="32724"/>
                </a:lnTo>
                <a:lnTo>
                  <a:pt x="17798936" y="14946"/>
                </a:lnTo>
                <a:lnTo>
                  <a:pt x="17753823" y="3837"/>
                </a:lnTo>
                <a:lnTo>
                  <a:pt x="17706267" y="0"/>
                </a:lnTo>
                <a:close/>
              </a:path>
            </a:pathLst>
          </a:custGeom>
          <a:solidFill>
            <a:srgbClr val="1C648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12203816" y="6341608"/>
            <a:ext cx="7900284" cy="3950142"/>
          </a:xfrm>
          <a:prstGeom prst="rect">
            <a:avLst/>
          </a:prstGeom>
          <a:blipFill dpi="0" rotWithShape="1">
            <a:blip r:embed="rId3" cstate="print">
              <a:alphaModFix amt="10000"/>
            </a:blip>
            <a:srcRect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0" name="Picture 2" descr="\\Deepspace\d-projekti\Projekti\Elektro_Celje\2019\GIZ\ppt\_docs\logotipi partnejev_2019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36650" y="11388725"/>
            <a:ext cx="13623530" cy="694800"/>
          </a:xfrm>
          <a:prstGeom prst="rect">
            <a:avLst/>
          </a:prstGeom>
          <a:noFill/>
        </p:spPr>
      </p:pic>
      <p:pic>
        <p:nvPicPr>
          <p:cNvPr id="9" name="Slika 8">
            <a:extLst>
              <a:ext uri="{FF2B5EF4-FFF2-40B4-BE49-F238E27FC236}">
                <a16:creationId xmlns:a16="http://schemas.microsoft.com/office/drawing/2014/main" id="{0D16C7C1-6423-4595-A0DB-2A9B86DC9C0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974850" y="2549525"/>
            <a:ext cx="16383000" cy="800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3033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/>
          <p:nvPr/>
        </p:nvSpPr>
        <p:spPr>
          <a:xfrm>
            <a:off x="1057559" y="1047089"/>
            <a:ext cx="17999710" cy="293370"/>
          </a:xfrm>
          <a:custGeom>
            <a:avLst/>
            <a:gdLst/>
            <a:ahLst/>
            <a:cxnLst/>
            <a:rect l="l" t="t" r="r" b="b"/>
            <a:pathLst>
              <a:path w="17999710" h="293369">
                <a:moveTo>
                  <a:pt x="17706267" y="0"/>
                </a:moveTo>
                <a:lnTo>
                  <a:pt x="293184" y="0"/>
                </a:lnTo>
                <a:lnTo>
                  <a:pt x="269139" y="971"/>
                </a:lnTo>
                <a:lnTo>
                  <a:pt x="222728" y="8520"/>
                </a:lnTo>
                <a:lnTo>
                  <a:pt x="179063" y="23039"/>
                </a:lnTo>
                <a:lnTo>
                  <a:pt x="138747" y="43925"/>
                </a:lnTo>
                <a:lnTo>
                  <a:pt x="102383" y="70574"/>
                </a:lnTo>
                <a:lnTo>
                  <a:pt x="70574" y="102383"/>
                </a:lnTo>
                <a:lnTo>
                  <a:pt x="43925" y="138747"/>
                </a:lnTo>
                <a:lnTo>
                  <a:pt x="23039" y="179063"/>
                </a:lnTo>
                <a:lnTo>
                  <a:pt x="8520" y="222728"/>
                </a:lnTo>
                <a:lnTo>
                  <a:pt x="971" y="269139"/>
                </a:lnTo>
                <a:lnTo>
                  <a:pt x="0" y="293184"/>
                </a:lnTo>
                <a:lnTo>
                  <a:pt x="17999451" y="293184"/>
                </a:lnTo>
                <a:lnTo>
                  <a:pt x="17995614" y="245628"/>
                </a:lnTo>
                <a:lnTo>
                  <a:pt x="17984505" y="200515"/>
                </a:lnTo>
                <a:lnTo>
                  <a:pt x="17966727" y="158449"/>
                </a:lnTo>
                <a:lnTo>
                  <a:pt x="17942884" y="120033"/>
                </a:lnTo>
                <a:lnTo>
                  <a:pt x="17913580" y="85871"/>
                </a:lnTo>
                <a:lnTo>
                  <a:pt x="17879418" y="56567"/>
                </a:lnTo>
                <a:lnTo>
                  <a:pt x="17841002" y="32724"/>
                </a:lnTo>
                <a:lnTo>
                  <a:pt x="17798936" y="14946"/>
                </a:lnTo>
                <a:lnTo>
                  <a:pt x="17753823" y="3837"/>
                </a:lnTo>
                <a:lnTo>
                  <a:pt x="17706267" y="0"/>
                </a:lnTo>
                <a:close/>
              </a:path>
            </a:pathLst>
          </a:custGeom>
          <a:solidFill>
            <a:srgbClr val="1C648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xfrm>
            <a:off x="1057559" y="1537445"/>
            <a:ext cx="17907000" cy="73866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sl-SI" sz="4800" dirty="0">
                <a:solidFill>
                  <a:srgbClr val="052833"/>
                </a:solidFill>
                <a:latin typeface="Century Schoolbook" panose="02040604050505020304" pitchFamily="18" charset="0"/>
              </a:rPr>
              <a:t>Menjava dobavitelja odjema ali oddaje</a:t>
            </a:r>
            <a:endParaRPr sz="4800" b="0" dirty="0">
              <a:solidFill>
                <a:srgbClr val="1D627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Schoolbook" panose="02040604050505020304" pitchFamily="18" charset="0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12261850" y="6305947"/>
            <a:ext cx="7900284" cy="3950142"/>
          </a:xfrm>
          <a:prstGeom prst="rect">
            <a:avLst/>
          </a:prstGeom>
          <a:blipFill dpi="0" rotWithShape="1">
            <a:blip r:embed="rId3" cstate="print">
              <a:alphaModFix amt="10000"/>
            </a:blip>
            <a:srcRect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0" name="Picture 2" descr="\\Deepspace\d-projekti\Projekti\Elektro_Celje\2019\GIZ\ppt\_docs\logotipi partnejev_2019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36650" y="11388725"/>
            <a:ext cx="13623530" cy="694800"/>
          </a:xfrm>
          <a:prstGeom prst="rect">
            <a:avLst/>
          </a:prstGeom>
          <a:noFill/>
        </p:spPr>
      </p:pic>
      <p:sp>
        <p:nvSpPr>
          <p:cNvPr id="12" name="object 5">
            <a:extLst>
              <a:ext uri="{FF2B5EF4-FFF2-40B4-BE49-F238E27FC236}">
                <a16:creationId xmlns:a16="http://schemas.microsoft.com/office/drawing/2014/main" id="{93C9318D-B2BD-4BFD-AC17-E5940D3E4325}"/>
              </a:ext>
            </a:extLst>
          </p:cNvPr>
          <p:cNvSpPr txBox="1"/>
          <p:nvPr/>
        </p:nvSpPr>
        <p:spPr>
          <a:xfrm>
            <a:off x="1057559" y="2625725"/>
            <a:ext cx="16919291" cy="974112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584200" indent="-571500">
              <a:spcBef>
                <a:spcPts val="3325"/>
              </a:spcBef>
              <a:buClr>
                <a:srgbClr val="1C6481"/>
              </a:buClr>
              <a:buFont typeface="Wingdings" panose="05000000000000000000" pitchFamily="2" charset="2"/>
              <a:buChar char="§"/>
              <a:tabLst>
                <a:tab pos="332740" algn="l"/>
              </a:tabLst>
            </a:pPr>
            <a:r>
              <a:rPr lang="sl-SI" sz="3600" dirty="0">
                <a:latin typeface="Century Schoolbook" panose="02040604050505020304" pitchFamily="18" charset="0"/>
                <a:cs typeface="Arial"/>
              </a:rPr>
              <a:t>Proces menjave dobavitelja ureja poglavje IX.4. Postopki menjave dobavitelja obračunske merilne točke</a:t>
            </a:r>
          </a:p>
          <a:p>
            <a:pPr marL="584200" indent="-571500">
              <a:spcBef>
                <a:spcPts val="3325"/>
              </a:spcBef>
              <a:buClr>
                <a:srgbClr val="1C6481"/>
              </a:buClr>
              <a:buFont typeface="Wingdings" panose="05000000000000000000" pitchFamily="2" charset="2"/>
              <a:buChar char="§"/>
              <a:tabLst>
                <a:tab pos="332740" algn="l"/>
              </a:tabLst>
            </a:pPr>
            <a:r>
              <a:rPr lang="sl-SI" sz="3600" dirty="0">
                <a:latin typeface="Century Schoolbook" panose="02040604050505020304" pitchFamily="18" charset="0"/>
                <a:cs typeface="Arial"/>
              </a:rPr>
              <a:t>Do 1.3.2022 se menjava dobavitelja izvaja na merilnem mestu</a:t>
            </a:r>
          </a:p>
          <a:p>
            <a:pPr marL="584200" indent="-571500">
              <a:spcBef>
                <a:spcPts val="3325"/>
              </a:spcBef>
              <a:buClr>
                <a:srgbClr val="1C6481"/>
              </a:buClr>
              <a:buFont typeface="Wingdings" panose="05000000000000000000" pitchFamily="2" charset="2"/>
              <a:buChar char="§"/>
              <a:tabLst>
                <a:tab pos="332740" algn="l"/>
              </a:tabLst>
            </a:pPr>
            <a:r>
              <a:rPr lang="sl-SI" sz="3600" dirty="0">
                <a:latin typeface="Century Schoolbook" panose="02040604050505020304" pitchFamily="18" charset="0"/>
                <a:cs typeface="Arial"/>
              </a:rPr>
              <a:t>Menjava dobavitelja mora biti izvedena v 21 dneh od datuma prejema popolne vloge. Kot čas prejema zahteve se šteje trenutek, ko se zahteva evidentira v informacijskem sistemu EDP.</a:t>
            </a:r>
          </a:p>
          <a:p>
            <a:pPr marL="584200" indent="-571500">
              <a:spcBef>
                <a:spcPts val="3325"/>
              </a:spcBef>
              <a:buClr>
                <a:srgbClr val="1C6481"/>
              </a:buClr>
              <a:buFont typeface="Wingdings" panose="05000000000000000000" pitchFamily="2" charset="2"/>
              <a:buChar char="§"/>
              <a:tabLst>
                <a:tab pos="332740" algn="l"/>
              </a:tabLst>
            </a:pPr>
            <a:r>
              <a:rPr lang="sl-SI" sz="3600" dirty="0">
                <a:latin typeface="Century Schoolbook" panose="02040604050505020304" pitchFamily="18" charset="0"/>
                <a:cs typeface="Arial"/>
              </a:rPr>
              <a:t>Določena je vsebina zahteve.</a:t>
            </a:r>
          </a:p>
          <a:p>
            <a:pPr marL="584200" indent="-571500">
              <a:spcBef>
                <a:spcPts val="3325"/>
              </a:spcBef>
              <a:buClr>
                <a:srgbClr val="1C6481"/>
              </a:buClr>
              <a:buFont typeface="Wingdings" panose="05000000000000000000" pitchFamily="2" charset="2"/>
              <a:buChar char="§"/>
              <a:tabLst>
                <a:tab pos="332740" algn="l"/>
              </a:tabLst>
            </a:pPr>
            <a:r>
              <a:rPr lang="sl-SI" sz="3600" dirty="0">
                <a:latin typeface="Century Schoolbook" panose="02040604050505020304" pitchFamily="18" charset="0"/>
                <a:cs typeface="Arial"/>
              </a:rPr>
              <a:t>Za potrditev ali zavrnitev zahteve ima EDP čas 5 delovnih dni od dneva prejema zahteve</a:t>
            </a:r>
          </a:p>
          <a:p>
            <a:pPr marL="584200" indent="-571500">
              <a:spcBef>
                <a:spcPts val="3325"/>
              </a:spcBef>
              <a:buClr>
                <a:srgbClr val="1C6481"/>
              </a:buClr>
              <a:buFont typeface="Wingdings" panose="05000000000000000000" pitchFamily="2" charset="2"/>
              <a:buChar char="§"/>
              <a:tabLst>
                <a:tab pos="332740" algn="l"/>
              </a:tabLst>
            </a:pPr>
            <a:r>
              <a:rPr lang="sl-SI" sz="3600" dirty="0">
                <a:latin typeface="Century Schoolbook" panose="02040604050505020304" pitchFamily="18" charset="0"/>
              </a:rPr>
              <a:t>V primeru, da EDP odčitka od uporabnika ne pridobi oziroma ne more pridobiti odčitka zaradi nedostopnosti merilnega mesta, se menjava dobavitelja zavrne.</a:t>
            </a:r>
            <a:endParaRPr lang="sl-SI" sz="3600" dirty="0">
              <a:latin typeface="Century Schoolbook" panose="02040604050505020304" pitchFamily="18" charset="0"/>
              <a:cs typeface="Arial"/>
            </a:endParaRPr>
          </a:p>
          <a:p>
            <a:pPr marL="584200" indent="-571500">
              <a:spcBef>
                <a:spcPts val="3325"/>
              </a:spcBef>
              <a:buClr>
                <a:srgbClr val="1C6481"/>
              </a:buClr>
              <a:buFont typeface="Wingdings" panose="05000000000000000000" pitchFamily="2" charset="2"/>
              <a:buChar char="§"/>
              <a:tabLst>
                <a:tab pos="332740" algn="l"/>
              </a:tabLst>
            </a:pPr>
            <a:endParaRPr lang="sl-SI" sz="3600" dirty="0">
              <a:latin typeface="Century Schoolbook" panose="02040604050505020304" pitchFamily="18" charset="0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52164591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/>
          <p:nvPr/>
        </p:nvSpPr>
        <p:spPr>
          <a:xfrm>
            <a:off x="1057559" y="1047089"/>
            <a:ext cx="17999710" cy="293370"/>
          </a:xfrm>
          <a:custGeom>
            <a:avLst/>
            <a:gdLst/>
            <a:ahLst/>
            <a:cxnLst/>
            <a:rect l="l" t="t" r="r" b="b"/>
            <a:pathLst>
              <a:path w="17999710" h="293369">
                <a:moveTo>
                  <a:pt x="17706267" y="0"/>
                </a:moveTo>
                <a:lnTo>
                  <a:pt x="293184" y="0"/>
                </a:lnTo>
                <a:lnTo>
                  <a:pt x="269139" y="971"/>
                </a:lnTo>
                <a:lnTo>
                  <a:pt x="222728" y="8520"/>
                </a:lnTo>
                <a:lnTo>
                  <a:pt x="179063" y="23039"/>
                </a:lnTo>
                <a:lnTo>
                  <a:pt x="138747" y="43925"/>
                </a:lnTo>
                <a:lnTo>
                  <a:pt x="102383" y="70574"/>
                </a:lnTo>
                <a:lnTo>
                  <a:pt x="70574" y="102383"/>
                </a:lnTo>
                <a:lnTo>
                  <a:pt x="43925" y="138747"/>
                </a:lnTo>
                <a:lnTo>
                  <a:pt x="23039" y="179063"/>
                </a:lnTo>
                <a:lnTo>
                  <a:pt x="8520" y="222728"/>
                </a:lnTo>
                <a:lnTo>
                  <a:pt x="971" y="269139"/>
                </a:lnTo>
                <a:lnTo>
                  <a:pt x="0" y="293184"/>
                </a:lnTo>
                <a:lnTo>
                  <a:pt x="17999451" y="293184"/>
                </a:lnTo>
                <a:lnTo>
                  <a:pt x="17995614" y="245628"/>
                </a:lnTo>
                <a:lnTo>
                  <a:pt x="17984505" y="200515"/>
                </a:lnTo>
                <a:lnTo>
                  <a:pt x="17966727" y="158449"/>
                </a:lnTo>
                <a:lnTo>
                  <a:pt x="17942884" y="120033"/>
                </a:lnTo>
                <a:lnTo>
                  <a:pt x="17913580" y="85871"/>
                </a:lnTo>
                <a:lnTo>
                  <a:pt x="17879418" y="56567"/>
                </a:lnTo>
                <a:lnTo>
                  <a:pt x="17841002" y="32724"/>
                </a:lnTo>
                <a:lnTo>
                  <a:pt x="17798936" y="14946"/>
                </a:lnTo>
                <a:lnTo>
                  <a:pt x="17753823" y="3837"/>
                </a:lnTo>
                <a:lnTo>
                  <a:pt x="17706267" y="0"/>
                </a:lnTo>
                <a:close/>
              </a:path>
            </a:pathLst>
          </a:custGeom>
          <a:solidFill>
            <a:srgbClr val="1C648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Označba mesta besedila 1">
            <a:extLst>
              <a:ext uri="{FF2B5EF4-FFF2-40B4-BE49-F238E27FC236}">
                <a16:creationId xmlns:a16="http://schemas.microsoft.com/office/drawing/2014/main" id="{C1B95DCB-E659-4AE7-B0B7-628B77A2D69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110904" y="1711325"/>
            <a:ext cx="17999710" cy="9219188"/>
          </a:xfrm>
        </p:spPr>
        <p:txBody>
          <a:bodyPr/>
          <a:lstStyle/>
          <a:p>
            <a:endParaRPr lang="sl-SI" dirty="0"/>
          </a:p>
          <a:p>
            <a:endParaRPr lang="sl-SI" dirty="0"/>
          </a:p>
          <a:p>
            <a:endParaRPr lang="sl-SI" dirty="0"/>
          </a:p>
          <a:p>
            <a:endParaRPr lang="sl-SI" dirty="0"/>
          </a:p>
          <a:p>
            <a:endParaRPr lang="sl-SI" dirty="0"/>
          </a:p>
          <a:p>
            <a:endParaRPr lang="sl-SI" dirty="0"/>
          </a:p>
          <a:p>
            <a:endParaRPr lang="sl-SI" dirty="0"/>
          </a:p>
          <a:p>
            <a:endParaRPr lang="sl-SI" dirty="0"/>
          </a:p>
          <a:p>
            <a:endParaRPr lang="sl-SI" dirty="0"/>
          </a:p>
          <a:p>
            <a:endParaRPr lang="sl-SI" dirty="0"/>
          </a:p>
          <a:p>
            <a:endParaRPr lang="sl-SI" dirty="0"/>
          </a:p>
        </p:txBody>
      </p:sp>
      <p:sp>
        <p:nvSpPr>
          <p:cNvPr id="7" name="object 7"/>
          <p:cNvSpPr/>
          <p:nvPr/>
        </p:nvSpPr>
        <p:spPr>
          <a:xfrm>
            <a:off x="12203816" y="6341608"/>
            <a:ext cx="7900284" cy="3950142"/>
          </a:xfrm>
          <a:prstGeom prst="rect">
            <a:avLst/>
          </a:prstGeom>
          <a:blipFill dpi="0" rotWithShape="1">
            <a:blip r:embed="rId3" cstate="print">
              <a:alphaModFix amt="10000"/>
            </a:blip>
            <a:srcRect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0" name="Picture 2" descr="\\Deepspace\d-projekti\Projekti\Elektro_Celje\2019\GIZ\ppt\_docs\logotipi partnejev_2019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36650" y="11388725"/>
            <a:ext cx="13623530" cy="694800"/>
          </a:xfrm>
          <a:prstGeom prst="rect">
            <a:avLst/>
          </a:prstGeom>
          <a:noFill/>
        </p:spPr>
      </p:pic>
      <p:pic>
        <p:nvPicPr>
          <p:cNvPr id="5" name="Slika 4">
            <a:extLst>
              <a:ext uri="{FF2B5EF4-FFF2-40B4-BE49-F238E27FC236}">
                <a16:creationId xmlns:a16="http://schemas.microsoft.com/office/drawing/2014/main" id="{2F435125-E021-44A3-9046-1ED7A071459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593850" y="2473326"/>
            <a:ext cx="17678400" cy="8153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838752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/>
          <p:nvPr/>
        </p:nvSpPr>
        <p:spPr>
          <a:xfrm>
            <a:off x="1057559" y="1047089"/>
            <a:ext cx="17999710" cy="293370"/>
          </a:xfrm>
          <a:custGeom>
            <a:avLst/>
            <a:gdLst/>
            <a:ahLst/>
            <a:cxnLst/>
            <a:rect l="l" t="t" r="r" b="b"/>
            <a:pathLst>
              <a:path w="17999710" h="293369">
                <a:moveTo>
                  <a:pt x="17706267" y="0"/>
                </a:moveTo>
                <a:lnTo>
                  <a:pt x="293184" y="0"/>
                </a:lnTo>
                <a:lnTo>
                  <a:pt x="269139" y="971"/>
                </a:lnTo>
                <a:lnTo>
                  <a:pt x="222728" y="8520"/>
                </a:lnTo>
                <a:lnTo>
                  <a:pt x="179063" y="23039"/>
                </a:lnTo>
                <a:lnTo>
                  <a:pt x="138747" y="43925"/>
                </a:lnTo>
                <a:lnTo>
                  <a:pt x="102383" y="70574"/>
                </a:lnTo>
                <a:lnTo>
                  <a:pt x="70574" y="102383"/>
                </a:lnTo>
                <a:lnTo>
                  <a:pt x="43925" y="138747"/>
                </a:lnTo>
                <a:lnTo>
                  <a:pt x="23039" y="179063"/>
                </a:lnTo>
                <a:lnTo>
                  <a:pt x="8520" y="222728"/>
                </a:lnTo>
                <a:lnTo>
                  <a:pt x="971" y="269139"/>
                </a:lnTo>
                <a:lnTo>
                  <a:pt x="0" y="293184"/>
                </a:lnTo>
                <a:lnTo>
                  <a:pt x="17999451" y="293184"/>
                </a:lnTo>
                <a:lnTo>
                  <a:pt x="17995614" y="245628"/>
                </a:lnTo>
                <a:lnTo>
                  <a:pt x="17984505" y="200515"/>
                </a:lnTo>
                <a:lnTo>
                  <a:pt x="17966727" y="158449"/>
                </a:lnTo>
                <a:lnTo>
                  <a:pt x="17942884" y="120033"/>
                </a:lnTo>
                <a:lnTo>
                  <a:pt x="17913580" y="85871"/>
                </a:lnTo>
                <a:lnTo>
                  <a:pt x="17879418" y="56567"/>
                </a:lnTo>
                <a:lnTo>
                  <a:pt x="17841002" y="32724"/>
                </a:lnTo>
                <a:lnTo>
                  <a:pt x="17798936" y="14946"/>
                </a:lnTo>
                <a:lnTo>
                  <a:pt x="17753823" y="3837"/>
                </a:lnTo>
                <a:lnTo>
                  <a:pt x="17706267" y="0"/>
                </a:lnTo>
                <a:close/>
              </a:path>
            </a:pathLst>
          </a:custGeom>
          <a:solidFill>
            <a:srgbClr val="1C648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Naslov 7">
            <a:extLst>
              <a:ext uri="{FF2B5EF4-FFF2-40B4-BE49-F238E27FC236}">
                <a16:creationId xmlns:a16="http://schemas.microsoft.com/office/drawing/2014/main" id="{0471B809-F83C-4C60-98DA-B5BF45A900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34388" y="1711326"/>
            <a:ext cx="17628262" cy="553998"/>
          </a:xfrm>
        </p:spPr>
        <p:txBody>
          <a:bodyPr/>
          <a:lstStyle/>
          <a:p>
            <a:r>
              <a:rPr lang="sl-SI" sz="3600" dirty="0" err="1">
                <a:solidFill>
                  <a:schemeClr val="tx1"/>
                </a:solidFill>
                <a:latin typeface="Century Schoolbook" panose="02040604050505020304" pitchFamily="18" charset="0"/>
              </a:rPr>
              <a:t>eIS</a:t>
            </a:r>
            <a:r>
              <a:rPr lang="sl-SI" sz="3600" dirty="0">
                <a:solidFill>
                  <a:schemeClr val="tx1"/>
                </a:solidFill>
                <a:latin typeface="Century Schoolbook" panose="02040604050505020304" pitchFamily="18" charset="0"/>
              </a:rPr>
              <a:t> distributerja – pregled vloge</a:t>
            </a:r>
          </a:p>
        </p:txBody>
      </p:sp>
      <p:sp>
        <p:nvSpPr>
          <p:cNvPr id="2" name="Označba mesta besedila 1">
            <a:extLst>
              <a:ext uri="{FF2B5EF4-FFF2-40B4-BE49-F238E27FC236}">
                <a16:creationId xmlns:a16="http://schemas.microsoft.com/office/drawing/2014/main" id="{C1B95DCB-E659-4AE7-B0B7-628B77A2D69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l-SI" dirty="0"/>
          </a:p>
          <a:p>
            <a:endParaRPr lang="sl-SI" dirty="0"/>
          </a:p>
          <a:p>
            <a:endParaRPr lang="sl-SI" dirty="0"/>
          </a:p>
          <a:p>
            <a:endParaRPr lang="sl-SI" dirty="0"/>
          </a:p>
          <a:p>
            <a:endParaRPr lang="sl-SI" dirty="0"/>
          </a:p>
          <a:p>
            <a:endParaRPr lang="sl-SI" dirty="0"/>
          </a:p>
          <a:p>
            <a:endParaRPr lang="sl-SI" dirty="0"/>
          </a:p>
          <a:p>
            <a:endParaRPr lang="sl-SI" dirty="0"/>
          </a:p>
          <a:p>
            <a:endParaRPr lang="sl-SI" dirty="0"/>
          </a:p>
          <a:p>
            <a:endParaRPr lang="sl-SI" dirty="0"/>
          </a:p>
          <a:p>
            <a:endParaRPr lang="sl-SI" dirty="0"/>
          </a:p>
        </p:txBody>
      </p:sp>
      <p:sp>
        <p:nvSpPr>
          <p:cNvPr id="7" name="object 7"/>
          <p:cNvSpPr/>
          <p:nvPr/>
        </p:nvSpPr>
        <p:spPr>
          <a:xfrm>
            <a:off x="12203816" y="6341608"/>
            <a:ext cx="7900284" cy="3950142"/>
          </a:xfrm>
          <a:prstGeom prst="rect">
            <a:avLst/>
          </a:prstGeom>
          <a:blipFill dpi="0" rotWithShape="1">
            <a:blip r:embed="rId3" cstate="print">
              <a:alphaModFix amt="10000"/>
            </a:blip>
            <a:srcRect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0" name="Picture 2" descr="\\Deepspace\d-projekti\Projekti\Elektro_Celje\2019\GIZ\ppt\_docs\logotipi partnejev_2019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36650" y="11388725"/>
            <a:ext cx="13623530" cy="694800"/>
          </a:xfrm>
          <a:prstGeom prst="rect">
            <a:avLst/>
          </a:prstGeom>
          <a:noFill/>
        </p:spPr>
      </p:pic>
      <p:pic>
        <p:nvPicPr>
          <p:cNvPr id="9" name="Slika 8">
            <a:extLst>
              <a:ext uri="{FF2B5EF4-FFF2-40B4-BE49-F238E27FC236}">
                <a16:creationId xmlns:a16="http://schemas.microsoft.com/office/drawing/2014/main" id="{E74C02CB-E8A0-4E8B-B7E2-6B98CB2F039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65250" y="2636192"/>
            <a:ext cx="16525875" cy="3705416"/>
          </a:xfrm>
          <a:prstGeom prst="rect">
            <a:avLst/>
          </a:prstGeom>
        </p:spPr>
      </p:pic>
      <p:pic>
        <p:nvPicPr>
          <p:cNvPr id="11" name="Slika 10">
            <a:extLst>
              <a:ext uri="{FF2B5EF4-FFF2-40B4-BE49-F238E27FC236}">
                <a16:creationId xmlns:a16="http://schemas.microsoft.com/office/drawing/2014/main" id="{20757A69-9C97-42D6-B4E4-D42E239E060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403350" y="6916064"/>
            <a:ext cx="16525875" cy="34524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060187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/>
          <p:nvPr/>
        </p:nvSpPr>
        <p:spPr>
          <a:xfrm>
            <a:off x="1057559" y="1047089"/>
            <a:ext cx="17999710" cy="293370"/>
          </a:xfrm>
          <a:custGeom>
            <a:avLst/>
            <a:gdLst/>
            <a:ahLst/>
            <a:cxnLst/>
            <a:rect l="l" t="t" r="r" b="b"/>
            <a:pathLst>
              <a:path w="17999710" h="293369">
                <a:moveTo>
                  <a:pt x="17706267" y="0"/>
                </a:moveTo>
                <a:lnTo>
                  <a:pt x="293184" y="0"/>
                </a:lnTo>
                <a:lnTo>
                  <a:pt x="269139" y="971"/>
                </a:lnTo>
                <a:lnTo>
                  <a:pt x="222728" y="8520"/>
                </a:lnTo>
                <a:lnTo>
                  <a:pt x="179063" y="23039"/>
                </a:lnTo>
                <a:lnTo>
                  <a:pt x="138747" y="43925"/>
                </a:lnTo>
                <a:lnTo>
                  <a:pt x="102383" y="70574"/>
                </a:lnTo>
                <a:lnTo>
                  <a:pt x="70574" y="102383"/>
                </a:lnTo>
                <a:lnTo>
                  <a:pt x="43925" y="138747"/>
                </a:lnTo>
                <a:lnTo>
                  <a:pt x="23039" y="179063"/>
                </a:lnTo>
                <a:lnTo>
                  <a:pt x="8520" y="222728"/>
                </a:lnTo>
                <a:lnTo>
                  <a:pt x="971" y="269139"/>
                </a:lnTo>
                <a:lnTo>
                  <a:pt x="0" y="293184"/>
                </a:lnTo>
                <a:lnTo>
                  <a:pt x="17999451" y="293184"/>
                </a:lnTo>
                <a:lnTo>
                  <a:pt x="17995614" y="245628"/>
                </a:lnTo>
                <a:lnTo>
                  <a:pt x="17984505" y="200515"/>
                </a:lnTo>
                <a:lnTo>
                  <a:pt x="17966727" y="158449"/>
                </a:lnTo>
                <a:lnTo>
                  <a:pt x="17942884" y="120033"/>
                </a:lnTo>
                <a:lnTo>
                  <a:pt x="17913580" y="85871"/>
                </a:lnTo>
                <a:lnTo>
                  <a:pt x="17879418" y="56567"/>
                </a:lnTo>
                <a:lnTo>
                  <a:pt x="17841002" y="32724"/>
                </a:lnTo>
                <a:lnTo>
                  <a:pt x="17798936" y="14946"/>
                </a:lnTo>
                <a:lnTo>
                  <a:pt x="17753823" y="3837"/>
                </a:lnTo>
                <a:lnTo>
                  <a:pt x="17706267" y="0"/>
                </a:lnTo>
                <a:close/>
              </a:path>
            </a:pathLst>
          </a:custGeom>
          <a:solidFill>
            <a:srgbClr val="1C648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Naslov 7">
            <a:extLst>
              <a:ext uri="{FF2B5EF4-FFF2-40B4-BE49-F238E27FC236}">
                <a16:creationId xmlns:a16="http://schemas.microsoft.com/office/drawing/2014/main" id="{0471B809-F83C-4C60-98DA-B5BF45A900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34388" y="1711326"/>
            <a:ext cx="17628262" cy="553998"/>
          </a:xfrm>
        </p:spPr>
        <p:txBody>
          <a:bodyPr/>
          <a:lstStyle/>
          <a:p>
            <a:r>
              <a:rPr lang="sl-SI" sz="3600" dirty="0" err="1">
                <a:solidFill>
                  <a:schemeClr val="tx1"/>
                </a:solidFill>
                <a:latin typeface="Century Schoolbook" panose="02040604050505020304" pitchFamily="18" charset="0"/>
              </a:rPr>
              <a:t>eIS</a:t>
            </a:r>
            <a:r>
              <a:rPr lang="sl-SI" sz="3600" dirty="0">
                <a:solidFill>
                  <a:schemeClr val="tx1"/>
                </a:solidFill>
                <a:latin typeface="Century Schoolbook" panose="02040604050505020304" pitchFamily="18" charset="0"/>
              </a:rPr>
              <a:t> distributerja – pregled vloge</a:t>
            </a:r>
          </a:p>
        </p:txBody>
      </p:sp>
      <p:sp>
        <p:nvSpPr>
          <p:cNvPr id="2" name="Označba mesta besedila 1">
            <a:extLst>
              <a:ext uri="{FF2B5EF4-FFF2-40B4-BE49-F238E27FC236}">
                <a16:creationId xmlns:a16="http://schemas.microsoft.com/office/drawing/2014/main" id="{C1B95DCB-E659-4AE7-B0B7-628B77A2D69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l-SI" dirty="0"/>
          </a:p>
          <a:p>
            <a:endParaRPr lang="sl-SI" dirty="0"/>
          </a:p>
          <a:p>
            <a:endParaRPr lang="sl-SI" dirty="0"/>
          </a:p>
          <a:p>
            <a:endParaRPr lang="sl-SI" dirty="0"/>
          </a:p>
          <a:p>
            <a:endParaRPr lang="sl-SI" dirty="0"/>
          </a:p>
          <a:p>
            <a:endParaRPr lang="sl-SI" dirty="0"/>
          </a:p>
          <a:p>
            <a:endParaRPr lang="sl-SI" dirty="0"/>
          </a:p>
          <a:p>
            <a:endParaRPr lang="sl-SI" dirty="0"/>
          </a:p>
          <a:p>
            <a:endParaRPr lang="sl-SI" dirty="0"/>
          </a:p>
          <a:p>
            <a:endParaRPr lang="sl-SI" dirty="0"/>
          </a:p>
          <a:p>
            <a:endParaRPr lang="sl-SI" dirty="0"/>
          </a:p>
        </p:txBody>
      </p:sp>
      <p:sp>
        <p:nvSpPr>
          <p:cNvPr id="7" name="object 7"/>
          <p:cNvSpPr/>
          <p:nvPr/>
        </p:nvSpPr>
        <p:spPr>
          <a:xfrm>
            <a:off x="12203816" y="6341608"/>
            <a:ext cx="7900284" cy="3950142"/>
          </a:xfrm>
          <a:prstGeom prst="rect">
            <a:avLst/>
          </a:prstGeom>
          <a:blipFill dpi="0" rotWithShape="1">
            <a:blip r:embed="rId3" cstate="print">
              <a:alphaModFix amt="10000"/>
            </a:blip>
            <a:srcRect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0" name="Picture 2" descr="\\Deepspace\d-projekti\Projekti\Elektro_Celje\2019\GIZ\ppt\_docs\logotipi partnejev_2019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36650" y="11388725"/>
            <a:ext cx="13623530" cy="694800"/>
          </a:xfrm>
          <a:prstGeom prst="rect">
            <a:avLst/>
          </a:prstGeom>
          <a:noFill/>
        </p:spPr>
      </p:pic>
      <p:pic>
        <p:nvPicPr>
          <p:cNvPr id="4" name="Slika 3">
            <a:extLst>
              <a:ext uri="{FF2B5EF4-FFF2-40B4-BE49-F238E27FC236}">
                <a16:creationId xmlns:a16="http://schemas.microsoft.com/office/drawing/2014/main" id="{D53A0DE3-2B99-472A-B1D1-4F0B28E6A0D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36650" y="2636191"/>
            <a:ext cx="16230600" cy="80238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361719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/>
          <p:nvPr/>
        </p:nvSpPr>
        <p:spPr>
          <a:xfrm>
            <a:off x="1057559" y="1047089"/>
            <a:ext cx="17999710" cy="293370"/>
          </a:xfrm>
          <a:custGeom>
            <a:avLst/>
            <a:gdLst/>
            <a:ahLst/>
            <a:cxnLst/>
            <a:rect l="l" t="t" r="r" b="b"/>
            <a:pathLst>
              <a:path w="17999710" h="293369">
                <a:moveTo>
                  <a:pt x="17706267" y="0"/>
                </a:moveTo>
                <a:lnTo>
                  <a:pt x="293184" y="0"/>
                </a:lnTo>
                <a:lnTo>
                  <a:pt x="269139" y="971"/>
                </a:lnTo>
                <a:lnTo>
                  <a:pt x="222728" y="8520"/>
                </a:lnTo>
                <a:lnTo>
                  <a:pt x="179063" y="23039"/>
                </a:lnTo>
                <a:lnTo>
                  <a:pt x="138747" y="43925"/>
                </a:lnTo>
                <a:lnTo>
                  <a:pt x="102383" y="70574"/>
                </a:lnTo>
                <a:lnTo>
                  <a:pt x="70574" y="102383"/>
                </a:lnTo>
                <a:lnTo>
                  <a:pt x="43925" y="138747"/>
                </a:lnTo>
                <a:lnTo>
                  <a:pt x="23039" y="179063"/>
                </a:lnTo>
                <a:lnTo>
                  <a:pt x="8520" y="222728"/>
                </a:lnTo>
                <a:lnTo>
                  <a:pt x="971" y="269139"/>
                </a:lnTo>
                <a:lnTo>
                  <a:pt x="0" y="293184"/>
                </a:lnTo>
                <a:lnTo>
                  <a:pt x="17999451" y="293184"/>
                </a:lnTo>
                <a:lnTo>
                  <a:pt x="17995614" y="245628"/>
                </a:lnTo>
                <a:lnTo>
                  <a:pt x="17984505" y="200515"/>
                </a:lnTo>
                <a:lnTo>
                  <a:pt x="17966727" y="158449"/>
                </a:lnTo>
                <a:lnTo>
                  <a:pt x="17942884" y="120033"/>
                </a:lnTo>
                <a:lnTo>
                  <a:pt x="17913580" y="85871"/>
                </a:lnTo>
                <a:lnTo>
                  <a:pt x="17879418" y="56567"/>
                </a:lnTo>
                <a:lnTo>
                  <a:pt x="17841002" y="32724"/>
                </a:lnTo>
                <a:lnTo>
                  <a:pt x="17798936" y="14946"/>
                </a:lnTo>
                <a:lnTo>
                  <a:pt x="17753823" y="3837"/>
                </a:lnTo>
                <a:lnTo>
                  <a:pt x="17706267" y="0"/>
                </a:lnTo>
                <a:close/>
              </a:path>
            </a:pathLst>
          </a:custGeom>
          <a:solidFill>
            <a:srgbClr val="1C648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Naslov 7">
            <a:extLst>
              <a:ext uri="{FF2B5EF4-FFF2-40B4-BE49-F238E27FC236}">
                <a16:creationId xmlns:a16="http://schemas.microsoft.com/office/drawing/2014/main" id="{0471B809-F83C-4C60-98DA-B5BF45A900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34388" y="1711326"/>
            <a:ext cx="17628262" cy="553998"/>
          </a:xfrm>
        </p:spPr>
        <p:txBody>
          <a:bodyPr/>
          <a:lstStyle/>
          <a:p>
            <a:r>
              <a:rPr lang="sl-SI" sz="3600" dirty="0">
                <a:solidFill>
                  <a:schemeClr val="tx1"/>
                </a:solidFill>
                <a:latin typeface="Century Schoolbook" panose="02040604050505020304" pitchFamily="18" charset="0"/>
              </a:rPr>
              <a:t>CEEPS - odobrene</a:t>
            </a:r>
          </a:p>
        </p:txBody>
      </p:sp>
      <p:sp>
        <p:nvSpPr>
          <p:cNvPr id="2" name="Označba mesta besedila 1">
            <a:extLst>
              <a:ext uri="{FF2B5EF4-FFF2-40B4-BE49-F238E27FC236}">
                <a16:creationId xmlns:a16="http://schemas.microsoft.com/office/drawing/2014/main" id="{C1B95DCB-E659-4AE7-B0B7-628B77A2D69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l-SI" dirty="0"/>
          </a:p>
          <a:p>
            <a:endParaRPr lang="sl-SI" dirty="0"/>
          </a:p>
          <a:p>
            <a:endParaRPr lang="sl-SI" dirty="0"/>
          </a:p>
          <a:p>
            <a:endParaRPr lang="sl-SI" dirty="0"/>
          </a:p>
          <a:p>
            <a:endParaRPr lang="sl-SI" dirty="0"/>
          </a:p>
          <a:p>
            <a:endParaRPr lang="sl-SI" dirty="0"/>
          </a:p>
          <a:p>
            <a:endParaRPr lang="sl-SI" dirty="0"/>
          </a:p>
          <a:p>
            <a:endParaRPr lang="sl-SI" dirty="0"/>
          </a:p>
          <a:p>
            <a:endParaRPr lang="sl-SI" dirty="0"/>
          </a:p>
          <a:p>
            <a:endParaRPr lang="sl-SI" dirty="0"/>
          </a:p>
          <a:p>
            <a:endParaRPr lang="sl-SI" dirty="0"/>
          </a:p>
        </p:txBody>
      </p:sp>
      <p:sp>
        <p:nvSpPr>
          <p:cNvPr id="7" name="object 7"/>
          <p:cNvSpPr/>
          <p:nvPr/>
        </p:nvSpPr>
        <p:spPr>
          <a:xfrm>
            <a:off x="12203816" y="6341608"/>
            <a:ext cx="7900284" cy="3950142"/>
          </a:xfrm>
          <a:prstGeom prst="rect">
            <a:avLst/>
          </a:prstGeom>
          <a:blipFill dpi="0" rotWithShape="1">
            <a:blip r:embed="rId3" cstate="print">
              <a:alphaModFix amt="10000"/>
            </a:blip>
            <a:srcRect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0" name="Picture 2" descr="\\Deepspace\d-projekti\Projekti\Elektro_Celje\2019\GIZ\ppt\_docs\logotipi partnejev_2019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36650" y="11388725"/>
            <a:ext cx="13623530" cy="694800"/>
          </a:xfrm>
          <a:prstGeom prst="rect">
            <a:avLst/>
          </a:prstGeom>
          <a:noFill/>
        </p:spPr>
      </p:pic>
      <p:pic>
        <p:nvPicPr>
          <p:cNvPr id="5" name="Slika 4">
            <a:extLst>
              <a:ext uri="{FF2B5EF4-FFF2-40B4-BE49-F238E27FC236}">
                <a16:creationId xmlns:a16="http://schemas.microsoft.com/office/drawing/2014/main" id="{A6924E2F-59F4-4FA5-A144-221402B8930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34388" y="3006726"/>
            <a:ext cx="17247262" cy="78485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696217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/>
          <p:nvPr/>
        </p:nvSpPr>
        <p:spPr>
          <a:xfrm>
            <a:off x="1057559" y="1047089"/>
            <a:ext cx="17999710" cy="293370"/>
          </a:xfrm>
          <a:custGeom>
            <a:avLst/>
            <a:gdLst/>
            <a:ahLst/>
            <a:cxnLst/>
            <a:rect l="l" t="t" r="r" b="b"/>
            <a:pathLst>
              <a:path w="17999710" h="293369">
                <a:moveTo>
                  <a:pt x="17706267" y="0"/>
                </a:moveTo>
                <a:lnTo>
                  <a:pt x="293184" y="0"/>
                </a:lnTo>
                <a:lnTo>
                  <a:pt x="269139" y="971"/>
                </a:lnTo>
                <a:lnTo>
                  <a:pt x="222728" y="8520"/>
                </a:lnTo>
                <a:lnTo>
                  <a:pt x="179063" y="23039"/>
                </a:lnTo>
                <a:lnTo>
                  <a:pt x="138747" y="43925"/>
                </a:lnTo>
                <a:lnTo>
                  <a:pt x="102383" y="70574"/>
                </a:lnTo>
                <a:lnTo>
                  <a:pt x="70574" y="102383"/>
                </a:lnTo>
                <a:lnTo>
                  <a:pt x="43925" y="138747"/>
                </a:lnTo>
                <a:lnTo>
                  <a:pt x="23039" y="179063"/>
                </a:lnTo>
                <a:lnTo>
                  <a:pt x="8520" y="222728"/>
                </a:lnTo>
                <a:lnTo>
                  <a:pt x="971" y="269139"/>
                </a:lnTo>
                <a:lnTo>
                  <a:pt x="0" y="293184"/>
                </a:lnTo>
                <a:lnTo>
                  <a:pt x="17999451" y="293184"/>
                </a:lnTo>
                <a:lnTo>
                  <a:pt x="17995614" y="245628"/>
                </a:lnTo>
                <a:lnTo>
                  <a:pt x="17984505" y="200515"/>
                </a:lnTo>
                <a:lnTo>
                  <a:pt x="17966727" y="158449"/>
                </a:lnTo>
                <a:lnTo>
                  <a:pt x="17942884" y="120033"/>
                </a:lnTo>
                <a:lnTo>
                  <a:pt x="17913580" y="85871"/>
                </a:lnTo>
                <a:lnTo>
                  <a:pt x="17879418" y="56567"/>
                </a:lnTo>
                <a:lnTo>
                  <a:pt x="17841002" y="32724"/>
                </a:lnTo>
                <a:lnTo>
                  <a:pt x="17798936" y="14946"/>
                </a:lnTo>
                <a:lnTo>
                  <a:pt x="17753823" y="3837"/>
                </a:lnTo>
                <a:lnTo>
                  <a:pt x="17706267" y="0"/>
                </a:lnTo>
                <a:close/>
              </a:path>
            </a:pathLst>
          </a:custGeom>
          <a:solidFill>
            <a:srgbClr val="1C648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Naslov 7">
            <a:extLst>
              <a:ext uri="{FF2B5EF4-FFF2-40B4-BE49-F238E27FC236}">
                <a16:creationId xmlns:a16="http://schemas.microsoft.com/office/drawing/2014/main" id="{0471B809-F83C-4C60-98DA-B5BF45A900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34388" y="1711326"/>
            <a:ext cx="17628262" cy="553998"/>
          </a:xfrm>
        </p:spPr>
        <p:txBody>
          <a:bodyPr/>
          <a:lstStyle/>
          <a:p>
            <a:r>
              <a:rPr lang="sl-SI" sz="3600" dirty="0">
                <a:solidFill>
                  <a:schemeClr val="tx1"/>
                </a:solidFill>
                <a:latin typeface="Century Schoolbook" panose="02040604050505020304" pitchFamily="18" charset="0"/>
              </a:rPr>
              <a:t>CEEPS – Vnos odbirka</a:t>
            </a:r>
          </a:p>
        </p:txBody>
      </p:sp>
      <p:sp>
        <p:nvSpPr>
          <p:cNvPr id="2" name="Označba mesta besedila 1">
            <a:extLst>
              <a:ext uri="{FF2B5EF4-FFF2-40B4-BE49-F238E27FC236}">
                <a16:creationId xmlns:a16="http://schemas.microsoft.com/office/drawing/2014/main" id="{C1B95DCB-E659-4AE7-B0B7-628B77A2D69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l-SI" dirty="0"/>
          </a:p>
          <a:p>
            <a:endParaRPr lang="sl-SI" dirty="0"/>
          </a:p>
          <a:p>
            <a:endParaRPr lang="sl-SI" dirty="0"/>
          </a:p>
          <a:p>
            <a:endParaRPr lang="sl-SI" dirty="0"/>
          </a:p>
          <a:p>
            <a:endParaRPr lang="sl-SI" dirty="0"/>
          </a:p>
          <a:p>
            <a:endParaRPr lang="sl-SI" dirty="0"/>
          </a:p>
          <a:p>
            <a:endParaRPr lang="sl-SI" dirty="0"/>
          </a:p>
          <a:p>
            <a:endParaRPr lang="sl-SI" dirty="0"/>
          </a:p>
          <a:p>
            <a:endParaRPr lang="sl-SI" dirty="0"/>
          </a:p>
          <a:p>
            <a:endParaRPr lang="sl-SI" dirty="0"/>
          </a:p>
          <a:p>
            <a:endParaRPr lang="sl-SI" dirty="0"/>
          </a:p>
        </p:txBody>
      </p:sp>
      <p:sp>
        <p:nvSpPr>
          <p:cNvPr id="7" name="object 7"/>
          <p:cNvSpPr/>
          <p:nvPr/>
        </p:nvSpPr>
        <p:spPr>
          <a:xfrm>
            <a:off x="12203816" y="6341608"/>
            <a:ext cx="7900284" cy="3950142"/>
          </a:xfrm>
          <a:prstGeom prst="rect">
            <a:avLst/>
          </a:prstGeom>
          <a:blipFill dpi="0" rotWithShape="1">
            <a:blip r:embed="rId3" cstate="print">
              <a:alphaModFix amt="10000"/>
            </a:blip>
            <a:srcRect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0" name="Picture 2" descr="\\Deepspace\d-projekti\Projekti\Elektro_Celje\2019\GIZ\ppt\_docs\logotipi partnejev_2019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36650" y="11388725"/>
            <a:ext cx="13623530" cy="694800"/>
          </a:xfrm>
          <a:prstGeom prst="rect">
            <a:avLst/>
          </a:prstGeom>
          <a:noFill/>
        </p:spPr>
      </p:pic>
      <p:pic>
        <p:nvPicPr>
          <p:cNvPr id="4" name="Slika 3">
            <a:extLst>
              <a:ext uri="{FF2B5EF4-FFF2-40B4-BE49-F238E27FC236}">
                <a16:creationId xmlns:a16="http://schemas.microsoft.com/office/drawing/2014/main" id="{2C2C3015-2228-48AB-9E6A-9FC6D4845DC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41450" y="2854325"/>
            <a:ext cx="13487400" cy="63245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813402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/>
          <p:nvPr/>
        </p:nvSpPr>
        <p:spPr>
          <a:xfrm>
            <a:off x="1057559" y="1047089"/>
            <a:ext cx="17999710" cy="293370"/>
          </a:xfrm>
          <a:custGeom>
            <a:avLst/>
            <a:gdLst/>
            <a:ahLst/>
            <a:cxnLst/>
            <a:rect l="l" t="t" r="r" b="b"/>
            <a:pathLst>
              <a:path w="17999710" h="293369">
                <a:moveTo>
                  <a:pt x="17706267" y="0"/>
                </a:moveTo>
                <a:lnTo>
                  <a:pt x="293184" y="0"/>
                </a:lnTo>
                <a:lnTo>
                  <a:pt x="269139" y="971"/>
                </a:lnTo>
                <a:lnTo>
                  <a:pt x="222728" y="8520"/>
                </a:lnTo>
                <a:lnTo>
                  <a:pt x="179063" y="23039"/>
                </a:lnTo>
                <a:lnTo>
                  <a:pt x="138747" y="43925"/>
                </a:lnTo>
                <a:lnTo>
                  <a:pt x="102383" y="70574"/>
                </a:lnTo>
                <a:lnTo>
                  <a:pt x="70574" y="102383"/>
                </a:lnTo>
                <a:lnTo>
                  <a:pt x="43925" y="138747"/>
                </a:lnTo>
                <a:lnTo>
                  <a:pt x="23039" y="179063"/>
                </a:lnTo>
                <a:lnTo>
                  <a:pt x="8520" y="222728"/>
                </a:lnTo>
                <a:lnTo>
                  <a:pt x="971" y="269139"/>
                </a:lnTo>
                <a:lnTo>
                  <a:pt x="0" y="293184"/>
                </a:lnTo>
                <a:lnTo>
                  <a:pt x="17999451" y="293184"/>
                </a:lnTo>
                <a:lnTo>
                  <a:pt x="17995614" y="245628"/>
                </a:lnTo>
                <a:lnTo>
                  <a:pt x="17984505" y="200515"/>
                </a:lnTo>
                <a:lnTo>
                  <a:pt x="17966727" y="158449"/>
                </a:lnTo>
                <a:lnTo>
                  <a:pt x="17942884" y="120033"/>
                </a:lnTo>
                <a:lnTo>
                  <a:pt x="17913580" y="85871"/>
                </a:lnTo>
                <a:lnTo>
                  <a:pt x="17879418" y="56567"/>
                </a:lnTo>
                <a:lnTo>
                  <a:pt x="17841002" y="32724"/>
                </a:lnTo>
                <a:lnTo>
                  <a:pt x="17798936" y="14946"/>
                </a:lnTo>
                <a:lnTo>
                  <a:pt x="17753823" y="3837"/>
                </a:lnTo>
                <a:lnTo>
                  <a:pt x="17706267" y="0"/>
                </a:lnTo>
                <a:close/>
              </a:path>
            </a:pathLst>
          </a:custGeom>
          <a:solidFill>
            <a:srgbClr val="1C648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Naslov 7">
            <a:extLst>
              <a:ext uri="{FF2B5EF4-FFF2-40B4-BE49-F238E27FC236}">
                <a16:creationId xmlns:a16="http://schemas.microsoft.com/office/drawing/2014/main" id="{0471B809-F83C-4C60-98DA-B5BF45A900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34388" y="1711326"/>
            <a:ext cx="17628262" cy="553998"/>
          </a:xfrm>
        </p:spPr>
        <p:txBody>
          <a:bodyPr/>
          <a:lstStyle/>
          <a:p>
            <a:r>
              <a:rPr lang="sl-SI" sz="3600" dirty="0" err="1">
                <a:solidFill>
                  <a:schemeClr val="tx1"/>
                </a:solidFill>
                <a:latin typeface="Century Schoolbook" panose="02040604050505020304" pitchFamily="18" charset="0"/>
              </a:rPr>
              <a:t>eIS</a:t>
            </a:r>
            <a:r>
              <a:rPr lang="sl-SI" sz="3600" dirty="0">
                <a:solidFill>
                  <a:schemeClr val="tx1"/>
                </a:solidFill>
                <a:latin typeface="Century Schoolbook" panose="02040604050505020304" pitchFamily="18" charset="0"/>
              </a:rPr>
              <a:t> – Vnos odbirka in potrditev zaključka menjave dobavitelja</a:t>
            </a:r>
          </a:p>
        </p:txBody>
      </p:sp>
      <p:sp>
        <p:nvSpPr>
          <p:cNvPr id="2" name="Označba mesta besedila 1">
            <a:extLst>
              <a:ext uri="{FF2B5EF4-FFF2-40B4-BE49-F238E27FC236}">
                <a16:creationId xmlns:a16="http://schemas.microsoft.com/office/drawing/2014/main" id="{C1B95DCB-E659-4AE7-B0B7-628B77A2D69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l-SI" dirty="0"/>
          </a:p>
          <a:p>
            <a:endParaRPr lang="sl-SI" dirty="0"/>
          </a:p>
          <a:p>
            <a:endParaRPr lang="sl-SI" dirty="0"/>
          </a:p>
          <a:p>
            <a:endParaRPr lang="sl-SI" dirty="0"/>
          </a:p>
          <a:p>
            <a:endParaRPr lang="sl-SI" dirty="0"/>
          </a:p>
          <a:p>
            <a:endParaRPr lang="sl-SI" dirty="0"/>
          </a:p>
          <a:p>
            <a:endParaRPr lang="sl-SI" dirty="0"/>
          </a:p>
          <a:p>
            <a:endParaRPr lang="sl-SI" dirty="0"/>
          </a:p>
          <a:p>
            <a:endParaRPr lang="sl-SI" dirty="0"/>
          </a:p>
          <a:p>
            <a:endParaRPr lang="sl-SI" dirty="0"/>
          </a:p>
          <a:p>
            <a:endParaRPr lang="sl-SI" dirty="0"/>
          </a:p>
        </p:txBody>
      </p:sp>
      <p:sp>
        <p:nvSpPr>
          <p:cNvPr id="7" name="object 7"/>
          <p:cNvSpPr/>
          <p:nvPr/>
        </p:nvSpPr>
        <p:spPr>
          <a:xfrm>
            <a:off x="12203816" y="6341608"/>
            <a:ext cx="7900284" cy="3950142"/>
          </a:xfrm>
          <a:prstGeom prst="rect">
            <a:avLst/>
          </a:prstGeom>
          <a:blipFill dpi="0" rotWithShape="1">
            <a:blip r:embed="rId3" cstate="print">
              <a:alphaModFix amt="10000"/>
            </a:blip>
            <a:srcRect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0" name="Picture 2" descr="\\Deepspace\d-projekti\Projekti\Elektro_Celje\2019\GIZ\ppt\_docs\logotipi partnejev_2019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36650" y="11388725"/>
            <a:ext cx="13623530" cy="694800"/>
          </a:xfrm>
          <a:prstGeom prst="rect">
            <a:avLst/>
          </a:prstGeom>
          <a:noFill/>
        </p:spPr>
      </p:pic>
      <p:pic>
        <p:nvPicPr>
          <p:cNvPr id="5" name="Slika 4">
            <a:extLst>
              <a:ext uri="{FF2B5EF4-FFF2-40B4-BE49-F238E27FC236}">
                <a16:creationId xmlns:a16="http://schemas.microsoft.com/office/drawing/2014/main" id="{D4792781-4E25-458C-B402-10ABBBB9D33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65250" y="2360652"/>
            <a:ext cx="14935200" cy="88756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71779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/>
          <p:nvPr/>
        </p:nvSpPr>
        <p:spPr>
          <a:xfrm>
            <a:off x="1057559" y="1047089"/>
            <a:ext cx="17999710" cy="293370"/>
          </a:xfrm>
          <a:custGeom>
            <a:avLst/>
            <a:gdLst/>
            <a:ahLst/>
            <a:cxnLst/>
            <a:rect l="l" t="t" r="r" b="b"/>
            <a:pathLst>
              <a:path w="17999710" h="293369">
                <a:moveTo>
                  <a:pt x="17706267" y="0"/>
                </a:moveTo>
                <a:lnTo>
                  <a:pt x="293184" y="0"/>
                </a:lnTo>
                <a:lnTo>
                  <a:pt x="269139" y="971"/>
                </a:lnTo>
                <a:lnTo>
                  <a:pt x="222728" y="8520"/>
                </a:lnTo>
                <a:lnTo>
                  <a:pt x="179063" y="23039"/>
                </a:lnTo>
                <a:lnTo>
                  <a:pt x="138747" y="43925"/>
                </a:lnTo>
                <a:lnTo>
                  <a:pt x="102383" y="70574"/>
                </a:lnTo>
                <a:lnTo>
                  <a:pt x="70574" y="102383"/>
                </a:lnTo>
                <a:lnTo>
                  <a:pt x="43925" y="138747"/>
                </a:lnTo>
                <a:lnTo>
                  <a:pt x="23039" y="179063"/>
                </a:lnTo>
                <a:lnTo>
                  <a:pt x="8520" y="222728"/>
                </a:lnTo>
                <a:lnTo>
                  <a:pt x="971" y="269139"/>
                </a:lnTo>
                <a:lnTo>
                  <a:pt x="0" y="293184"/>
                </a:lnTo>
                <a:lnTo>
                  <a:pt x="17999451" y="293184"/>
                </a:lnTo>
                <a:lnTo>
                  <a:pt x="17995614" y="245628"/>
                </a:lnTo>
                <a:lnTo>
                  <a:pt x="17984505" y="200515"/>
                </a:lnTo>
                <a:lnTo>
                  <a:pt x="17966727" y="158449"/>
                </a:lnTo>
                <a:lnTo>
                  <a:pt x="17942884" y="120033"/>
                </a:lnTo>
                <a:lnTo>
                  <a:pt x="17913580" y="85871"/>
                </a:lnTo>
                <a:lnTo>
                  <a:pt x="17879418" y="56567"/>
                </a:lnTo>
                <a:lnTo>
                  <a:pt x="17841002" y="32724"/>
                </a:lnTo>
                <a:lnTo>
                  <a:pt x="17798936" y="14946"/>
                </a:lnTo>
                <a:lnTo>
                  <a:pt x="17753823" y="3837"/>
                </a:lnTo>
                <a:lnTo>
                  <a:pt x="17706267" y="0"/>
                </a:lnTo>
                <a:close/>
              </a:path>
            </a:pathLst>
          </a:custGeom>
          <a:solidFill>
            <a:srgbClr val="1C648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Naslov 7">
            <a:extLst>
              <a:ext uri="{FF2B5EF4-FFF2-40B4-BE49-F238E27FC236}">
                <a16:creationId xmlns:a16="http://schemas.microsoft.com/office/drawing/2014/main" id="{0471B809-F83C-4C60-98DA-B5BF45A900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34388" y="1711326"/>
            <a:ext cx="17628262" cy="553998"/>
          </a:xfrm>
        </p:spPr>
        <p:txBody>
          <a:bodyPr/>
          <a:lstStyle/>
          <a:p>
            <a:r>
              <a:rPr lang="sl-SI" sz="3600" dirty="0" err="1">
                <a:solidFill>
                  <a:schemeClr val="tx1"/>
                </a:solidFill>
                <a:latin typeface="Century Schoolbook" panose="02040604050505020304" pitchFamily="18" charset="0"/>
              </a:rPr>
              <a:t>eIS</a:t>
            </a:r>
            <a:r>
              <a:rPr lang="sl-SI" sz="3600" dirty="0">
                <a:solidFill>
                  <a:schemeClr val="tx1"/>
                </a:solidFill>
                <a:latin typeface="Century Schoolbook" panose="02040604050505020304" pitchFamily="18" charset="0"/>
              </a:rPr>
              <a:t> – Evidentiranje menjave dobavitelja</a:t>
            </a:r>
          </a:p>
        </p:txBody>
      </p:sp>
      <p:sp>
        <p:nvSpPr>
          <p:cNvPr id="2" name="Označba mesta besedila 1">
            <a:extLst>
              <a:ext uri="{FF2B5EF4-FFF2-40B4-BE49-F238E27FC236}">
                <a16:creationId xmlns:a16="http://schemas.microsoft.com/office/drawing/2014/main" id="{C1B95DCB-E659-4AE7-B0B7-628B77A2D69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l-SI" dirty="0"/>
          </a:p>
          <a:p>
            <a:endParaRPr lang="sl-SI" dirty="0"/>
          </a:p>
          <a:p>
            <a:endParaRPr lang="sl-SI" dirty="0"/>
          </a:p>
          <a:p>
            <a:endParaRPr lang="sl-SI" dirty="0"/>
          </a:p>
          <a:p>
            <a:endParaRPr lang="sl-SI" dirty="0"/>
          </a:p>
          <a:p>
            <a:endParaRPr lang="sl-SI" dirty="0"/>
          </a:p>
          <a:p>
            <a:endParaRPr lang="sl-SI" dirty="0"/>
          </a:p>
          <a:p>
            <a:endParaRPr lang="sl-SI" dirty="0"/>
          </a:p>
          <a:p>
            <a:endParaRPr lang="sl-SI" dirty="0"/>
          </a:p>
          <a:p>
            <a:endParaRPr lang="sl-SI" dirty="0"/>
          </a:p>
          <a:p>
            <a:endParaRPr lang="sl-SI" dirty="0"/>
          </a:p>
        </p:txBody>
      </p:sp>
      <p:sp>
        <p:nvSpPr>
          <p:cNvPr id="7" name="object 7"/>
          <p:cNvSpPr/>
          <p:nvPr/>
        </p:nvSpPr>
        <p:spPr>
          <a:xfrm>
            <a:off x="12203816" y="6341608"/>
            <a:ext cx="7900284" cy="3950142"/>
          </a:xfrm>
          <a:prstGeom prst="rect">
            <a:avLst/>
          </a:prstGeom>
          <a:blipFill dpi="0" rotWithShape="1">
            <a:blip r:embed="rId3" cstate="print">
              <a:alphaModFix amt="10000"/>
            </a:blip>
            <a:srcRect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0" name="Picture 2" descr="\\Deepspace\d-projekti\Projekti\Elektro_Celje\2019\GIZ\ppt\_docs\logotipi partnejev_2019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36650" y="11388725"/>
            <a:ext cx="13623530" cy="694800"/>
          </a:xfrm>
          <a:prstGeom prst="rect">
            <a:avLst/>
          </a:prstGeom>
          <a:noFill/>
        </p:spPr>
      </p:pic>
      <p:pic>
        <p:nvPicPr>
          <p:cNvPr id="6" name="Slika 5">
            <a:extLst>
              <a:ext uri="{FF2B5EF4-FFF2-40B4-BE49-F238E27FC236}">
                <a16:creationId xmlns:a16="http://schemas.microsoft.com/office/drawing/2014/main" id="{0542C95B-46B9-4CAD-8DD7-4F6C5CD2F66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36650" y="3006726"/>
            <a:ext cx="18440400" cy="75437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517969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/>
          <p:nvPr/>
        </p:nvSpPr>
        <p:spPr>
          <a:xfrm>
            <a:off x="1057559" y="1047089"/>
            <a:ext cx="17999710" cy="293370"/>
          </a:xfrm>
          <a:custGeom>
            <a:avLst/>
            <a:gdLst/>
            <a:ahLst/>
            <a:cxnLst/>
            <a:rect l="l" t="t" r="r" b="b"/>
            <a:pathLst>
              <a:path w="17999710" h="293369">
                <a:moveTo>
                  <a:pt x="17706267" y="0"/>
                </a:moveTo>
                <a:lnTo>
                  <a:pt x="293184" y="0"/>
                </a:lnTo>
                <a:lnTo>
                  <a:pt x="269139" y="971"/>
                </a:lnTo>
                <a:lnTo>
                  <a:pt x="222728" y="8520"/>
                </a:lnTo>
                <a:lnTo>
                  <a:pt x="179063" y="23039"/>
                </a:lnTo>
                <a:lnTo>
                  <a:pt x="138747" y="43925"/>
                </a:lnTo>
                <a:lnTo>
                  <a:pt x="102383" y="70574"/>
                </a:lnTo>
                <a:lnTo>
                  <a:pt x="70574" y="102383"/>
                </a:lnTo>
                <a:lnTo>
                  <a:pt x="43925" y="138747"/>
                </a:lnTo>
                <a:lnTo>
                  <a:pt x="23039" y="179063"/>
                </a:lnTo>
                <a:lnTo>
                  <a:pt x="8520" y="222728"/>
                </a:lnTo>
                <a:lnTo>
                  <a:pt x="971" y="269139"/>
                </a:lnTo>
                <a:lnTo>
                  <a:pt x="0" y="293184"/>
                </a:lnTo>
                <a:lnTo>
                  <a:pt x="17999451" y="293184"/>
                </a:lnTo>
                <a:lnTo>
                  <a:pt x="17995614" y="245628"/>
                </a:lnTo>
                <a:lnTo>
                  <a:pt x="17984505" y="200515"/>
                </a:lnTo>
                <a:lnTo>
                  <a:pt x="17966727" y="158449"/>
                </a:lnTo>
                <a:lnTo>
                  <a:pt x="17942884" y="120033"/>
                </a:lnTo>
                <a:lnTo>
                  <a:pt x="17913580" y="85871"/>
                </a:lnTo>
                <a:lnTo>
                  <a:pt x="17879418" y="56567"/>
                </a:lnTo>
                <a:lnTo>
                  <a:pt x="17841002" y="32724"/>
                </a:lnTo>
                <a:lnTo>
                  <a:pt x="17798936" y="14946"/>
                </a:lnTo>
                <a:lnTo>
                  <a:pt x="17753823" y="3837"/>
                </a:lnTo>
                <a:lnTo>
                  <a:pt x="17706267" y="0"/>
                </a:lnTo>
                <a:close/>
              </a:path>
            </a:pathLst>
          </a:custGeom>
          <a:solidFill>
            <a:srgbClr val="1C648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Naslov 7">
            <a:extLst>
              <a:ext uri="{FF2B5EF4-FFF2-40B4-BE49-F238E27FC236}">
                <a16:creationId xmlns:a16="http://schemas.microsoft.com/office/drawing/2014/main" id="{0471B809-F83C-4C60-98DA-B5BF45A900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34388" y="1711326"/>
            <a:ext cx="17628262" cy="553998"/>
          </a:xfrm>
        </p:spPr>
        <p:txBody>
          <a:bodyPr/>
          <a:lstStyle/>
          <a:p>
            <a:r>
              <a:rPr lang="sl-SI" sz="3600" dirty="0">
                <a:solidFill>
                  <a:schemeClr val="tx1"/>
                </a:solidFill>
                <a:latin typeface="Century Schoolbook" panose="02040604050505020304" pitchFamily="18" charset="0"/>
              </a:rPr>
              <a:t>CEEPS – pregled odobrenih – status čaka na obračun</a:t>
            </a:r>
          </a:p>
        </p:txBody>
      </p:sp>
      <p:sp>
        <p:nvSpPr>
          <p:cNvPr id="2" name="Označba mesta besedila 1">
            <a:extLst>
              <a:ext uri="{FF2B5EF4-FFF2-40B4-BE49-F238E27FC236}">
                <a16:creationId xmlns:a16="http://schemas.microsoft.com/office/drawing/2014/main" id="{C1B95DCB-E659-4AE7-B0B7-628B77A2D69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l-SI" dirty="0"/>
          </a:p>
          <a:p>
            <a:endParaRPr lang="sl-SI" dirty="0"/>
          </a:p>
          <a:p>
            <a:endParaRPr lang="sl-SI" dirty="0"/>
          </a:p>
          <a:p>
            <a:endParaRPr lang="sl-SI" dirty="0"/>
          </a:p>
          <a:p>
            <a:endParaRPr lang="sl-SI" dirty="0"/>
          </a:p>
          <a:p>
            <a:endParaRPr lang="sl-SI" dirty="0"/>
          </a:p>
          <a:p>
            <a:endParaRPr lang="sl-SI" dirty="0"/>
          </a:p>
          <a:p>
            <a:endParaRPr lang="sl-SI" dirty="0"/>
          </a:p>
          <a:p>
            <a:endParaRPr lang="sl-SI" dirty="0"/>
          </a:p>
          <a:p>
            <a:endParaRPr lang="sl-SI" dirty="0"/>
          </a:p>
          <a:p>
            <a:endParaRPr lang="sl-SI" dirty="0"/>
          </a:p>
        </p:txBody>
      </p:sp>
      <p:sp>
        <p:nvSpPr>
          <p:cNvPr id="7" name="object 7"/>
          <p:cNvSpPr/>
          <p:nvPr/>
        </p:nvSpPr>
        <p:spPr>
          <a:xfrm>
            <a:off x="12203816" y="6341608"/>
            <a:ext cx="7900284" cy="3950142"/>
          </a:xfrm>
          <a:prstGeom prst="rect">
            <a:avLst/>
          </a:prstGeom>
          <a:blipFill dpi="0" rotWithShape="1">
            <a:blip r:embed="rId3" cstate="print">
              <a:alphaModFix amt="10000"/>
            </a:blip>
            <a:srcRect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0" name="Picture 2" descr="\\Deepspace\d-projekti\Projekti\Elektro_Celje\2019\GIZ\ppt\_docs\logotipi partnejev_2019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36650" y="11388725"/>
            <a:ext cx="13623530" cy="694800"/>
          </a:xfrm>
          <a:prstGeom prst="rect">
            <a:avLst/>
          </a:prstGeom>
          <a:noFill/>
        </p:spPr>
      </p:pic>
      <p:pic>
        <p:nvPicPr>
          <p:cNvPr id="4" name="Slika 3">
            <a:extLst>
              <a:ext uri="{FF2B5EF4-FFF2-40B4-BE49-F238E27FC236}">
                <a16:creationId xmlns:a16="http://schemas.microsoft.com/office/drawing/2014/main" id="{19B6E136-6257-49D5-97B8-D7DAA2A5420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34388" y="2976134"/>
            <a:ext cx="16866262" cy="73923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388768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/>
          <p:nvPr/>
        </p:nvSpPr>
        <p:spPr>
          <a:xfrm>
            <a:off x="1057559" y="1047089"/>
            <a:ext cx="17999710" cy="293370"/>
          </a:xfrm>
          <a:custGeom>
            <a:avLst/>
            <a:gdLst/>
            <a:ahLst/>
            <a:cxnLst/>
            <a:rect l="l" t="t" r="r" b="b"/>
            <a:pathLst>
              <a:path w="17999710" h="293369">
                <a:moveTo>
                  <a:pt x="17706267" y="0"/>
                </a:moveTo>
                <a:lnTo>
                  <a:pt x="293184" y="0"/>
                </a:lnTo>
                <a:lnTo>
                  <a:pt x="269139" y="971"/>
                </a:lnTo>
                <a:lnTo>
                  <a:pt x="222728" y="8520"/>
                </a:lnTo>
                <a:lnTo>
                  <a:pt x="179063" y="23039"/>
                </a:lnTo>
                <a:lnTo>
                  <a:pt x="138747" y="43925"/>
                </a:lnTo>
                <a:lnTo>
                  <a:pt x="102383" y="70574"/>
                </a:lnTo>
                <a:lnTo>
                  <a:pt x="70574" y="102383"/>
                </a:lnTo>
                <a:lnTo>
                  <a:pt x="43925" y="138747"/>
                </a:lnTo>
                <a:lnTo>
                  <a:pt x="23039" y="179063"/>
                </a:lnTo>
                <a:lnTo>
                  <a:pt x="8520" y="222728"/>
                </a:lnTo>
                <a:lnTo>
                  <a:pt x="971" y="269139"/>
                </a:lnTo>
                <a:lnTo>
                  <a:pt x="0" y="293184"/>
                </a:lnTo>
                <a:lnTo>
                  <a:pt x="17999451" y="293184"/>
                </a:lnTo>
                <a:lnTo>
                  <a:pt x="17995614" y="245628"/>
                </a:lnTo>
                <a:lnTo>
                  <a:pt x="17984505" y="200515"/>
                </a:lnTo>
                <a:lnTo>
                  <a:pt x="17966727" y="158449"/>
                </a:lnTo>
                <a:lnTo>
                  <a:pt x="17942884" y="120033"/>
                </a:lnTo>
                <a:lnTo>
                  <a:pt x="17913580" y="85871"/>
                </a:lnTo>
                <a:lnTo>
                  <a:pt x="17879418" y="56567"/>
                </a:lnTo>
                <a:lnTo>
                  <a:pt x="17841002" y="32724"/>
                </a:lnTo>
                <a:lnTo>
                  <a:pt x="17798936" y="14946"/>
                </a:lnTo>
                <a:lnTo>
                  <a:pt x="17753823" y="3837"/>
                </a:lnTo>
                <a:lnTo>
                  <a:pt x="17706267" y="0"/>
                </a:lnTo>
                <a:close/>
              </a:path>
            </a:pathLst>
          </a:custGeom>
          <a:solidFill>
            <a:srgbClr val="1C648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Naslov 7">
            <a:extLst>
              <a:ext uri="{FF2B5EF4-FFF2-40B4-BE49-F238E27FC236}">
                <a16:creationId xmlns:a16="http://schemas.microsoft.com/office/drawing/2014/main" id="{0471B809-F83C-4C60-98DA-B5BF45A900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34388" y="1711326"/>
            <a:ext cx="17628262" cy="553998"/>
          </a:xfrm>
        </p:spPr>
        <p:txBody>
          <a:bodyPr/>
          <a:lstStyle/>
          <a:p>
            <a:r>
              <a:rPr lang="sl-SI" sz="3600" dirty="0">
                <a:solidFill>
                  <a:schemeClr val="tx1"/>
                </a:solidFill>
                <a:latin typeface="Century Schoolbook" panose="02040604050505020304" pitchFamily="18" charset="0"/>
              </a:rPr>
              <a:t>CEEPS – Kandidati za pridobljene in pregled pridobljenih</a:t>
            </a:r>
          </a:p>
        </p:txBody>
      </p:sp>
      <p:sp>
        <p:nvSpPr>
          <p:cNvPr id="2" name="Označba mesta besedila 1">
            <a:extLst>
              <a:ext uri="{FF2B5EF4-FFF2-40B4-BE49-F238E27FC236}">
                <a16:creationId xmlns:a16="http://schemas.microsoft.com/office/drawing/2014/main" id="{C1B95DCB-E659-4AE7-B0B7-628B77A2D69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l-SI" dirty="0"/>
          </a:p>
          <a:p>
            <a:endParaRPr lang="sl-SI" dirty="0"/>
          </a:p>
          <a:p>
            <a:endParaRPr lang="sl-SI" dirty="0"/>
          </a:p>
          <a:p>
            <a:endParaRPr lang="sl-SI" dirty="0"/>
          </a:p>
          <a:p>
            <a:endParaRPr lang="sl-SI" dirty="0"/>
          </a:p>
          <a:p>
            <a:endParaRPr lang="sl-SI" dirty="0"/>
          </a:p>
          <a:p>
            <a:endParaRPr lang="sl-SI" dirty="0"/>
          </a:p>
          <a:p>
            <a:endParaRPr lang="sl-SI" dirty="0"/>
          </a:p>
          <a:p>
            <a:endParaRPr lang="sl-SI" dirty="0"/>
          </a:p>
          <a:p>
            <a:endParaRPr lang="sl-SI" dirty="0"/>
          </a:p>
          <a:p>
            <a:endParaRPr lang="sl-SI" dirty="0"/>
          </a:p>
        </p:txBody>
      </p:sp>
      <p:sp>
        <p:nvSpPr>
          <p:cNvPr id="7" name="object 7"/>
          <p:cNvSpPr/>
          <p:nvPr/>
        </p:nvSpPr>
        <p:spPr>
          <a:xfrm>
            <a:off x="12203816" y="6341608"/>
            <a:ext cx="7900284" cy="3950142"/>
          </a:xfrm>
          <a:prstGeom prst="rect">
            <a:avLst/>
          </a:prstGeom>
          <a:blipFill dpi="0" rotWithShape="1">
            <a:blip r:embed="rId3" cstate="print">
              <a:alphaModFix amt="10000"/>
            </a:blip>
            <a:srcRect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0" name="Picture 2" descr="\\Deepspace\d-projekti\Projekti\Elektro_Celje\2019\GIZ\ppt\_docs\logotipi partnejev_2019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36650" y="11388725"/>
            <a:ext cx="13623530" cy="694800"/>
          </a:xfrm>
          <a:prstGeom prst="rect">
            <a:avLst/>
          </a:prstGeom>
          <a:noFill/>
        </p:spPr>
      </p:pic>
      <p:pic>
        <p:nvPicPr>
          <p:cNvPr id="5" name="Slika 4">
            <a:extLst>
              <a:ext uri="{FF2B5EF4-FFF2-40B4-BE49-F238E27FC236}">
                <a16:creationId xmlns:a16="http://schemas.microsoft.com/office/drawing/2014/main" id="{BF3CD39B-C697-47EE-9AA3-DD57A4E8BB9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65250" y="3159126"/>
            <a:ext cx="16383000" cy="3581400"/>
          </a:xfrm>
          <a:prstGeom prst="rect">
            <a:avLst/>
          </a:prstGeom>
        </p:spPr>
      </p:pic>
      <p:pic>
        <p:nvPicPr>
          <p:cNvPr id="6" name="Slika 5">
            <a:extLst>
              <a:ext uri="{FF2B5EF4-FFF2-40B4-BE49-F238E27FC236}">
                <a16:creationId xmlns:a16="http://schemas.microsoft.com/office/drawing/2014/main" id="{3F497FC2-D51F-462F-829B-82CCB0B05D9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517650" y="6892924"/>
            <a:ext cx="16382999" cy="39623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952434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/>
          <p:nvPr/>
        </p:nvSpPr>
        <p:spPr>
          <a:xfrm>
            <a:off x="1057559" y="1047089"/>
            <a:ext cx="17999710" cy="293370"/>
          </a:xfrm>
          <a:custGeom>
            <a:avLst/>
            <a:gdLst/>
            <a:ahLst/>
            <a:cxnLst/>
            <a:rect l="l" t="t" r="r" b="b"/>
            <a:pathLst>
              <a:path w="17999710" h="293369">
                <a:moveTo>
                  <a:pt x="17706267" y="0"/>
                </a:moveTo>
                <a:lnTo>
                  <a:pt x="293184" y="0"/>
                </a:lnTo>
                <a:lnTo>
                  <a:pt x="269139" y="971"/>
                </a:lnTo>
                <a:lnTo>
                  <a:pt x="222728" y="8520"/>
                </a:lnTo>
                <a:lnTo>
                  <a:pt x="179063" y="23039"/>
                </a:lnTo>
                <a:lnTo>
                  <a:pt x="138747" y="43925"/>
                </a:lnTo>
                <a:lnTo>
                  <a:pt x="102383" y="70574"/>
                </a:lnTo>
                <a:lnTo>
                  <a:pt x="70574" y="102383"/>
                </a:lnTo>
                <a:lnTo>
                  <a:pt x="43925" y="138747"/>
                </a:lnTo>
                <a:lnTo>
                  <a:pt x="23039" y="179063"/>
                </a:lnTo>
                <a:lnTo>
                  <a:pt x="8520" y="222728"/>
                </a:lnTo>
                <a:lnTo>
                  <a:pt x="971" y="269139"/>
                </a:lnTo>
                <a:lnTo>
                  <a:pt x="0" y="293184"/>
                </a:lnTo>
                <a:lnTo>
                  <a:pt x="17999451" y="293184"/>
                </a:lnTo>
                <a:lnTo>
                  <a:pt x="17995614" y="245628"/>
                </a:lnTo>
                <a:lnTo>
                  <a:pt x="17984505" y="200515"/>
                </a:lnTo>
                <a:lnTo>
                  <a:pt x="17966727" y="158449"/>
                </a:lnTo>
                <a:lnTo>
                  <a:pt x="17942884" y="120033"/>
                </a:lnTo>
                <a:lnTo>
                  <a:pt x="17913580" y="85871"/>
                </a:lnTo>
                <a:lnTo>
                  <a:pt x="17879418" y="56567"/>
                </a:lnTo>
                <a:lnTo>
                  <a:pt x="17841002" y="32724"/>
                </a:lnTo>
                <a:lnTo>
                  <a:pt x="17798936" y="14946"/>
                </a:lnTo>
                <a:lnTo>
                  <a:pt x="17753823" y="3837"/>
                </a:lnTo>
                <a:lnTo>
                  <a:pt x="17706267" y="0"/>
                </a:lnTo>
                <a:close/>
              </a:path>
            </a:pathLst>
          </a:custGeom>
          <a:solidFill>
            <a:srgbClr val="1C648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Naslov 7">
            <a:extLst>
              <a:ext uri="{FF2B5EF4-FFF2-40B4-BE49-F238E27FC236}">
                <a16:creationId xmlns:a16="http://schemas.microsoft.com/office/drawing/2014/main" id="{0471B809-F83C-4C60-98DA-B5BF45A900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34388" y="1711326"/>
            <a:ext cx="17628262" cy="553998"/>
          </a:xfrm>
        </p:spPr>
        <p:txBody>
          <a:bodyPr/>
          <a:lstStyle/>
          <a:p>
            <a:r>
              <a:rPr lang="sl-SI" sz="3600" dirty="0">
                <a:solidFill>
                  <a:schemeClr val="tx1"/>
                </a:solidFill>
                <a:latin typeface="Century Schoolbook" panose="02040604050505020304" pitchFamily="18" charset="0"/>
              </a:rPr>
              <a:t>CEEPS – Kandidati za izgubljene in pregled izgubljenih</a:t>
            </a:r>
          </a:p>
        </p:txBody>
      </p:sp>
      <p:sp>
        <p:nvSpPr>
          <p:cNvPr id="2" name="Označba mesta besedila 1">
            <a:extLst>
              <a:ext uri="{FF2B5EF4-FFF2-40B4-BE49-F238E27FC236}">
                <a16:creationId xmlns:a16="http://schemas.microsoft.com/office/drawing/2014/main" id="{C1B95DCB-E659-4AE7-B0B7-628B77A2D69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l-SI" dirty="0"/>
          </a:p>
          <a:p>
            <a:endParaRPr lang="sl-SI" dirty="0"/>
          </a:p>
          <a:p>
            <a:endParaRPr lang="sl-SI" dirty="0"/>
          </a:p>
          <a:p>
            <a:endParaRPr lang="sl-SI" dirty="0"/>
          </a:p>
          <a:p>
            <a:endParaRPr lang="sl-SI" dirty="0"/>
          </a:p>
          <a:p>
            <a:endParaRPr lang="sl-SI" dirty="0"/>
          </a:p>
          <a:p>
            <a:endParaRPr lang="sl-SI" dirty="0"/>
          </a:p>
          <a:p>
            <a:endParaRPr lang="sl-SI" dirty="0"/>
          </a:p>
          <a:p>
            <a:endParaRPr lang="sl-SI" dirty="0"/>
          </a:p>
          <a:p>
            <a:endParaRPr lang="sl-SI" dirty="0"/>
          </a:p>
          <a:p>
            <a:endParaRPr lang="sl-SI" dirty="0"/>
          </a:p>
        </p:txBody>
      </p:sp>
      <p:sp>
        <p:nvSpPr>
          <p:cNvPr id="7" name="object 7"/>
          <p:cNvSpPr/>
          <p:nvPr/>
        </p:nvSpPr>
        <p:spPr>
          <a:xfrm>
            <a:off x="12203816" y="6341608"/>
            <a:ext cx="7900284" cy="3950142"/>
          </a:xfrm>
          <a:prstGeom prst="rect">
            <a:avLst/>
          </a:prstGeom>
          <a:blipFill dpi="0" rotWithShape="1">
            <a:blip r:embed="rId3" cstate="print">
              <a:alphaModFix amt="10000"/>
            </a:blip>
            <a:srcRect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0" name="Picture 2" descr="\\Deepspace\d-projekti\Projekti\Elektro_Celje\2019\GIZ\ppt\_docs\logotipi partnejev_2019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36650" y="11388725"/>
            <a:ext cx="13623530" cy="694800"/>
          </a:xfrm>
          <a:prstGeom prst="rect">
            <a:avLst/>
          </a:prstGeom>
          <a:noFill/>
        </p:spPr>
      </p:pic>
      <p:pic>
        <p:nvPicPr>
          <p:cNvPr id="4" name="Slika 3">
            <a:extLst>
              <a:ext uri="{FF2B5EF4-FFF2-40B4-BE49-F238E27FC236}">
                <a16:creationId xmlns:a16="http://schemas.microsoft.com/office/drawing/2014/main" id="{11F39712-7A9A-486B-BEEE-6DDAB42024A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670049" y="2976134"/>
            <a:ext cx="16382999" cy="3688191"/>
          </a:xfrm>
          <a:prstGeom prst="rect">
            <a:avLst/>
          </a:prstGeom>
        </p:spPr>
      </p:pic>
      <p:pic>
        <p:nvPicPr>
          <p:cNvPr id="9" name="Slika 8">
            <a:extLst>
              <a:ext uri="{FF2B5EF4-FFF2-40B4-BE49-F238E27FC236}">
                <a16:creationId xmlns:a16="http://schemas.microsoft.com/office/drawing/2014/main" id="{54D126AB-7644-4421-8A5C-41E59FE3A5F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670049" y="7121524"/>
            <a:ext cx="16611601" cy="38331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61888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/>
          <p:nvPr/>
        </p:nvSpPr>
        <p:spPr>
          <a:xfrm>
            <a:off x="1057559" y="1047089"/>
            <a:ext cx="17999710" cy="293370"/>
          </a:xfrm>
          <a:custGeom>
            <a:avLst/>
            <a:gdLst/>
            <a:ahLst/>
            <a:cxnLst/>
            <a:rect l="l" t="t" r="r" b="b"/>
            <a:pathLst>
              <a:path w="17999710" h="293369">
                <a:moveTo>
                  <a:pt x="17706267" y="0"/>
                </a:moveTo>
                <a:lnTo>
                  <a:pt x="293184" y="0"/>
                </a:lnTo>
                <a:lnTo>
                  <a:pt x="269139" y="971"/>
                </a:lnTo>
                <a:lnTo>
                  <a:pt x="222728" y="8520"/>
                </a:lnTo>
                <a:lnTo>
                  <a:pt x="179063" y="23039"/>
                </a:lnTo>
                <a:lnTo>
                  <a:pt x="138747" y="43925"/>
                </a:lnTo>
                <a:lnTo>
                  <a:pt x="102383" y="70574"/>
                </a:lnTo>
                <a:lnTo>
                  <a:pt x="70574" y="102383"/>
                </a:lnTo>
                <a:lnTo>
                  <a:pt x="43925" y="138747"/>
                </a:lnTo>
                <a:lnTo>
                  <a:pt x="23039" y="179063"/>
                </a:lnTo>
                <a:lnTo>
                  <a:pt x="8520" y="222728"/>
                </a:lnTo>
                <a:lnTo>
                  <a:pt x="971" y="269139"/>
                </a:lnTo>
                <a:lnTo>
                  <a:pt x="0" y="293184"/>
                </a:lnTo>
                <a:lnTo>
                  <a:pt x="17999451" y="293184"/>
                </a:lnTo>
                <a:lnTo>
                  <a:pt x="17995614" y="245628"/>
                </a:lnTo>
                <a:lnTo>
                  <a:pt x="17984505" y="200515"/>
                </a:lnTo>
                <a:lnTo>
                  <a:pt x="17966727" y="158449"/>
                </a:lnTo>
                <a:lnTo>
                  <a:pt x="17942884" y="120033"/>
                </a:lnTo>
                <a:lnTo>
                  <a:pt x="17913580" y="85871"/>
                </a:lnTo>
                <a:lnTo>
                  <a:pt x="17879418" y="56567"/>
                </a:lnTo>
                <a:lnTo>
                  <a:pt x="17841002" y="32724"/>
                </a:lnTo>
                <a:lnTo>
                  <a:pt x="17798936" y="14946"/>
                </a:lnTo>
                <a:lnTo>
                  <a:pt x="17753823" y="3837"/>
                </a:lnTo>
                <a:lnTo>
                  <a:pt x="17706267" y="0"/>
                </a:lnTo>
                <a:close/>
              </a:path>
            </a:pathLst>
          </a:custGeom>
          <a:solidFill>
            <a:srgbClr val="1C648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xfrm>
            <a:off x="1057559" y="1537445"/>
            <a:ext cx="17907000" cy="73866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sl-SI" sz="4800" dirty="0">
                <a:solidFill>
                  <a:srgbClr val="052833"/>
                </a:solidFill>
                <a:latin typeface="Century Schoolbook" panose="02040604050505020304" pitchFamily="18" charset="0"/>
              </a:rPr>
              <a:t>Menjava dobavitelja na CEEPS</a:t>
            </a:r>
            <a:endParaRPr sz="4800" b="0" dirty="0">
              <a:solidFill>
                <a:srgbClr val="1D627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Schoolbook" panose="02040604050505020304" pitchFamily="18" charset="0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12261850" y="6305947"/>
            <a:ext cx="7900284" cy="3950142"/>
          </a:xfrm>
          <a:prstGeom prst="rect">
            <a:avLst/>
          </a:prstGeom>
          <a:blipFill dpi="0" rotWithShape="1">
            <a:blip r:embed="rId3" cstate="print">
              <a:alphaModFix amt="10000"/>
            </a:blip>
            <a:srcRect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0" name="Picture 2" descr="\\Deepspace\d-projekti\Projekti\Elektro_Celje\2019\GIZ\ppt\_docs\logotipi partnejev_2019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36650" y="11388725"/>
            <a:ext cx="13623530" cy="694800"/>
          </a:xfrm>
          <a:prstGeom prst="rect">
            <a:avLst/>
          </a:prstGeom>
          <a:noFill/>
        </p:spPr>
      </p:pic>
      <p:sp>
        <p:nvSpPr>
          <p:cNvPr id="12" name="object 5">
            <a:extLst>
              <a:ext uri="{FF2B5EF4-FFF2-40B4-BE49-F238E27FC236}">
                <a16:creationId xmlns:a16="http://schemas.microsoft.com/office/drawing/2014/main" id="{93C9318D-B2BD-4BFD-AC17-E5940D3E4325}"/>
              </a:ext>
            </a:extLst>
          </p:cNvPr>
          <p:cNvSpPr txBox="1"/>
          <p:nvPr/>
        </p:nvSpPr>
        <p:spPr>
          <a:xfrm>
            <a:off x="1057559" y="2549525"/>
            <a:ext cx="16919292" cy="849463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spcBef>
                <a:spcPts val="2400"/>
              </a:spcBef>
              <a:buClr>
                <a:srgbClr val="1C6481"/>
              </a:buClr>
              <a:tabLst>
                <a:tab pos="332740" algn="l"/>
              </a:tabLst>
            </a:pPr>
            <a:r>
              <a:rPr lang="sl-SI" sz="3200" dirty="0">
                <a:latin typeface="Century Schoolbook" panose="02040604050505020304" pitchFamily="18" charset="0"/>
                <a:cs typeface="Arial"/>
              </a:rPr>
              <a:t>Zavihki na CEEPS:</a:t>
            </a:r>
          </a:p>
          <a:p>
            <a:pPr indent="-571500">
              <a:spcBef>
                <a:spcPts val="2400"/>
              </a:spcBef>
              <a:buClr>
                <a:srgbClr val="1C6481"/>
              </a:buClr>
              <a:buFont typeface="Wingdings" panose="05000000000000000000" pitchFamily="2" charset="2"/>
              <a:buChar char="§"/>
              <a:tabLst>
                <a:tab pos="332740" algn="l"/>
              </a:tabLst>
            </a:pPr>
            <a:r>
              <a:rPr lang="sl-SI" sz="3200" dirty="0">
                <a:latin typeface="Century Schoolbook" panose="02040604050505020304" pitchFamily="18" charset="0"/>
                <a:cs typeface="Arial"/>
              </a:rPr>
              <a:t>Oddaja vloge</a:t>
            </a:r>
          </a:p>
          <a:p>
            <a:pPr indent="-571500">
              <a:spcBef>
                <a:spcPts val="2400"/>
              </a:spcBef>
              <a:buClr>
                <a:srgbClr val="1C6481"/>
              </a:buClr>
              <a:buFont typeface="Wingdings" panose="05000000000000000000" pitchFamily="2" charset="2"/>
              <a:buChar char="§"/>
              <a:tabLst>
                <a:tab pos="332740" algn="l"/>
              </a:tabLst>
            </a:pPr>
            <a:r>
              <a:rPr lang="sl-SI" sz="3200" dirty="0">
                <a:latin typeface="Century Schoolbook" panose="02040604050505020304" pitchFamily="18" charset="0"/>
                <a:cs typeface="Arial"/>
              </a:rPr>
              <a:t>Nove vloge</a:t>
            </a:r>
          </a:p>
          <a:p>
            <a:pPr indent="-571500">
              <a:spcBef>
                <a:spcPts val="2400"/>
              </a:spcBef>
              <a:buClr>
                <a:srgbClr val="1C6481"/>
              </a:buClr>
              <a:buFont typeface="Wingdings" panose="05000000000000000000" pitchFamily="2" charset="2"/>
              <a:buChar char="§"/>
              <a:tabLst>
                <a:tab pos="332740" algn="l"/>
              </a:tabLst>
            </a:pPr>
            <a:r>
              <a:rPr lang="sl-SI" sz="3200" dirty="0">
                <a:latin typeface="Century Schoolbook" panose="02040604050505020304" pitchFamily="18" charset="0"/>
                <a:cs typeface="Arial"/>
              </a:rPr>
              <a:t>Odobrene</a:t>
            </a:r>
          </a:p>
          <a:p>
            <a:pPr indent="-571500">
              <a:spcBef>
                <a:spcPts val="2400"/>
              </a:spcBef>
              <a:buClr>
                <a:srgbClr val="1C6481"/>
              </a:buClr>
              <a:buFont typeface="Wingdings" panose="05000000000000000000" pitchFamily="2" charset="2"/>
              <a:buChar char="§"/>
              <a:tabLst>
                <a:tab pos="332740" algn="l"/>
              </a:tabLst>
            </a:pPr>
            <a:r>
              <a:rPr lang="sl-SI" sz="3200" dirty="0">
                <a:latin typeface="Century Schoolbook" panose="02040604050505020304" pitchFamily="18" charset="0"/>
                <a:cs typeface="Arial"/>
              </a:rPr>
              <a:t>Realizirane</a:t>
            </a:r>
          </a:p>
          <a:p>
            <a:pPr indent="-571500">
              <a:spcBef>
                <a:spcPts val="2400"/>
              </a:spcBef>
              <a:buClr>
                <a:srgbClr val="1C6481"/>
              </a:buClr>
              <a:buFont typeface="Wingdings" panose="05000000000000000000" pitchFamily="2" charset="2"/>
              <a:buChar char="§"/>
              <a:tabLst>
                <a:tab pos="332740" algn="l"/>
              </a:tabLst>
            </a:pPr>
            <a:r>
              <a:rPr lang="sl-SI" sz="3200" dirty="0">
                <a:latin typeface="Century Schoolbook" panose="02040604050505020304" pitchFamily="18" charset="0"/>
                <a:cs typeface="Arial"/>
              </a:rPr>
              <a:t>Zavrnjene</a:t>
            </a:r>
          </a:p>
          <a:p>
            <a:pPr indent="-571500">
              <a:spcBef>
                <a:spcPts val="2400"/>
              </a:spcBef>
              <a:buClr>
                <a:srgbClr val="1C6481"/>
              </a:buClr>
              <a:buFont typeface="Wingdings" panose="05000000000000000000" pitchFamily="2" charset="2"/>
              <a:buChar char="§"/>
              <a:tabLst>
                <a:tab pos="332740" algn="l"/>
              </a:tabLst>
            </a:pPr>
            <a:r>
              <a:rPr lang="sl-SI" sz="3200" dirty="0">
                <a:latin typeface="Century Schoolbook" panose="02040604050505020304" pitchFamily="18" charset="0"/>
                <a:cs typeface="Arial"/>
              </a:rPr>
              <a:t>Dodatni pregled MM:</a:t>
            </a:r>
          </a:p>
          <a:p>
            <a:pPr marL="914400" lvl="3" indent="-457200">
              <a:spcBef>
                <a:spcPts val="2400"/>
              </a:spcBef>
              <a:buClr>
                <a:srgbClr val="1C6481"/>
              </a:buClr>
              <a:buFont typeface="Wingdings" panose="05000000000000000000" pitchFamily="2" charset="2"/>
              <a:buChar char="ü"/>
              <a:tabLst>
                <a:tab pos="332740" algn="l"/>
              </a:tabLst>
            </a:pPr>
            <a:r>
              <a:rPr lang="sl-SI" sz="3200" dirty="0">
                <a:latin typeface="Century Schoolbook" panose="02040604050505020304" pitchFamily="18" charset="0"/>
                <a:cs typeface="Arial"/>
              </a:rPr>
              <a:t>Kandidati za pridobljena</a:t>
            </a:r>
          </a:p>
          <a:p>
            <a:pPr marL="914400" lvl="3" indent="-457200">
              <a:spcBef>
                <a:spcPts val="2400"/>
              </a:spcBef>
              <a:buClr>
                <a:srgbClr val="1C6481"/>
              </a:buClr>
              <a:buFont typeface="Wingdings" panose="05000000000000000000" pitchFamily="2" charset="2"/>
              <a:buChar char="ü"/>
              <a:tabLst>
                <a:tab pos="332740" algn="l"/>
              </a:tabLst>
            </a:pPr>
            <a:r>
              <a:rPr lang="sl-SI" sz="3200" dirty="0">
                <a:latin typeface="Century Schoolbook" panose="02040604050505020304" pitchFamily="18" charset="0"/>
                <a:cs typeface="Arial"/>
              </a:rPr>
              <a:t>Pregled pridobljenih</a:t>
            </a:r>
          </a:p>
          <a:p>
            <a:pPr marL="914400" lvl="3" indent="-457200">
              <a:spcBef>
                <a:spcPts val="2400"/>
              </a:spcBef>
              <a:buClr>
                <a:srgbClr val="1C6481"/>
              </a:buClr>
              <a:buFont typeface="Wingdings" panose="05000000000000000000" pitchFamily="2" charset="2"/>
              <a:buChar char="ü"/>
              <a:tabLst>
                <a:tab pos="332740" algn="l"/>
              </a:tabLst>
            </a:pPr>
            <a:r>
              <a:rPr lang="sl-SI" sz="3200" dirty="0">
                <a:latin typeface="Century Schoolbook" panose="02040604050505020304" pitchFamily="18" charset="0"/>
                <a:cs typeface="Arial"/>
              </a:rPr>
              <a:t>Kandidat za izgubljena</a:t>
            </a:r>
          </a:p>
          <a:p>
            <a:pPr marL="914400" lvl="3" indent="-457200">
              <a:spcBef>
                <a:spcPts val="2400"/>
              </a:spcBef>
              <a:buClr>
                <a:srgbClr val="1C6481"/>
              </a:buClr>
              <a:buFont typeface="Wingdings" panose="05000000000000000000" pitchFamily="2" charset="2"/>
              <a:buChar char="ü"/>
              <a:tabLst>
                <a:tab pos="332740" algn="l"/>
              </a:tabLst>
            </a:pPr>
            <a:r>
              <a:rPr lang="sl-SI" sz="3200" dirty="0">
                <a:latin typeface="Century Schoolbook" panose="02040604050505020304" pitchFamily="18" charset="0"/>
                <a:cs typeface="Arial"/>
              </a:rPr>
              <a:t>Pregled izgubljenih</a:t>
            </a:r>
          </a:p>
        </p:txBody>
      </p:sp>
    </p:spTree>
    <p:extLst>
      <p:ext uri="{BB962C8B-B14F-4D97-AF65-F5344CB8AC3E}">
        <p14:creationId xmlns:p14="http://schemas.microsoft.com/office/powerpoint/2010/main" val="189023684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20093629" cy="12554591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3" name="object 3"/>
          <p:cNvSpPr/>
          <p:nvPr/>
        </p:nvSpPr>
        <p:spPr>
          <a:xfrm>
            <a:off x="5937250" y="4835526"/>
            <a:ext cx="14202833" cy="5410200"/>
          </a:xfrm>
          <a:custGeom>
            <a:avLst/>
            <a:gdLst/>
            <a:ahLst/>
            <a:cxnLst/>
            <a:rect l="l" t="t" r="r" b="b"/>
            <a:pathLst>
              <a:path w="8994775" h="4377055">
                <a:moveTo>
                  <a:pt x="8994490" y="0"/>
                </a:moveTo>
                <a:lnTo>
                  <a:pt x="593625" y="0"/>
                </a:lnTo>
                <a:lnTo>
                  <a:pt x="544938" y="1967"/>
                </a:lnTo>
                <a:lnTo>
                  <a:pt x="497335" y="7769"/>
                </a:lnTo>
                <a:lnTo>
                  <a:pt x="450969" y="17252"/>
                </a:lnTo>
                <a:lnTo>
                  <a:pt x="405992" y="30263"/>
                </a:lnTo>
                <a:lnTo>
                  <a:pt x="362558" y="46649"/>
                </a:lnTo>
                <a:lnTo>
                  <a:pt x="320819" y="66258"/>
                </a:lnTo>
                <a:lnTo>
                  <a:pt x="280927" y="88938"/>
                </a:lnTo>
                <a:lnTo>
                  <a:pt x="243036" y="114534"/>
                </a:lnTo>
                <a:lnTo>
                  <a:pt x="207299" y="142895"/>
                </a:lnTo>
                <a:lnTo>
                  <a:pt x="173867" y="173867"/>
                </a:lnTo>
                <a:lnTo>
                  <a:pt x="142895" y="207299"/>
                </a:lnTo>
                <a:lnTo>
                  <a:pt x="114534" y="243036"/>
                </a:lnTo>
                <a:lnTo>
                  <a:pt x="88938" y="280927"/>
                </a:lnTo>
                <a:lnTo>
                  <a:pt x="66258" y="320819"/>
                </a:lnTo>
                <a:lnTo>
                  <a:pt x="46649" y="362558"/>
                </a:lnTo>
                <a:lnTo>
                  <a:pt x="30263" y="405992"/>
                </a:lnTo>
                <a:lnTo>
                  <a:pt x="17252" y="450969"/>
                </a:lnTo>
                <a:lnTo>
                  <a:pt x="7769" y="497335"/>
                </a:lnTo>
                <a:lnTo>
                  <a:pt x="1967" y="544938"/>
                </a:lnTo>
                <a:lnTo>
                  <a:pt x="0" y="593625"/>
                </a:lnTo>
                <a:lnTo>
                  <a:pt x="0" y="3783204"/>
                </a:lnTo>
                <a:lnTo>
                  <a:pt x="1967" y="3831891"/>
                </a:lnTo>
                <a:lnTo>
                  <a:pt x="7769" y="3879494"/>
                </a:lnTo>
                <a:lnTo>
                  <a:pt x="17252" y="3925860"/>
                </a:lnTo>
                <a:lnTo>
                  <a:pt x="30263" y="3970837"/>
                </a:lnTo>
                <a:lnTo>
                  <a:pt x="46649" y="4014271"/>
                </a:lnTo>
                <a:lnTo>
                  <a:pt x="66258" y="4056010"/>
                </a:lnTo>
                <a:lnTo>
                  <a:pt x="88938" y="4095902"/>
                </a:lnTo>
                <a:lnTo>
                  <a:pt x="114534" y="4133793"/>
                </a:lnTo>
                <a:lnTo>
                  <a:pt x="142895" y="4169530"/>
                </a:lnTo>
                <a:lnTo>
                  <a:pt x="173867" y="4202962"/>
                </a:lnTo>
                <a:lnTo>
                  <a:pt x="207299" y="4233934"/>
                </a:lnTo>
                <a:lnTo>
                  <a:pt x="243036" y="4262295"/>
                </a:lnTo>
                <a:lnTo>
                  <a:pt x="280927" y="4287892"/>
                </a:lnTo>
                <a:lnTo>
                  <a:pt x="320819" y="4310571"/>
                </a:lnTo>
                <a:lnTo>
                  <a:pt x="362558" y="4330180"/>
                </a:lnTo>
                <a:lnTo>
                  <a:pt x="405992" y="4346566"/>
                </a:lnTo>
                <a:lnTo>
                  <a:pt x="450969" y="4359577"/>
                </a:lnTo>
                <a:lnTo>
                  <a:pt x="497335" y="4369060"/>
                </a:lnTo>
                <a:lnTo>
                  <a:pt x="544938" y="4374862"/>
                </a:lnTo>
                <a:lnTo>
                  <a:pt x="593625" y="4376830"/>
                </a:lnTo>
                <a:lnTo>
                  <a:pt x="8994490" y="4376830"/>
                </a:lnTo>
                <a:lnTo>
                  <a:pt x="8994490" y="0"/>
                </a:lnTo>
                <a:close/>
              </a:path>
            </a:pathLst>
          </a:custGeom>
          <a:solidFill>
            <a:srgbClr val="1C6481">
              <a:alpha val="85000"/>
            </a:srgbClr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6" name="object 6"/>
          <p:cNvSpPr/>
          <p:nvPr/>
        </p:nvSpPr>
        <p:spPr>
          <a:xfrm>
            <a:off x="6652948" y="9067324"/>
            <a:ext cx="681528" cy="340764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7" name="Skupina 6"/>
          <p:cNvGrpSpPr/>
          <p:nvPr/>
        </p:nvGrpSpPr>
        <p:grpSpPr>
          <a:xfrm>
            <a:off x="6652948" y="5140325"/>
            <a:ext cx="13463908" cy="2557368"/>
            <a:chOff x="9921706" y="5930208"/>
            <a:chExt cx="10188744" cy="1743530"/>
          </a:xfrm>
          <a:solidFill>
            <a:schemeClr val="bg1"/>
          </a:solidFill>
        </p:grpSpPr>
        <p:sp>
          <p:nvSpPr>
            <p:cNvPr id="10" name="object 3"/>
            <p:cNvSpPr/>
            <p:nvPr/>
          </p:nvSpPr>
          <p:spPr>
            <a:xfrm>
              <a:off x="9921706" y="6130924"/>
              <a:ext cx="10188744" cy="1492425"/>
            </a:xfrm>
            <a:custGeom>
              <a:avLst/>
              <a:gdLst/>
              <a:ahLst/>
              <a:cxnLst/>
              <a:rect l="l" t="t" r="r" b="b"/>
              <a:pathLst>
                <a:path w="8994775" h="4377055">
                  <a:moveTo>
                    <a:pt x="8994490" y="0"/>
                  </a:moveTo>
                  <a:lnTo>
                    <a:pt x="593625" y="0"/>
                  </a:lnTo>
                  <a:lnTo>
                    <a:pt x="544938" y="1967"/>
                  </a:lnTo>
                  <a:lnTo>
                    <a:pt x="497335" y="7769"/>
                  </a:lnTo>
                  <a:lnTo>
                    <a:pt x="450969" y="17252"/>
                  </a:lnTo>
                  <a:lnTo>
                    <a:pt x="405992" y="30263"/>
                  </a:lnTo>
                  <a:lnTo>
                    <a:pt x="362558" y="46649"/>
                  </a:lnTo>
                  <a:lnTo>
                    <a:pt x="320819" y="66258"/>
                  </a:lnTo>
                  <a:lnTo>
                    <a:pt x="280927" y="88938"/>
                  </a:lnTo>
                  <a:lnTo>
                    <a:pt x="243036" y="114534"/>
                  </a:lnTo>
                  <a:lnTo>
                    <a:pt x="207299" y="142895"/>
                  </a:lnTo>
                  <a:lnTo>
                    <a:pt x="173867" y="173867"/>
                  </a:lnTo>
                  <a:lnTo>
                    <a:pt x="142895" y="207299"/>
                  </a:lnTo>
                  <a:lnTo>
                    <a:pt x="114534" y="243036"/>
                  </a:lnTo>
                  <a:lnTo>
                    <a:pt x="88938" y="280927"/>
                  </a:lnTo>
                  <a:lnTo>
                    <a:pt x="66258" y="320819"/>
                  </a:lnTo>
                  <a:lnTo>
                    <a:pt x="46649" y="362558"/>
                  </a:lnTo>
                  <a:lnTo>
                    <a:pt x="30263" y="405992"/>
                  </a:lnTo>
                  <a:lnTo>
                    <a:pt x="17252" y="450969"/>
                  </a:lnTo>
                  <a:lnTo>
                    <a:pt x="7769" y="497335"/>
                  </a:lnTo>
                  <a:lnTo>
                    <a:pt x="1967" y="544938"/>
                  </a:lnTo>
                  <a:lnTo>
                    <a:pt x="0" y="593625"/>
                  </a:lnTo>
                  <a:lnTo>
                    <a:pt x="0" y="3783204"/>
                  </a:lnTo>
                  <a:lnTo>
                    <a:pt x="1967" y="3831891"/>
                  </a:lnTo>
                  <a:lnTo>
                    <a:pt x="7769" y="3879494"/>
                  </a:lnTo>
                  <a:lnTo>
                    <a:pt x="17252" y="3925860"/>
                  </a:lnTo>
                  <a:lnTo>
                    <a:pt x="30263" y="3970837"/>
                  </a:lnTo>
                  <a:lnTo>
                    <a:pt x="46649" y="4014271"/>
                  </a:lnTo>
                  <a:lnTo>
                    <a:pt x="66258" y="4056010"/>
                  </a:lnTo>
                  <a:lnTo>
                    <a:pt x="88938" y="4095902"/>
                  </a:lnTo>
                  <a:lnTo>
                    <a:pt x="114534" y="4133793"/>
                  </a:lnTo>
                  <a:lnTo>
                    <a:pt x="142895" y="4169530"/>
                  </a:lnTo>
                  <a:lnTo>
                    <a:pt x="173867" y="4202962"/>
                  </a:lnTo>
                  <a:lnTo>
                    <a:pt x="207299" y="4233934"/>
                  </a:lnTo>
                  <a:lnTo>
                    <a:pt x="243036" y="4262295"/>
                  </a:lnTo>
                  <a:lnTo>
                    <a:pt x="280927" y="4287892"/>
                  </a:lnTo>
                  <a:lnTo>
                    <a:pt x="320819" y="4310571"/>
                  </a:lnTo>
                  <a:lnTo>
                    <a:pt x="362558" y="4330180"/>
                  </a:lnTo>
                  <a:lnTo>
                    <a:pt x="405992" y="4346566"/>
                  </a:lnTo>
                  <a:lnTo>
                    <a:pt x="450969" y="4359577"/>
                  </a:lnTo>
                  <a:lnTo>
                    <a:pt x="497335" y="4369060"/>
                  </a:lnTo>
                  <a:lnTo>
                    <a:pt x="544938" y="4374862"/>
                  </a:lnTo>
                  <a:lnTo>
                    <a:pt x="593625" y="4376830"/>
                  </a:lnTo>
                  <a:lnTo>
                    <a:pt x="8994490" y="4376830"/>
                  </a:lnTo>
                  <a:lnTo>
                    <a:pt x="8994490" y="0"/>
                  </a:lnTo>
                  <a:close/>
                </a:path>
              </a:pathLst>
            </a:custGeom>
            <a:grpFill/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4" name="Pravokotnik 3"/>
            <p:cNvSpPr/>
            <p:nvPr/>
          </p:nvSpPr>
          <p:spPr>
            <a:xfrm>
              <a:off x="10129737" y="5930208"/>
              <a:ext cx="9957486" cy="174353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12700">
                <a:lnSpc>
                  <a:spcPct val="150000"/>
                </a:lnSpc>
              </a:pPr>
              <a:r>
                <a:rPr lang="sl-SI" sz="7200" dirty="0">
                  <a:solidFill>
                    <a:srgbClr val="1D627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entury Schoolbook" panose="02040604050505020304" pitchFamily="18" charset="0"/>
                  <a:cs typeface="Arial"/>
                </a:rPr>
                <a:t>Menjava dobavitelja 1.3.2021 </a:t>
              </a:r>
            </a:p>
            <a:p>
              <a:pPr marL="12700" algn="ctr">
                <a:lnSpc>
                  <a:spcPct val="150000"/>
                </a:lnSpc>
              </a:pPr>
              <a:endParaRPr lang="sl-SI" sz="4000" dirty="0">
                <a:solidFill>
                  <a:srgbClr val="1D627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anose="02040604050505020304" pitchFamily="18" charset="0"/>
                <a:cs typeface="Arial"/>
              </a:endParaRPr>
            </a:p>
          </p:txBody>
        </p:sp>
      </p:grpSp>
      <p:grpSp>
        <p:nvGrpSpPr>
          <p:cNvPr id="13" name="Skupina 12"/>
          <p:cNvGrpSpPr/>
          <p:nvPr/>
        </p:nvGrpSpPr>
        <p:grpSpPr>
          <a:xfrm>
            <a:off x="12769625" y="8094095"/>
            <a:ext cx="7370458" cy="1992639"/>
            <a:chOff x="12723171" y="9119022"/>
            <a:chExt cx="7370458" cy="1992639"/>
          </a:xfrm>
        </p:grpSpPr>
        <p:sp>
          <p:nvSpPr>
            <p:cNvPr id="12" name="object 3"/>
            <p:cNvSpPr/>
            <p:nvPr/>
          </p:nvSpPr>
          <p:spPr>
            <a:xfrm>
              <a:off x="12723171" y="9473916"/>
              <a:ext cx="7370458" cy="1637745"/>
            </a:xfrm>
            <a:custGeom>
              <a:avLst/>
              <a:gdLst/>
              <a:ahLst/>
              <a:cxnLst/>
              <a:rect l="l" t="t" r="r" b="b"/>
              <a:pathLst>
                <a:path w="8994775" h="4377055">
                  <a:moveTo>
                    <a:pt x="8994490" y="0"/>
                  </a:moveTo>
                  <a:lnTo>
                    <a:pt x="593625" y="0"/>
                  </a:lnTo>
                  <a:lnTo>
                    <a:pt x="544938" y="1967"/>
                  </a:lnTo>
                  <a:lnTo>
                    <a:pt x="497335" y="7769"/>
                  </a:lnTo>
                  <a:lnTo>
                    <a:pt x="450969" y="17252"/>
                  </a:lnTo>
                  <a:lnTo>
                    <a:pt x="405992" y="30263"/>
                  </a:lnTo>
                  <a:lnTo>
                    <a:pt x="362558" y="46649"/>
                  </a:lnTo>
                  <a:lnTo>
                    <a:pt x="320819" y="66258"/>
                  </a:lnTo>
                  <a:lnTo>
                    <a:pt x="280927" y="88938"/>
                  </a:lnTo>
                  <a:lnTo>
                    <a:pt x="243036" y="114534"/>
                  </a:lnTo>
                  <a:lnTo>
                    <a:pt x="207299" y="142895"/>
                  </a:lnTo>
                  <a:lnTo>
                    <a:pt x="173867" y="173867"/>
                  </a:lnTo>
                  <a:lnTo>
                    <a:pt x="142895" y="207299"/>
                  </a:lnTo>
                  <a:lnTo>
                    <a:pt x="114534" y="243036"/>
                  </a:lnTo>
                  <a:lnTo>
                    <a:pt x="88938" y="280927"/>
                  </a:lnTo>
                  <a:lnTo>
                    <a:pt x="66258" y="320819"/>
                  </a:lnTo>
                  <a:lnTo>
                    <a:pt x="46649" y="362558"/>
                  </a:lnTo>
                  <a:lnTo>
                    <a:pt x="30263" y="405992"/>
                  </a:lnTo>
                  <a:lnTo>
                    <a:pt x="17252" y="450969"/>
                  </a:lnTo>
                  <a:lnTo>
                    <a:pt x="7769" y="497335"/>
                  </a:lnTo>
                  <a:lnTo>
                    <a:pt x="1967" y="544938"/>
                  </a:lnTo>
                  <a:lnTo>
                    <a:pt x="0" y="593625"/>
                  </a:lnTo>
                  <a:lnTo>
                    <a:pt x="0" y="3783204"/>
                  </a:lnTo>
                  <a:lnTo>
                    <a:pt x="1967" y="3831891"/>
                  </a:lnTo>
                  <a:lnTo>
                    <a:pt x="7769" y="3879494"/>
                  </a:lnTo>
                  <a:lnTo>
                    <a:pt x="17252" y="3925860"/>
                  </a:lnTo>
                  <a:lnTo>
                    <a:pt x="30263" y="3970837"/>
                  </a:lnTo>
                  <a:lnTo>
                    <a:pt x="46649" y="4014271"/>
                  </a:lnTo>
                  <a:lnTo>
                    <a:pt x="66258" y="4056010"/>
                  </a:lnTo>
                  <a:lnTo>
                    <a:pt x="88938" y="4095902"/>
                  </a:lnTo>
                  <a:lnTo>
                    <a:pt x="114534" y="4133793"/>
                  </a:lnTo>
                  <a:lnTo>
                    <a:pt x="142895" y="4169530"/>
                  </a:lnTo>
                  <a:lnTo>
                    <a:pt x="173867" y="4202962"/>
                  </a:lnTo>
                  <a:lnTo>
                    <a:pt x="207299" y="4233934"/>
                  </a:lnTo>
                  <a:lnTo>
                    <a:pt x="243036" y="4262295"/>
                  </a:lnTo>
                  <a:lnTo>
                    <a:pt x="280927" y="4287892"/>
                  </a:lnTo>
                  <a:lnTo>
                    <a:pt x="320819" y="4310571"/>
                  </a:lnTo>
                  <a:lnTo>
                    <a:pt x="362558" y="4330180"/>
                  </a:lnTo>
                  <a:lnTo>
                    <a:pt x="405992" y="4346566"/>
                  </a:lnTo>
                  <a:lnTo>
                    <a:pt x="450969" y="4359577"/>
                  </a:lnTo>
                  <a:lnTo>
                    <a:pt x="497335" y="4369060"/>
                  </a:lnTo>
                  <a:lnTo>
                    <a:pt x="544938" y="4374862"/>
                  </a:lnTo>
                  <a:lnTo>
                    <a:pt x="593625" y="4376830"/>
                  </a:lnTo>
                  <a:lnTo>
                    <a:pt x="8994490" y="4376830"/>
                  </a:lnTo>
                  <a:lnTo>
                    <a:pt x="8994490" y="0"/>
                  </a:lnTo>
                  <a:close/>
                </a:path>
              </a:pathLst>
            </a:custGeom>
            <a:solidFill>
              <a:schemeClr val="bg1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8" name="object 5"/>
            <p:cNvSpPr txBox="1"/>
            <p:nvPr/>
          </p:nvSpPr>
          <p:spPr>
            <a:xfrm>
              <a:off x="13222873" y="10329546"/>
              <a:ext cx="6371054" cy="559256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 marL="12700" marR="5080" algn="r">
                <a:lnSpc>
                  <a:spcPts val="4950"/>
                </a:lnSpc>
              </a:pPr>
              <a:r>
                <a:rPr lang="sl-SI" sz="2800" i="1" dirty="0">
                  <a:solidFill>
                    <a:srgbClr val="1D627F"/>
                  </a:solidFill>
                  <a:latin typeface="Century Schoolbook" panose="02040604050505020304" pitchFamily="18" charset="0"/>
                  <a:cs typeface="Arial"/>
                </a:rPr>
                <a:t>Marija.Kosir@elektro-ljubljana.si</a:t>
              </a:r>
            </a:p>
          </p:txBody>
        </p:sp>
        <p:sp>
          <p:nvSpPr>
            <p:cNvPr id="5" name="object 5"/>
            <p:cNvSpPr txBox="1"/>
            <p:nvPr/>
          </p:nvSpPr>
          <p:spPr>
            <a:xfrm>
              <a:off x="14008100" y="9119022"/>
              <a:ext cx="4800600" cy="1210524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 marL="12700" marR="5080">
                <a:lnSpc>
                  <a:spcPts val="4950"/>
                </a:lnSpc>
              </a:pPr>
              <a:endParaRPr lang="sl-SI" sz="6000" b="1" dirty="0">
                <a:latin typeface="Arial"/>
                <a:cs typeface="Arial"/>
              </a:endParaRPr>
            </a:p>
            <a:p>
              <a:pPr marL="12700" marR="5080" algn="r">
                <a:lnSpc>
                  <a:spcPts val="4950"/>
                </a:lnSpc>
              </a:pPr>
              <a:r>
                <a:rPr lang="sl-SI" sz="3200" dirty="0">
                  <a:latin typeface="Century Schoolbook" panose="02040604050505020304" pitchFamily="18" charset="0"/>
                  <a:cs typeface="Arial"/>
                </a:rPr>
                <a:t>Maja Košir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943062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/>
          <p:nvPr/>
        </p:nvSpPr>
        <p:spPr>
          <a:xfrm>
            <a:off x="1057559" y="1047089"/>
            <a:ext cx="17999710" cy="293370"/>
          </a:xfrm>
          <a:custGeom>
            <a:avLst/>
            <a:gdLst/>
            <a:ahLst/>
            <a:cxnLst/>
            <a:rect l="l" t="t" r="r" b="b"/>
            <a:pathLst>
              <a:path w="17999710" h="293369">
                <a:moveTo>
                  <a:pt x="17706267" y="0"/>
                </a:moveTo>
                <a:lnTo>
                  <a:pt x="293184" y="0"/>
                </a:lnTo>
                <a:lnTo>
                  <a:pt x="269139" y="971"/>
                </a:lnTo>
                <a:lnTo>
                  <a:pt x="222728" y="8520"/>
                </a:lnTo>
                <a:lnTo>
                  <a:pt x="179063" y="23039"/>
                </a:lnTo>
                <a:lnTo>
                  <a:pt x="138747" y="43925"/>
                </a:lnTo>
                <a:lnTo>
                  <a:pt x="102383" y="70574"/>
                </a:lnTo>
                <a:lnTo>
                  <a:pt x="70574" y="102383"/>
                </a:lnTo>
                <a:lnTo>
                  <a:pt x="43925" y="138747"/>
                </a:lnTo>
                <a:lnTo>
                  <a:pt x="23039" y="179063"/>
                </a:lnTo>
                <a:lnTo>
                  <a:pt x="8520" y="222728"/>
                </a:lnTo>
                <a:lnTo>
                  <a:pt x="971" y="269139"/>
                </a:lnTo>
                <a:lnTo>
                  <a:pt x="0" y="293184"/>
                </a:lnTo>
                <a:lnTo>
                  <a:pt x="17999451" y="293184"/>
                </a:lnTo>
                <a:lnTo>
                  <a:pt x="17995614" y="245628"/>
                </a:lnTo>
                <a:lnTo>
                  <a:pt x="17984505" y="200515"/>
                </a:lnTo>
                <a:lnTo>
                  <a:pt x="17966727" y="158449"/>
                </a:lnTo>
                <a:lnTo>
                  <a:pt x="17942884" y="120033"/>
                </a:lnTo>
                <a:lnTo>
                  <a:pt x="17913580" y="85871"/>
                </a:lnTo>
                <a:lnTo>
                  <a:pt x="17879418" y="56567"/>
                </a:lnTo>
                <a:lnTo>
                  <a:pt x="17841002" y="32724"/>
                </a:lnTo>
                <a:lnTo>
                  <a:pt x="17798936" y="14946"/>
                </a:lnTo>
                <a:lnTo>
                  <a:pt x="17753823" y="3837"/>
                </a:lnTo>
                <a:lnTo>
                  <a:pt x="17706267" y="0"/>
                </a:lnTo>
                <a:close/>
              </a:path>
            </a:pathLst>
          </a:custGeom>
          <a:solidFill>
            <a:srgbClr val="1C648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xfrm>
            <a:off x="1034388" y="1711326"/>
            <a:ext cx="17856862" cy="73866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sl-SI" sz="4800" dirty="0">
                <a:solidFill>
                  <a:srgbClr val="052833"/>
                </a:solidFill>
                <a:latin typeface="Century Schoolbook" panose="02040604050505020304" pitchFamily="18" charset="0"/>
              </a:rPr>
              <a:t>Oddaja vloge	</a:t>
            </a:r>
            <a:endParaRPr sz="4800" b="0" dirty="0">
              <a:solidFill>
                <a:srgbClr val="1D627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Schoolbook" panose="02040604050505020304" pitchFamily="18" charset="0"/>
            </a:endParaRPr>
          </a:p>
        </p:txBody>
      </p:sp>
      <p:sp>
        <p:nvSpPr>
          <p:cNvPr id="2" name="Označba mesta besedila 1">
            <a:extLst>
              <a:ext uri="{FF2B5EF4-FFF2-40B4-BE49-F238E27FC236}">
                <a16:creationId xmlns:a16="http://schemas.microsoft.com/office/drawing/2014/main" id="{6F926F43-E595-4AB1-9311-B44D4BF32EA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45158" y="2820856"/>
            <a:ext cx="17717492" cy="7886774"/>
          </a:xfrm>
        </p:spPr>
        <p:txBody>
          <a:bodyPr/>
          <a:lstStyle/>
          <a:p>
            <a:pPr marL="584200" indent="-571500">
              <a:lnSpc>
                <a:spcPct val="100000"/>
              </a:lnSpc>
              <a:spcBef>
                <a:spcPts val="3325"/>
              </a:spcBef>
              <a:buClr>
                <a:srgbClr val="1D627F"/>
              </a:buClr>
              <a:buFont typeface="Wingdings" panose="05000000000000000000" pitchFamily="2" charset="2"/>
              <a:buChar char="§"/>
              <a:tabLst>
                <a:tab pos="332740" algn="l"/>
              </a:tabLst>
            </a:pPr>
            <a:r>
              <a:rPr lang="sl-SI" sz="3200" dirty="0">
                <a:latin typeface="Century Schoolbook" panose="02040604050505020304" pitchFamily="18" charset="0"/>
                <a:cs typeface="Arial"/>
              </a:rPr>
              <a:t>Vlogo oddate za merilno mesto DIS-SMM, s klikom na gumb „Pridobi GSRN MM“ ali stiskom ENTER pridobite GSRN MM  kodo iz sistema.</a:t>
            </a:r>
          </a:p>
          <a:p>
            <a:pPr marL="584200" indent="-571500">
              <a:lnSpc>
                <a:spcPct val="100000"/>
              </a:lnSpc>
              <a:spcBef>
                <a:spcPts val="3325"/>
              </a:spcBef>
              <a:buClr>
                <a:srgbClr val="1D627F"/>
              </a:buClr>
              <a:buFont typeface="Wingdings" panose="05000000000000000000" pitchFamily="2" charset="2"/>
              <a:buChar char="§"/>
              <a:tabLst>
                <a:tab pos="332740" algn="l"/>
              </a:tabLst>
            </a:pPr>
            <a:r>
              <a:rPr lang="sl-SI" sz="3200" dirty="0">
                <a:latin typeface="Century Schoolbook" panose="02040604050505020304" pitchFamily="18" charset="0"/>
                <a:cs typeface="Arial"/>
              </a:rPr>
              <a:t>Označiti je potrebno vrsto menjave – pred nastavljena vrednost je dobavitelj odjema, druga možnost je dobavitelj oddaje (</a:t>
            </a:r>
            <a:r>
              <a:rPr lang="sl-SI" sz="3200" dirty="0" err="1">
                <a:latin typeface="Century Schoolbook" panose="02040604050505020304" pitchFamily="18" charset="0"/>
                <a:cs typeface="Arial"/>
              </a:rPr>
              <a:t>t.i</a:t>
            </a:r>
            <a:r>
              <a:rPr lang="sl-SI" sz="3200" dirty="0">
                <a:latin typeface="Century Schoolbook" panose="02040604050505020304" pitchFamily="18" charset="0"/>
                <a:cs typeface="Arial"/>
              </a:rPr>
              <a:t>. kupec proizvedene elektrike v proizvodnji napravi)</a:t>
            </a:r>
          </a:p>
          <a:p>
            <a:pPr marL="584200" indent="-571500">
              <a:lnSpc>
                <a:spcPct val="100000"/>
              </a:lnSpc>
              <a:spcBef>
                <a:spcPts val="3325"/>
              </a:spcBef>
              <a:buClr>
                <a:srgbClr val="1D627F"/>
              </a:buClr>
              <a:buFont typeface="Wingdings" panose="05000000000000000000" pitchFamily="2" charset="2"/>
              <a:buChar char="§"/>
              <a:tabLst>
                <a:tab pos="332740" algn="l"/>
              </a:tabLst>
            </a:pPr>
            <a:r>
              <a:rPr lang="sl-SI" sz="3200" dirty="0">
                <a:latin typeface="Century Schoolbook" panose="02040604050505020304" pitchFamily="18" charset="0"/>
                <a:cs typeface="Arial"/>
              </a:rPr>
              <a:t>Vrsta računa: skupen ali ločen</a:t>
            </a:r>
          </a:p>
          <a:p>
            <a:pPr marL="584200" indent="-571500">
              <a:lnSpc>
                <a:spcPct val="100000"/>
              </a:lnSpc>
              <a:spcBef>
                <a:spcPts val="3325"/>
              </a:spcBef>
              <a:buClr>
                <a:srgbClr val="1D627F"/>
              </a:buClr>
              <a:buFont typeface="Wingdings" panose="05000000000000000000" pitchFamily="2" charset="2"/>
              <a:buChar char="§"/>
              <a:tabLst>
                <a:tab pos="332740" algn="l"/>
              </a:tabLst>
            </a:pPr>
            <a:r>
              <a:rPr lang="sl-SI" sz="3200" dirty="0">
                <a:latin typeface="Century Schoolbook" panose="02040604050505020304" pitchFamily="18" charset="0"/>
                <a:cs typeface="Arial"/>
              </a:rPr>
              <a:t>Podatki o plačniku:</a:t>
            </a:r>
          </a:p>
          <a:p>
            <a:pPr marL="1041400" lvl="1" indent="-571500">
              <a:spcBef>
                <a:spcPts val="3325"/>
              </a:spcBef>
              <a:buClr>
                <a:srgbClr val="1D627F"/>
              </a:buClr>
              <a:buFont typeface="Wingdings" panose="05000000000000000000" pitchFamily="2" charset="2"/>
              <a:buChar char="ü"/>
              <a:tabLst>
                <a:tab pos="332740" algn="l"/>
              </a:tabLst>
            </a:pPr>
            <a:r>
              <a:rPr lang="sl-SI" sz="3200" dirty="0">
                <a:latin typeface="Century Schoolbook" panose="02040604050505020304" pitchFamily="18" charset="0"/>
                <a:cs typeface="Arial"/>
              </a:rPr>
              <a:t>Naziv plačnika ( ime in priimek ali naziv poslovnega partnerja)</a:t>
            </a:r>
          </a:p>
          <a:p>
            <a:pPr marL="1041400" lvl="1" indent="-571500">
              <a:spcBef>
                <a:spcPts val="3325"/>
              </a:spcBef>
              <a:buClr>
                <a:srgbClr val="1D627F"/>
              </a:buClr>
              <a:buFont typeface="Wingdings" panose="05000000000000000000" pitchFamily="2" charset="2"/>
              <a:buChar char="ü"/>
              <a:tabLst>
                <a:tab pos="332740" algn="l"/>
              </a:tabLst>
            </a:pPr>
            <a:r>
              <a:rPr lang="sl-SI" sz="3200" dirty="0">
                <a:latin typeface="Century Schoolbook" panose="02040604050505020304" pitchFamily="18" charset="0"/>
                <a:cs typeface="Arial"/>
              </a:rPr>
              <a:t>Davčna številka</a:t>
            </a:r>
          </a:p>
          <a:p>
            <a:pPr marL="1041400" lvl="1" indent="-571500">
              <a:spcBef>
                <a:spcPts val="3325"/>
              </a:spcBef>
              <a:buClr>
                <a:srgbClr val="1D627F"/>
              </a:buClr>
              <a:buFont typeface="Wingdings" panose="05000000000000000000" pitchFamily="2" charset="2"/>
              <a:buChar char="ü"/>
              <a:tabLst>
                <a:tab pos="332740" algn="l"/>
              </a:tabLst>
            </a:pPr>
            <a:r>
              <a:rPr lang="sl-SI" sz="3200" dirty="0">
                <a:latin typeface="Century Schoolbook" panose="02040604050505020304" pitchFamily="18" charset="0"/>
                <a:cs typeface="Arial"/>
              </a:rPr>
              <a:t>Naslov: naslov, hišna številka, pošta in poštna številka</a:t>
            </a:r>
          </a:p>
          <a:p>
            <a:pPr marL="584200" indent="-571500">
              <a:spcBef>
                <a:spcPts val="3325"/>
              </a:spcBef>
              <a:buClr>
                <a:srgbClr val="1D627F"/>
              </a:buClr>
              <a:buFont typeface="Wingdings" panose="05000000000000000000" pitchFamily="2" charset="2"/>
              <a:buChar char="§"/>
              <a:tabLst>
                <a:tab pos="332740" algn="l"/>
              </a:tabLst>
            </a:pPr>
            <a:r>
              <a:rPr lang="sl-SI" sz="3200" dirty="0">
                <a:latin typeface="Century Schoolbook" panose="02040604050505020304" pitchFamily="18" charset="0"/>
                <a:cs typeface="Arial"/>
              </a:rPr>
              <a:t>Priloge: podpisana pogodba o dobavi elektrike/nakupu elektrike.</a:t>
            </a:r>
          </a:p>
        </p:txBody>
      </p:sp>
      <p:sp>
        <p:nvSpPr>
          <p:cNvPr id="7" name="object 7"/>
          <p:cNvSpPr/>
          <p:nvPr/>
        </p:nvSpPr>
        <p:spPr>
          <a:xfrm>
            <a:off x="12261850" y="6305947"/>
            <a:ext cx="7900284" cy="3950142"/>
          </a:xfrm>
          <a:prstGeom prst="rect">
            <a:avLst/>
          </a:prstGeom>
          <a:blipFill dpi="0" rotWithShape="1">
            <a:blip r:embed="rId3" cstate="print">
              <a:alphaModFix amt="10000"/>
            </a:blip>
            <a:srcRect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0" name="Picture 2" descr="\\Deepspace\d-projekti\Projekti\Elektro_Celje\2019\GIZ\ppt\_docs\logotipi partnejev_2019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36650" y="11388725"/>
            <a:ext cx="13623530" cy="6948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53427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/>
          <p:nvPr/>
        </p:nvSpPr>
        <p:spPr>
          <a:xfrm>
            <a:off x="1057559" y="1047089"/>
            <a:ext cx="17999710" cy="293370"/>
          </a:xfrm>
          <a:custGeom>
            <a:avLst/>
            <a:gdLst/>
            <a:ahLst/>
            <a:cxnLst/>
            <a:rect l="l" t="t" r="r" b="b"/>
            <a:pathLst>
              <a:path w="17999710" h="293369">
                <a:moveTo>
                  <a:pt x="17706267" y="0"/>
                </a:moveTo>
                <a:lnTo>
                  <a:pt x="293184" y="0"/>
                </a:lnTo>
                <a:lnTo>
                  <a:pt x="269139" y="971"/>
                </a:lnTo>
                <a:lnTo>
                  <a:pt x="222728" y="8520"/>
                </a:lnTo>
                <a:lnTo>
                  <a:pt x="179063" y="23039"/>
                </a:lnTo>
                <a:lnTo>
                  <a:pt x="138747" y="43925"/>
                </a:lnTo>
                <a:lnTo>
                  <a:pt x="102383" y="70574"/>
                </a:lnTo>
                <a:lnTo>
                  <a:pt x="70574" y="102383"/>
                </a:lnTo>
                <a:lnTo>
                  <a:pt x="43925" y="138747"/>
                </a:lnTo>
                <a:lnTo>
                  <a:pt x="23039" y="179063"/>
                </a:lnTo>
                <a:lnTo>
                  <a:pt x="8520" y="222728"/>
                </a:lnTo>
                <a:lnTo>
                  <a:pt x="971" y="269139"/>
                </a:lnTo>
                <a:lnTo>
                  <a:pt x="0" y="293184"/>
                </a:lnTo>
                <a:lnTo>
                  <a:pt x="17999451" y="293184"/>
                </a:lnTo>
                <a:lnTo>
                  <a:pt x="17995614" y="245628"/>
                </a:lnTo>
                <a:lnTo>
                  <a:pt x="17984505" y="200515"/>
                </a:lnTo>
                <a:lnTo>
                  <a:pt x="17966727" y="158449"/>
                </a:lnTo>
                <a:lnTo>
                  <a:pt x="17942884" y="120033"/>
                </a:lnTo>
                <a:lnTo>
                  <a:pt x="17913580" y="85871"/>
                </a:lnTo>
                <a:lnTo>
                  <a:pt x="17879418" y="56567"/>
                </a:lnTo>
                <a:lnTo>
                  <a:pt x="17841002" y="32724"/>
                </a:lnTo>
                <a:lnTo>
                  <a:pt x="17798936" y="14946"/>
                </a:lnTo>
                <a:lnTo>
                  <a:pt x="17753823" y="3837"/>
                </a:lnTo>
                <a:lnTo>
                  <a:pt x="17706267" y="0"/>
                </a:lnTo>
                <a:close/>
              </a:path>
            </a:pathLst>
          </a:custGeom>
          <a:solidFill>
            <a:srgbClr val="1C648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xfrm>
            <a:off x="1076609" y="1495272"/>
            <a:ext cx="17900737" cy="73866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algn="l">
              <a:lnSpc>
                <a:spcPct val="100000"/>
              </a:lnSpc>
            </a:pPr>
            <a:r>
              <a:rPr lang="sl-SI" sz="4800" dirty="0">
                <a:solidFill>
                  <a:srgbClr val="052833"/>
                </a:solidFill>
                <a:latin typeface="Century Schoolbook" panose="02040604050505020304" pitchFamily="18" charset="0"/>
              </a:rPr>
              <a:t>Oddaja vloge</a:t>
            </a:r>
            <a:endParaRPr sz="4800" spc="-5" dirty="0">
              <a:solidFill>
                <a:srgbClr val="052833"/>
              </a:solidFill>
              <a:latin typeface="Century Schoolbook" panose="02040604050505020304" pitchFamily="18" charset="0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12203816" y="6341608"/>
            <a:ext cx="7900284" cy="3950142"/>
          </a:xfrm>
          <a:prstGeom prst="rect">
            <a:avLst/>
          </a:prstGeom>
          <a:blipFill dpi="0" rotWithShape="1">
            <a:blip r:embed="rId3" cstate="print">
              <a:alphaModFix amt="10000"/>
            </a:blip>
            <a:srcRect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0" name="Picture 2" descr="\\Deepspace\d-projekti\Projekti\Elektro_Celje\2019\GIZ\ppt\_docs\logotipi partnejev_2019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36650" y="11388725"/>
            <a:ext cx="13623530" cy="694800"/>
          </a:xfrm>
          <a:prstGeom prst="rect">
            <a:avLst/>
          </a:prstGeom>
          <a:noFill/>
        </p:spPr>
      </p:pic>
      <p:sp>
        <p:nvSpPr>
          <p:cNvPr id="8" name="object 5">
            <a:extLst>
              <a:ext uri="{FF2B5EF4-FFF2-40B4-BE49-F238E27FC236}">
                <a16:creationId xmlns:a16="http://schemas.microsoft.com/office/drawing/2014/main" id="{F7A95511-BB42-4349-9166-B10AB0264ED2}"/>
              </a:ext>
            </a:extLst>
          </p:cNvPr>
          <p:cNvSpPr txBox="1"/>
          <p:nvPr/>
        </p:nvSpPr>
        <p:spPr>
          <a:xfrm>
            <a:off x="1107046" y="2388749"/>
            <a:ext cx="17784204" cy="887165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3325"/>
              </a:spcBef>
              <a:buClr>
                <a:srgbClr val="1D627F"/>
              </a:buClr>
              <a:tabLst>
                <a:tab pos="332740" algn="l"/>
              </a:tabLst>
            </a:pPr>
            <a:r>
              <a:rPr lang="sl-SI" sz="3200" dirty="0">
                <a:latin typeface="Century Schoolbook" panose="02040604050505020304" pitchFamily="18" charset="0"/>
                <a:cs typeface="Arial"/>
              </a:rPr>
              <a:t>Dodatne informacije glede oddaje vloge:</a:t>
            </a:r>
          </a:p>
          <a:p>
            <a:pPr marL="584200" indent="-571500">
              <a:lnSpc>
                <a:spcPct val="100000"/>
              </a:lnSpc>
              <a:spcBef>
                <a:spcPts val="3325"/>
              </a:spcBef>
              <a:buClr>
                <a:srgbClr val="1D627F"/>
              </a:buClr>
              <a:buFont typeface="Wingdings" panose="05000000000000000000" pitchFamily="2" charset="2"/>
              <a:buChar char="§"/>
              <a:tabLst>
                <a:tab pos="332740" algn="l"/>
              </a:tabLst>
            </a:pPr>
            <a:r>
              <a:rPr lang="sl-SI" sz="3200" dirty="0">
                <a:latin typeface="Century Schoolbook" panose="02040604050505020304" pitchFamily="18" charset="0"/>
                <a:cs typeface="Arial"/>
              </a:rPr>
              <a:t>Pri oddaji vloge ne morete podati datuma želene menjave dobavitelja</a:t>
            </a:r>
          </a:p>
          <a:p>
            <a:pPr marL="469900" indent="-457200">
              <a:lnSpc>
                <a:spcPct val="100000"/>
              </a:lnSpc>
              <a:spcBef>
                <a:spcPts val="3325"/>
              </a:spcBef>
              <a:buClr>
                <a:srgbClr val="1D627F"/>
              </a:buClr>
              <a:buFont typeface="Wingdings" panose="05000000000000000000" pitchFamily="2" charset="2"/>
              <a:buChar char="§"/>
              <a:tabLst>
                <a:tab pos="332740" algn="l"/>
              </a:tabLst>
            </a:pPr>
            <a:r>
              <a:rPr lang="sl-SI" sz="3200" dirty="0">
                <a:latin typeface="Century Schoolbook" panose="02040604050505020304" pitchFamily="18" charset="0"/>
                <a:cs typeface="Arial"/>
              </a:rPr>
              <a:t>V primeru, da je za merilno mesto že ena oddana vloga v teku oddaja nove vloge ni mogoča dokler postopek ni zaključen</a:t>
            </a:r>
          </a:p>
          <a:p>
            <a:pPr marL="469900" indent="-457200">
              <a:lnSpc>
                <a:spcPct val="100000"/>
              </a:lnSpc>
              <a:spcBef>
                <a:spcPts val="3325"/>
              </a:spcBef>
              <a:buClr>
                <a:srgbClr val="1D627F"/>
              </a:buClr>
              <a:buFont typeface="Wingdings" panose="05000000000000000000" pitchFamily="2" charset="2"/>
              <a:buChar char="§"/>
              <a:tabLst>
                <a:tab pos="332740" algn="l"/>
              </a:tabLst>
            </a:pPr>
            <a:r>
              <a:rPr lang="sl-SI" sz="3200" dirty="0">
                <a:latin typeface="Century Schoolbook" panose="02040604050505020304" pitchFamily="18" charset="0"/>
                <a:cs typeface="Arial"/>
              </a:rPr>
              <a:t>Funkcionalnosti dopolnjevanje vloge ni več</a:t>
            </a:r>
          </a:p>
          <a:p>
            <a:pPr marL="469900" indent="-457200">
              <a:lnSpc>
                <a:spcPct val="100000"/>
              </a:lnSpc>
              <a:spcBef>
                <a:spcPts val="3325"/>
              </a:spcBef>
              <a:buClr>
                <a:srgbClr val="1D627F"/>
              </a:buClr>
              <a:buFont typeface="Wingdings" panose="05000000000000000000" pitchFamily="2" charset="2"/>
              <a:buChar char="§"/>
              <a:tabLst>
                <a:tab pos="332740" algn="l"/>
              </a:tabLst>
            </a:pPr>
            <a:r>
              <a:rPr lang="sl-SI" sz="3200" dirty="0">
                <a:latin typeface="Century Schoolbook" panose="02040604050505020304" pitchFamily="18" charset="0"/>
                <a:cs typeface="Arial"/>
              </a:rPr>
              <a:t>Vsako vlogo sistem takoj ob oddaji preveri in sicer se preveri oddane podatke o nazivu oziroma naslovu pogodbenega parterja s podatki o plačniku v evidenci merilnih mest, v primeru neujemanja dobite takoj naslednje sporočilo:</a:t>
            </a:r>
          </a:p>
          <a:p>
            <a:pPr marL="927100" lvl="1" indent="-457200">
              <a:spcBef>
                <a:spcPts val="3325"/>
              </a:spcBef>
              <a:buClr>
                <a:srgbClr val="1D627F"/>
              </a:buClr>
              <a:buFont typeface="Wingdings" panose="05000000000000000000" pitchFamily="2" charset="2"/>
              <a:buChar char="ü"/>
              <a:tabLst>
                <a:tab pos="332740" algn="l"/>
              </a:tabLst>
            </a:pPr>
            <a:r>
              <a:rPr lang="sl-SI" sz="3200" dirty="0">
                <a:latin typeface="Century Schoolbook" panose="02040604050505020304" pitchFamily="18" charset="0"/>
                <a:cs typeface="Arial"/>
              </a:rPr>
              <a:t>Podatki o plačniku se ne ujemajo s podatki v sistemu distributerja (naziv)</a:t>
            </a:r>
          </a:p>
          <a:p>
            <a:pPr marL="927100" lvl="1" indent="-457200">
              <a:spcBef>
                <a:spcPts val="3325"/>
              </a:spcBef>
              <a:buClr>
                <a:srgbClr val="1D627F"/>
              </a:buClr>
              <a:buFont typeface="Wingdings" panose="05000000000000000000" pitchFamily="2" charset="2"/>
              <a:buChar char="ü"/>
              <a:tabLst>
                <a:tab pos="332740" algn="l"/>
              </a:tabLst>
            </a:pPr>
            <a:r>
              <a:rPr lang="sl-SI" sz="3200" dirty="0">
                <a:latin typeface="Century Schoolbook" panose="02040604050505020304" pitchFamily="18" charset="0"/>
                <a:cs typeface="Arial"/>
              </a:rPr>
              <a:t>Podatki o plačniku se ne ujemajo s podatki v sistemu distributerja (naslov)</a:t>
            </a:r>
          </a:p>
          <a:p>
            <a:pPr marL="927100" lvl="1" indent="-457200">
              <a:spcBef>
                <a:spcPts val="3325"/>
              </a:spcBef>
              <a:buClr>
                <a:srgbClr val="1D627F"/>
              </a:buClr>
              <a:buFont typeface="Wingdings" panose="05000000000000000000" pitchFamily="2" charset="2"/>
              <a:buChar char="ü"/>
              <a:tabLst>
                <a:tab pos="332740" algn="l"/>
              </a:tabLst>
            </a:pPr>
            <a:r>
              <a:rPr lang="sl-SI" sz="3200" dirty="0">
                <a:latin typeface="Century Schoolbook" panose="02040604050505020304" pitchFamily="18" charset="0"/>
                <a:cs typeface="Arial"/>
              </a:rPr>
              <a:t>Podatki o plačniku se ne ujemajo s podatki v sistemu distributerja (davčna številka) – samo za pravne osebe</a:t>
            </a:r>
            <a:endParaRPr sz="3200" dirty="0">
              <a:latin typeface="Century Schoolbook" panose="02040604050505020304" pitchFamily="18" charset="0"/>
              <a:cs typeface="Arial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/>
          <p:nvPr/>
        </p:nvSpPr>
        <p:spPr>
          <a:xfrm>
            <a:off x="1057559" y="1047089"/>
            <a:ext cx="17999710" cy="293370"/>
          </a:xfrm>
          <a:custGeom>
            <a:avLst/>
            <a:gdLst/>
            <a:ahLst/>
            <a:cxnLst/>
            <a:rect l="l" t="t" r="r" b="b"/>
            <a:pathLst>
              <a:path w="17999710" h="293369">
                <a:moveTo>
                  <a:pt x="17706267" y="0"/>
                </a:moveTo>
                <a:lnTo>
                  <a:pt x="293184" y="0"/>
                </a:lnTo>
                <a:lnTo>
                  <a:pt x="269139" y="971"/>
                </a:lnTo>
                <a:lnTo>
                  <a:pt x="222728" y="8520"/>
                </a:lnTo>
                <a:lnTo>
                  <a:pt x="179063" y="23039"/>
                </a:lnTo>
                <a:lnTo>
                  <a:pt x="138747" y="43925"/>
                </a:lnTo>
                <a:lnTo>
                  <a:pt x="102383" y="70574"/>
                </a:lnTo>
                <a:lnTo>
                  <a:pt x="70574" y="102383"/>
                </a:lnTo>
                <a:lnTo>
                  <a:pt x="43925" y="138747"/>
                </a:lnTo>
                <a:lnTo>
                  <a:pt x="23039" y="179063"/>
                </a:lnTo>
                <a:lnTo>
                  <a:pt x="8520" y="222728"/>
                </a:lnTo>
                <a:lnTo>
                  <a:pt x="971" y="269139"/>
                </a:lnTo>
                <a:lnTo>
                  <a:pt x="0" y="293184"/>
                </a:lnTo>
                <a:lnTo>
                  <a:pt x="17999451" y="293184"/>
                </a:lnTo>
                <a:lnTo>
                  <a:pt x="17995614" y="245628"/>
                </a:lnTo>
                <a:lnTo>
                  <a:pt x="17984505" y="200515"/>
                </a:lnTo>
                <a:lnTo>
                  <a:pt x="17966727" y="158449"/>
                </a:lnTo>
                <a:lnTo>
                  <a:pt x="17942884" y="120033"/>
                </a:lnTo>
                <a:lnTo>
                  <a:pt x="17913580" y="85871"/>
                </a:lnTo>
                <a:lnTo>
                  <a:pt x="17879418" y="56567"/>
                </a:lnTo>
                <a:lnTo>
                  <a:pt x="17841002" y="32724"/>
                </a:lnTo>
                <a:lnTo>
                  <a:pt x="17798936" y="14946"/>
                </a:lnTo>
                <a:lnTo>
                  <a:pt x="17753823" y="3837"/>
                </a:lnTo>
                <a:lnTo>
                  <a:pt x="17706267" y="0"/>
                </a:lnTo>
                <a:close/>
              </a:path>
            </a:pathLst>
          </a:custGeom>
          <a:solidFill>
            <a:srgbClr val="1C648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xfrm>
            <a:off x="1076609" y="1495272"/>
            <a:ext cx="17900737" cy="73866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algn="l">
              <a:lnSpc>
                <a:spcPct val="100000"/>
              </a:lnSpc>
            </a:pPr>
            <a:r>
              <a:rPr lang="sl-SI" sz="4800" dirty="0">
                <a:solidFill>
                  <a:schemeClr val="tx1"/>
                </a:solidFill>
                <a:latin typeface="Century Schoolbook" panose="02040604050505020304" pitchFamily="18" charset="0"/>
              </a:rPr>
              <a:t>Oddaja vloge - posebnosti</a:t>
            </a:r>
            <a:endParaRPr sz="4800" spc="-5" dirty="0">
              <a:solidFill>
                <a:schemeClr val="tx1"/>
              </a:solidFill>
              <a:latin typeface="Century Schoolbook" panose="02040604050505020304" pitchFamily="18" charset="0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12203816" y="6341608"/>
            <a:ext cx="7900284" cy="3950142"/>
          </a:xfrm>
          <a:prstGeom prst="rect">
            <a:avLst/>
          </a:prstGeom>
          <a:blipFill dpi="0" rotWithShape="1">
            <a:blip r:embed="rId3" cstate="print">
              <a:alphaModFix amt="10000"/>
            </a:blip>
            <a:srcRect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0" name="Picture 2" descr="\\Deepspace\d-projekti\Projekti\Elektro_Celje\2019\GIZ\ppt\_docs\logotipi partnejev_2019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36650" y="11388725"/>
            <a:ext cx="13623530" cy="694800"/>
          </a:xfrm>
          <a:prstGeom prst="rect">
            <a:avLst/>
          </a:prstGeom>
          <a:noFill/>
        </p:spPr>
      </p:pic>
      <p:sp>
        <p:nvSpPr>
          <p:cNvPr id="8" name="object 5">
            <a:extLst>
              <a:ext uri="{FF2B5EF4-FFF2-40B4-BE49-F238E27FC236}">
                <a16:creationId xmlns:a16="http://schemas.microsoft.com/office/drawing/2014/main" id="{F7A95511-BB42-4349-9166-B10AB0264ED2}"/>
              </a:ext>
            </a:extLst>
          </p:cNvPr>
          <p:cNvSpPr txBox="1"/>
          <p:nvPr/>
        </p:nvSpPr>
        <p:spPr>
          <a:xfrm>
            <a:off x="1107046" y="2388749"/>
            <a:ext cx="17708004" cy="788677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3325"/>
              </a:spcBef>
              <a:buClr>
                <a:srgbClr val="1D627F"/>
              </a:buClr>
              <a:tabLst>
                <a:tab pos="332740" algn="l"/>
              </a:tabLst>
            </a:pPr>
            <a:r>
              <a:rPr lang="sl-SI" sz="3200" dirty="0">
                <a:latin typeface="Century Schoolbook" panose="02040604050505020304" pitchFamily="18" charset="0"/>
                <a:cs typeface="Arial"/>
              </a:rPr>
              <a:t>Merilna mesta v vezalnih shemah direktno priključene proizvodnje naprave in PS.2 sheme (obstoječe PX.3):</a:t>
            </a:r>
          </a:p>
          <a:p>
            <a:pPr marL="584200" indent="-571500">
              <a:lnSpc>
                <a:spcPct val="100000"/>
              </a:lnSpc>
              <a:spcBef>
                <a:spcPts val="3325"/>
              </a:spcBef>
              <a:buClr>
                <a:srgbClr val="1D627F"/>
              </a:buClr>
              <a:buFont typeface="Wingdings" panose="05000000000000000000" pitchFamily="2" charset="2"/>
              <a:buChar char="§"/>
              <a:tabLst>
                <a:tab pos="332740" algn="l"/>
              </a:tabLst>
            </a:pPr>
            <a:r>
              <a:rPr lang="sl-SI" sz="3200" dirty="0">
                <a:latin typeface="Century Schoolbook" panose="02040604050505020304" pitchFamily="18" charset="0"/>
                <a:cs typeface="Arial"/>
              </a:rPr>
              <a:t>Zahtevo oddajate posamično, če želite menjati tako dobavitelja oddaje kot tudi dobavitelja odjema, oddate dve zahtevi</a:t>
            </a:r>
          </a:p>
          <a:p>
            <a:pPr marL="469900" indent="-457200">
              <a:lnSpc>
                <a:spcPct val="100000"/>
              </a:lnSpc>
              <a:spcBef>
                <a:spcPts val="3325"/>
              </a:spcBef>
              <a:buClr>
                <a:srgbClr val="1D627F"/>
              </a:buClr>
              <a:buFont typeface="Wingdings" panose="05000000000000000000" pitchFamily="2" charset="2"/>
              <a:buChar char="§"/>
              <a:tabLst>
                <a:tab pos="332740" algn="l"/>
              </a:tabLst>
            </a:pPr>
            <a:r>
              <a:rPr lang="sl-SI" sz="3200" dirty="0">
                <a:latin typeface="Century Schoolbook" panose="02040604050505020304" pitchFamily="18" charset="0"/>
                <a:cs typeface="Arial"/>
              </a:rPr>
              <a:t>Pri PS.2 shemi oddajate zahtevo vedno za merilno mesto P3 (merilno mesto odjema)</a:t>
            </a:r>
          </a:p>
          <a:p>
            <a:pPr marL="584200" indent="-571500">
              <a:lnSpc>
                <a:spcPct val="100000"/>
              </a:lnSpc>
              <a:spcBef>
                <a:spcPts val="3325"/>
              </a:spcBef>
              <a:buClr>
                <a:srgbClr val="1D627F"/>
              </a:buClr>
              <a:buFont typeface="Wingdings" panose="05000000000000000000" pitchFamily="2" charset="2"/>
              <a:buChar char="§"/>
              <a:tabLst>
                <a:tab pos="332740" algn="l"/>
              </a:tabLst>
            </a:pPr>
            <a:r>
              <a:rPr lang="sl-SI" sz="3200" dirty="0">
                <a:latin typeface="Century Schoolbook" panose="02040604050505020304" pitchFamily="18" charset="0"/>
                <a:cs typeface="Arial"/>
              </a:rPr>
              <a:t>Na pregledu Nove boste videli vsako zahtevo posebej</a:t>
            </a:r>
          </a:p>
          <a:p>
            <a:pPr marL="12700">
              <a:lnSpc>
                <a:spcPct val="100000"/>
              </a:lnSpc>
              <a:spcBef>
                <a:spcPts val="3325"/>
              </a:spcBef>
              <a:buClr>
                <a:srgbClr val="1D627F"/>
              </a:buClr>
              <a:tabLst>
                <a:tab pos="332740" algn="l"/>
              </a:tabLst>
            </a:pPr>
            <a:endParaRPr lang="sl-SI" sz="3200" dirty="0">
              <a:latin typeface="Century Schoolbook" panose="02040604050505020304" pitchFamily="18" charset="0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3325"/>
              </a:spcBef>
              <a:buClr>
                <a:srgbClr val="1D627F"/>
              </a:buClr>
              <a:tabLst>
                <a:tab pos="332740" algn="l"/>
              </a:tabLst>
            </a:pPr>
            <a:endParaRPr lang="sl-SI" sz="3200" dirty="0">
              <a:latin typeface="Century Schoolbook" panose="02040604050505020304" pitchFamily="18" charset="0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3325"/>
              </a:spcBef>
              <a:buClr>
                <a:srgbClr val="1D627F"/>
              </a:buClr>
              <a:tabLst>
                <a:tab pos="332740" algn="l"/>
              </a:tabLst>
            </a:pPr>
            <a:endParaRPr lang="sl-SI" sz="3200" dirty="0">
              <a:latin typeface="Century Schoolbook" panose="02040604050505020304" pitchFamily="18" charset="0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3325"/>
              </a:spcBef>
              <a:buClr>
                <a:srgbClr val="1D627F"/>
              </a:buClr>
              <a:tabLst>
                <a:tab pos="332740" algn="l"/>
              </a:tabLst>
            </a:pPr>
            <a:endParaRPr lang="sl-SI" sz="3200" dirty="0">
              <a:latin typeface="Century Schoolbook" panose="02040604050505020304" pitchFamily="18" charset="0"/>
              <a:cs typeface="Arial"/>
            </a:endParaRPr>
          </a:p>
        </p:txBody>
      </p:sp>
      <p:pic>
        <p:nvPicPr>
          <p:cNvPr id="2" name="Slika 1">
            <a:extLst>
              <a:ext uri="{FF2B5EF4-FFF2-40B4-BE49-F238E27FC236}">
                <a16:creationId xmlns:a16="http://schemas.microsoft.com/office/drawing/2014/main" id="{47CE5283-0C1A-498B-A890-500F651FA46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893887" y="6740524"/>
            <a:ext cx="16694226" cy="43308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839936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/>
          <p:nvPr/>
        </p:nvSpPr>
        <p:spPr>
          <a:xfrm>
            <a:off x="1057559" y="1047089"/>
            <a:ext cx="17999710" cy="293370"/>
          </a:xfrm>
          <a:custGeom>
            <a:avLst/>
            <a:gdLst/>
            <a:ahLst/>
            <a:cxnLst/>
            <a:rect l="l" t="t" r="r" b="b"/>
            <a:pathLst>
              <a:path w="17999710" h="293369">
                <a:moveTo>
                  <a:pt x="17706267" y="0"/>
                </a:moveTo>
                <a:lnTo>
                  <a:pt x="293184" y="0"/>
                </a:lnTo>
                <a:lnTo>
                  <a:pt x="269139" y="971"/>
                </a:lnTo>
                <a:lnTo>
                  <a:pt x="222728" y="8520"/>
                </a:lnTo>
                <a:lnTo>
                  <a:pt x="179063" y="23039"/>
                </a:lnTo>
                <a:lnTo>
                  <a:pt x="138747" y="43925"/>
                </a:lnTo>
                <a:lnTo>
                  <a:pt x="102383" y="70574"/>
                </a:lnTo>
                <a:lnTo>
                  <a:pt x="70574" y="102383"/>
                </a:lnTo>
                <a:lnTo>
                  <a:pt x="43925" y="138747"/>
                </a:lnTo>
                <a:lnTo>
                  <a:pt x="23039" y="179063"/>
                </a:lnTo>
                <a:lnTo>
                  <a:pt x="8520" y="222728"/>
                </a:lnTo>
                <a:lnTo>
                  <a:pt x="971" y="269139"/>
                </a:lnTo>
                <a:lnTo>
                  <a:pt x="0" y="293184"/>
                </a:lnTo>
                <a:lnTo>
                  <a:pt x="17999451" y="293184"/>
                </a:lnTo>
                <a:lnTo>
                  <a:pt x="17995614" y="245628"/>
                </a:lnTo>
                <a:lnTo>
                  <a:pt x="17984505" y="200515"/>
                </a:lnTo>
                <a:lnTo>
                  <a:pt x="17966727" y="158449"/>
                </a:lnTo>
                <a:lnTo>
                  <a:pt x="17942884" y="120033"/>
                </a:lnTo>
                <a:lnTo>
                  <a:pt x="17913580" y="85871"/>
                </a:lnTo>
                <a:lnTo>
                  <a:pt x="17879418" y="56567"/>
                </a:lnTo>
                <a:lnTo>
                  <a:pt x="17841002" y="32724"/>
                </a:lnTo>
                <a:lnTo>
                  <a:pt x="17798936" y="14946"/>
                </a:lnTo>
                <a:lnTo>
                  <a:pt x="17753823" y="3837"/>
                </a:lnTo>
                <a:lnTo>
                  <a:pt x="17706267" y="0"/>
                </a:lnTo>
                <a:close/>
              </a:path>
            </a:pathLst>
          </a:custGeom>
          <a:solidFill>
            <a:srgbClr val="1C648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xfrm>
            <a:off x="1034388" y="1711326"/>
            <a:ext cx="17628262" cy="147732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sl-SI" sz="4800" b="0" dirty="0">
                <a:solidFill>
                  <a:srgbClr val="0528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anose="02040604050505020304" pitchFamily="18" charset="0"/>
              </a:rPr>
              <a:t>Posebnosti pri davčni številki</a:t>
            </a:r>
            <a:br>
              <a:rPr lang="sl-SI" sz="4800" b="0" dirty="0">
                <a:solidFill>
                  <a:srgbClr val="0528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anose="02040604050505020304" pitchFamily="18" charset="0"/>
              </a:rPr>
            </a:br>
            <a:endParaRPr sz="4800" b="0" dirty="0">
              <a:solidFill>
                <a:srgbClr val="1D627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Schoolbook" panose="02040604050505020304" pitchFamily="18" charset="0"/>
            </a:endParaRPr>
          </a:p>
        </p:txBody>
      </p:sp>
      <p:sp>
        <p:nvSpPr>
          <p:cNvPr id="2" name="Označba mesta besedila 1">
            <a:extLst>
              <a:ext uri="{FF2B5EF4-FFF2-40B4-BE49-F238E27FC236}">
                <a16:creationId xmlns:a16="http://schemas.microsoft.com/office/drawing/2014/main" id="{6F926F43-E595-4AB1-9311-B44D4BF32EA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45158" y="2820856"/>
            <a:ext cx="17717492" cy="5632311"/>
          </a:xfrm>
        </p:spPr>
        <p:txBody>
          <a:bodyPr/>
          <a:lstStyle/>
          <a:p>
            <a:pPr marL="584200" indent="-571500">
              <a:lnSpc>
                <a:spcPct val="100000"/>
              </a:lnSpc>
              <a:spcBef>
                <a:spcPts val="3325"/>
              </a:spcBef>
              <a:buClr>
                <a:srgbClr val="1D627F"/>
              </a:buClr>
              <a:buFont typeface="Wingdings" panose="05000000000000000000" pitchFamily="2" charset="2"/>
              <a:buChar char="§"/>
              <a:tabLst>
                <a:tab pos="332740" algn="l"/>
              </a:tabLst>
            </a:pPr>
            <a:r>
              <a:rPr lang="sl-SI" sz="3200" dirty="0">
                <a:latin typeface="Century Schoolbook" panose="02040604050505020304" pitchFamily="18" charset="0"/>
                <a:cs typeface="Arial"/>
              </a:rPr>
              <a:t>V kolikor so pogodbeni partnerji: lastniki stanovanj, hišni svet, etažni lastniki brez upravnika:</a:t>
            </a:r>
          </a:p>
          <a:p>
            <a:pPr marL="1041400" lvl="1" indent="-571500">
              <a:spcBef>
                <a:spcPts val="3325"/>
              </a:spcBef>
              <a:buClr>
                <a:srgbClr val="1D627F"/>
              </a:buClr>
              <a:buFont typeface="Wingdings" panose="05000000000000000000" pitchFamily="2" charset="2"/>
              <a:buChar char="ü"/>
              <a:tabLst>
                <a:tab pos="332740" algn="l"/>
              </a:tabLst>
            </a:pPr>
            <a:r>
              <a:rPr lang="sl-SI" sz="3200" dirty="0">
                <a:latin typeface="Century Schoolbook" panose="02040604050505020304" pitchFamily="18" charset="0"/>
                <a:cs typeface="Arial"/>
              </a:rPr>
              <a:t>V kolikor je skupnost lastnikov registrirana, se vnese to davčno številko</a:t>
            </a:r>
          </a:p>
          <a:p>
            <a:pPr marL="1041400" lvl="1" indent="-571500">
              <a:spcBef>
                <a:spcPts val="3325"/>
              </a:spcBef>
              <a:buClr>
                <a:srgbClr val="1D627F"/>
              </a:buClr>
              <a:buFont typeface="Wingdings" panose="05000000000000000000" pitchFamily="2" charset="2"/>
              <a:buChar char="ü"/>
              <a:tabLst>
                <a:tab pos="332740" algn="l"/>
              </a:tabLst>
            </a:pPr>
            <a:r>
              <a:rPr lang="sl-SI" sz="3200" dirty="0">
                <a:latin typeface="Century Schoolbook" panose="02040604050505020304" pitchFamily="18" charset="0"/>
                <a:cs typeface="Arial"/>
              </a:rPr>
              <a:t>V kolikor skupnost lastnikov ni registrirana, morajo lastniki pooblastiti enega izmed njih, zahtevo se odda z njegovo davčno številko</a:t>
            </a:r>
          </a:p>
          <a:p>
            <a:pPr marL="469900" indent="-457200">
              <a:spcBef>
                <a:spcPts val="3325"/>
              </a:spcBef>
              <a:buClr>
                <a:srgbClr val="1D627F"/>
              </a:buClr>
              <a:buFont typeface="Wingdings" panose="05000000000000000000" pitchFamily="2" charset="2"/>
              <a:buChar char="§"/>
              <a:tabLst>
                <a:tab pos="332740" algn="l"/>
              </a:tabLst>
            </a:pPr>
            <a:r>
              <a:rPr lang="sl-SI" sz="3200" dirty="0">
                <a:latin typeface="Century Schoolbook" panose="02040604050505020304" pitchFamily="18" charset="0"/>
                <a:cs typeface="Arial"/>
              </a:rPr>
              <a:t>V primeru, da je plačnik v bazi </a:t>
            </a:r>
            <a:r>
              <a:rPr lang="sl-SI" sz="3200" dirty="0" err="1">
                <a:latin typeface="Century Schoolbook" panose="02040604050505020304" pitchFamily="18" charset="0"/>
                <a:cs typeface="Arial"/>
              </a:rPr>
              <a:t>eIS</a:t>
            </a:r>
            <a:r>
              <a:rPr lang="sl-SI" sz="3200" dirty="0">
                <a:latin typeface="Century Schoolbook" panose="02040604050505020304" pitchFamily="18" charset="0"/>
                <a:cs typeface="Arial"/>
              </a:rPr>
              <a:t> evidentiran kot poslovni subjekt, ob vnosu zahteve sistem preverja vneseno davčno številko z davčno številko na plačniku v </a:t>
            </a:r>
            <a:r>
              <a:rPr lang="sl-SI" sz="3200" dirty="0" err="1">
                <a:latin typeface="Century Schoolbook" panose="02040604050505020304" pitchFamily="18" charset="0"/>
                <a:cs typeface="Arial"/>
              </a:rPr>
              <a:t>eIS</a:t>
            </a:r>
            <a:r>
              <a:rPr lang="sl-SI" sz="3200" dirty="0">
                <a:latin typeface="Century Schoolbook" panose="02040604050505020304" pitchFamily="18" charset="0"/>
                <a:cs typeface="Arial"/>
              </a:rPr>
              <a:t>.  </a:t>
            </a:r>
          </a:p>
          <a:p>
            <a:pPr marL="469900" lvl="1">
              <a:spcBef>
                <a:spcPts val="3325"/>
              </a:spcBef>
              <a:buClr>
                <a:srgbClr val="1D627F"/>
              </a:buClr>
              <a:tabLst>
                <a:tab pos="332740" algn="l"/>
              </a:tabLst>
            </a:pPr>
            <a:endParaRPr lang="sl-SI" sz="3200" dirty="0">
              <a:latin typeface="Century Schoolbook" panose="02040604050505020304" pitchFamily="18" charset="0"/>
              <a:cs typeface="Arial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12261850" y="6305947"/>
            <a:ext cx="7900284" cy="3950142"/>
          </a:xfrm>
          <a:prstGeom prst="rect">
            <a:avLst/>
          </a:prstGeom>
          <a:blipFill dpi="0" rotWithShape="1">
            <a:blip r:embed="rId3" cstate="print">
              <a:alphaModFix amt="10000"/>
            </a:blip>
            <a:srcRect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0" name="Picture 2" descr="\\Deepspace\d-projekti\Projekti\Elektro_Celje\2019\GIZ\ppt\_docs\logotipi partnejev_2019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36650" y="11388725"/>
            <a:ext cx="13623530" cy="6948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58009726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/>
          <p:nvPr/>
        </p:nvSpPr>
        <p:spPr>
          <a:xfrm>
            <a:off x="1057559" y="1047089"/>
            <a:ext cx="17999710" cy="293370"/>
          </a:xfrm>
          <a:custGeom>
            <a:avLst/>
            <a:gdLst/>
            <a:ahLst/>
            <a:cxnLst/>
            <a:rect l="l" t="t" r="r" b="b"/>
            <a:pathLst>
              <a:path w="17999710" h="293369">
                <a:moveTo>
                  <a:pt x="17706267" y="0"/>
                </a:moveTo>
                <a:lnTo>
                  <a:pt x="293184" y="0"/>
                </a:lnTo>
                <a:lnTo>
                  <a:pt x="269139" y="971"/>
                </a:lnTo>
                <a:lnTo>
                  <a:pt x="222728" y="8520"/>
                </a:lnTo>
                <a:lnTo>
                  <a:pt x="179063" y="23039"/>
                </a:lnTo>
                <a:lnTo>
                  <a:pt x="138747" y="43925"/>
                </a:lnTo>
                <a:lnTo>
                  <a:pt x="102383" y="70574"/>
                </a:lnTo>
                <a:lnTo>
                  <a:pt x="70574" y="102383"/>
                </a:lnTo>
                <a:lnTo>
                  <a:pt x="43925" y="138747"/>
                </a:lnTo>
                <a:lnTo>
                  <a:pt x="23039" y="179063"/>
                </a:lnTo>
                <a:lnTo>
                  <a:pt x="8520" y="222728"/>
                </a:lnTo>
                <a:lnTo>
                  <a:pt x="971" y="269139"/>
                </a:lnTo>
                <a:lnTo>
                  <a:pt x="0" y="293184"/>
                </a:lnTo>
                <a:lnTo>
                  <a:pt x="17999451" y="293184"/>
                </a:lnTo>
                <a:lnTo>
                  <a:pt x="17995614" y="245628"/>
                </a:lnTo>
                <a:lnTo>
                  <a:pt x="17984505" y="200515"/>
                </a:lnTo>
                <a:lnTo>
                  <a:pt x="17966727" y="158449"/>
                </a:lnTo>
                <a:lnTo>
                  <a:pt x="17942884" y="120033"/>
                </a:lnTo>
                <a:lnTo>
                  <a:pt x="17913580" y="85871"/>
                </a:lnTo>
                <a:lnTo>
                  <a:pt x="17879418" y="56567"/>
                </a:lnTo>
                <a:lnTo>
                  <a:pt x="17841002" y="32724"/>
                </a:lnTo>
                <a:lnTo>
                  <a:pt x="17798936" y="14946"/>
                </a:lnTo>
                <a:lnTo>
                  <a:pt x="17753823" y="3837"/>
                </a:lnTo>
                <a:lnTo>
                  <a:pt x="17706267" y="0"/>
                </a:lnTo>
                <a:close/>
              </a:path>
            </a:pathLst>
          </a:custGeom>
          <a:solidFill>
            <a:srgbClr val="1C648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12261850" y="6305947"/>
            <a:ext cx="7900284" cy="3950142"/>
          </a:xfrm>
          <a:prstGeom prst="rect">
            <a:avLst/>
          </a:prstGeom>
          <a:blipFill dpi="0" rotWithShape="1">
            <a:blip r:embed="rId3" cstate="print">
              <a:alphaModFix amt="10000"/>
            </a:blip>
            <a:srcRect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0" name="Picture 2" descr="\\Deepspace\d-projekti\Projekti\Elektro_Celje\2019\GIZ\ppt\_docs\logotipi partnejev_2019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36650" y="11388725"/>
            <a:ext cx="13623530" cy="694800"/>
          </a:xfrm>
          <a:prstGeom prst="rect">
            <a:avLst/>
          </a:prstGeom>
          <a:noFill/>
        </p:spPr>
      </p:pic>
      <p:sp>
        <p:nvSpPr>
          <p:cNvPr id="2" name="Naslov 1">
            <a:extLst>
              <a:ext uri="{FF2B5EF4-FFF2-40B4-BE49-F238E27FC236}">
                <a16:creationId xmlns:a16="http://schemas.microsoft.com/office/drawing/2014/main" id="{8071ABDB-999B-481A-A5FF-0EB00F2648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818705"/>
            <a:ext cx="18035322" cy="553998"/>
          </a:xfrm>
        </p:spPr>
        <p:txBody>
          <a:bodyPr/>
          <a:lstStyle/>
          <a:p>
            <a:r>
              <a:rPr lang="sl-SI" sz="3600" dirty="0">
                <a:solidFill>
                  <a:schemeClr val="tx1"/>
                </a:solidFill>
                <a:latin typeface="Century Schoolbook" panose="02040604050505020304" pitchFamily="18" charset="0"/>
              </a:rPr>
              <a:t>Posebnosti pri menjavi dobavitelja oddaje</a:t>
            </a:r>
          </a:p>
        </p:txBody>
      </p:sp>
      <p:sp>
        <p:nvSpPr>
          <p:cNvPr id="5" name="Označba mesta besedila 4">
            <a:extLst>
              <a:ext uri="{FF2B5EF4-FFF2-40B4-BE49-F238E27FC236}">
                <a16:creationId xmlns:a16="http://schemas.microsoft.com/office/drawing/2014/main" id="{C3B9E961-2159-46A0-8685-F52A3B74750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034388" y="3055776"/>
            <a:ext cx="18035322" cy="5909310"/>
          </a:xfrm>
        </p:spPr>
        <p:txBody>
          <a:bodyPr/>
          <a:lstStyle/>
          <a:p>
            <a:pPr marL="457200" indent="-457200">
              <a:buFont typeface="Wingdings" panose="05000000000000000000" pitchFamily="2" charset="2"/>
              <a:buChar char="§"/>
            </a:pPr>
            <a:r>
              <a:rPr lang="sl-SI" sz="3200" dirty="0">
                <a:latin typeface="Century Schoolbook" panose="02040604050505020304" pitchFamily="18" charset="0"/>
              </a:rPr>
              <a:t>Pri proizvodnih napravah imamo lahko dva primera prijave: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sl-SI" sz="3200" dirty="0">
              <a:latin typeface="Century Schoolbook" panose="02040604050505020304" pitchFamily="18" charset="0"/>
            </a:endParaRPr>
          </a:p>
          <a:p>
            <a:pPr marL="914400" lvl="1" indent="-457200">
              <a:buFont typeface="Wingdings" panose="05000000000000000000" pitchFamily="2" charset="2"/>
              <a:buChar char="ü"/>
            </a:pPr>
            <a:r>
              <a:rPr lang="sl-SI" sz="3200" dirty="0">
                <a:latin typeface="Century Schoolbook" panose="02040604050505020304" pitchFamily="18" charset="0"/>
              </a:rPr>
              <a:t>Plačnik na merilnem mestu je enak kot je prodajalec proizvedene električne energije</a:t>
            </a:r>
          </a:p>
          <a:p>
            <a:pPr marL="914400" lvl="1" indent="-457200">
              <a:buFont typeface="Wingdings" panose="05000000000000000000" pitchFamily="2" charset="2"/>
              <a:buChar char="ü"/>
            </a:pPr>
            <a:r>
              <a:rPr lang="sl-SI" sz="3200" dirty="0">
                <a:latin typeface="Century Schoolbook" panose="02040604050505020304" pitchFamily="18" charset="0"/>
              </a:rPr>
              <a:t>Plačnik na merilnem mestu je različen od prodajalca proizvedene električne energije</a:t>
            </a:r>
          </a:p>
          <a:p>
            <a:pPr marL="914400" lvl="1" indent="-457200">
              <a:buFont typeface="Wingdings" panose="05000000000000000000" pitchFamily="2" charset="2"/>
              <a:buChar char="ü"/>
            </a:pPr>
            <a:endParaRPr lang="sl-SI" sz="3200" dirty="0">
              <a:latin typeface="Century Schoolbook" panose="02040604050505020304" pitchFamily="18" charset="0"/>
            </a:endParaRP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sl-SI" sz="3200" dirty="0">
                <a:latin typeface="Century Schoolbook" panose="02040604050505020304" pitchFamily="18" charset="0"/>
              </a:rPr>
              <a:t>Pri oddaji zahteve </a:t>
            </a:r>
            <a:r>
              <a:rPr lang="sl-SI" sz="3200" b="1" dirty="0">
                <a:latin typeface="Century Schoolbook" panose="02040604050505020304" pitchFamily="18" charset="0"/>
              </a:rPr>
              <a:t>za menjavo dobavitelja oddaje </a:t>
            </a:r>
            <a:r>
              <a:rPr lang="sl-SI" sz="3200" dirty="0">
                <a:latin typeface="Century Schoolbook" panose="02040604050505020304" pitchFamily="18" charset="0"/>
              </a:rPr>
              <a:t>kot plačnika vnesite pogodbeno stranko iz pogodbe o nakupu in prodaji proizvedene električne energije – </a:t>
            </a:r>
            <a:r>
              <a:rPr lang="sl-SI" sz="3200" dirty="0" err="1">
                <a:latin typeface="Century Schoolbook" panose="02040604050505020304" pitchFamily="18" charset="0"/>
              </a:rPr>
              <a:t>t.i</a:t>
            </a:r>
            <a:r>
              <a:rPr lang="sl-SI" sz="3200" dirty="0">
                <a:latin typeface="Century Schoolbook" panose="02040604050505020304" pitchFamily="18" charset="0"/>
              </a:rPr>
              <a:t>. prodajalca</a:t>
            </a:r>
          </a:p>
          <a:p>
            <a:endParaRPr lang="sl-SI" sz="3200" dirty="0">
              <a:latin typeface="Century Schoolbook" panose="02040604050505020304" pitchFamily="18" charset="0"/>
            </a:endParaRP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sl-SI" sz="3200" dirty="0">
                <a:latin typeface="Century Schoolbook" panose="02040604050505020304" pitchFamily="18" charset="0"/>
              </a:rPr>
              <a:t>Validacija se bo izvedla na podatek o prodajalcu, ki je zabeležen na merilnem mestu v bazi EDP (ta validacija zaenkrat še ne deluje)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sl-SI" sz="3200" dirty="0">
              <a:latin typeface="Century Schoolbook" panose="02040604050505020304" pitchFamily="18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sl-SI" sz="3200" dirty="0">
              <a:latin typeface="Century Schoolbook" panose="020406040505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5390661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object 7"/>
          <p:cNvSpPr/>
          <p:nvPr/>
        </p:nvSpPr>
        <p:spPr>
          <a:xfrm>
            <a:off x="12203816" y="6341608"/>
            <a:ext cx="7900284" cy="3950142"/>
          </a:xfrm>
          <a:prstGeom prst="rect">
            <a:avLst/>
          </a:prstGeom>
          <a:blipFill dpi="0" rotWithShape="1">
            <a:blip r:embed="rId3" cstate="print">
              <a:alphaModFix amt="10000"/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schemeClr val="accent2"/>
              </a:solidFill>
            </a:endParaRPr>
          </a:p>
        </p:txBody>
      </p:sp>
      <p:sp>
        <p:nvSpPr>
          <p:cNvPr id="3" name="object 3"/>
          <p:cNvSpPr/>
          <p:nvPr/>
        </p:nvSpPr>
        <p:spPr>
          <a:xfrm>
            <a:off x="1057559" y="1047089"/>
            <a:ext cx="17999710" cy="293370"/>
          </a:xfrm>
          <a:custGeom>
            <a:avLst/>
            <a:gdLst/>
            <a:ahLst/>
            <a:cxnLst/>
            <a:rect l="l" t="t" r="r" b="b"/>
            <a:pathLst>
              <a:path w="17999710" h="293369">
                <a:moveTo>
                  <a:pt x="17706267" y="0"/>
                </a:moveTo>
                <a:lnTo>
                  <a:pt x="293184" y="0"/>
                </a:lnTo>
                <a:lnTo>
                  <a:pt x="269139" y="971"/>
                </a:lnTo>
                <a:lnTo>
                  <a:pt x="222728" y="8520"/>
                </a:lnTo>
                <a:lnTo>
                  <a:pt x="179063" y="23039"/>
                </a:lnTo>
                <a:lnTo>
                  <a:pt x="138747" y="43925"/>
                </a:lnTo>
                <a:lnTo>
                  <a:pt x="102383" y="70574"/>
                </a:lnTo>
                <a:lnTo>
                  <a:pt x="70574" y="102383"/>
                </a:lnTo>
                <a:lnTo>
                  <a:pt x="43925" y="138747"/>
                </a:lnTo>
                <a:lnTo>
                  <a:pt x="23039" y="179063"/>
                </a:lnTo>
                <a:lnTo>
                  <a:pt x="8520" y="222728"/>
                </a:lnTo>
                <a:lnTo>
                  <a:pt x="971" y="269139"/>
                </a:lnTo>
                <a:lnTo>
                  <a:pt x="0" y="293184"/>
                </a:lnTo>
                <a:lnTo>
                  <a:pt x="17999451" y="293184"/>
                </a:lnTo>
                <a:lnTo>
                  <a:pt x="17995614" y="245628"/>
                </a:lnTo>
                <a:lnTo>
                  <a:pt x="17984505" y="200515"/>
                </a:lnTo>
                <a:lnTo>
                  <a:pt x="17966727" y="158449"/>
                </a:lnTo>
                <a:lnTo>
                  <a:pt x="17942884" y="120033"/>
                </a:lnTo>
                <a:lnTo>
                  <a:pt x="17913580" y="85871"/>
                </a:lnTo>
                <a:lnTo>
                  <a:pt x="17879418" y="56567"/>
                </a:lnTo>
                <a:lnTo>
                  <a:pt x="17841002" y="32724"/>
                </a:lnTo>
                <a:lnTo>
                  <a:pt x="17798936" y="14946"/>
                </a:lnTo>
                <a:lnTo>
                  <a:pt x="17753823" y="3837"/>
                </a:lnTo>
                <a:lnTo>
                  <a:pt x="17706267" y="0"/>
                </a:lnTo>
                <a:close/>
              </a:path>
            </a:pathLst>
          </a:custGeom>
          <a:solidFill>
            <a:srgbClr val="1C6481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0" name="Picture 2" descr="\\Deepspace\d-projekti\Projekti\Elektro_Celje\2019\GIZ\ppt\_docs\logotipi partnejev_2019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36650" y="11388725"/>
            <a:ext cx="13623530" cy="694800"/>
          </a:xfrm>
          <a:prstGeom prst="rect">
            <a:avLst/>
          </a:prstGeom>
          <a:noFill/>
        </p:spPr>
      </p:pic>
      <p:sp>
        <p:nvSpPr>
          <p:cNvPr id="7" name="object 5"/>
          <p:cNvSpPr txBox="1"/>
          <p:nvPr/>
        </p:nvSpPr>
        <p:spPr>
          <a:xfrm rot="10800000" flipV="1">
            <a:off x="1212848" y="2460319"/>
            <a:ext cx="17449802" cy="8494633"/>
          </a:xfrm>
          <a:prstGeom prst="rect">
            <a:avLst/>
          </a:prstGeom>
        </p:spPr>
        <p:txBody>
          <a:bodyPr vert="horz" wrap="square" lIns="0" tIns="0" rIns="0" bIns="0" numCol="1" rtlCol="0">
            <a:spAutoFit/>
          </a:bodyPr>
          <a:lstStyle/>
          <a:p>
            <a:pPr marL="571500" indent="-571500">
              <a:buFont typeface="Wingdings" panose="05000000000000000000" pitchFamily="2" charset="2"/>
              <a:buChar char="§"/>
            </a:pPr>
            <a:r>
              <a:rPr lang="sl-SI" sz="4000" dirty="0">
                <a:latin typeface="Century Schoolbook" panose="02040604050505020304" pitchFamily="18" charset="0"/>
              </a:rPr>
              <a:t>Ob oddaji vloge se določi način pridobitve odčitka, ki je lahko:</a:t>
            </a:r>
          </a:p>
          <a:p>
            <a:pPr marL="1028700" lvl="1" indent="-571500">
              <a:buFont typeface="Wingdings" panose="05000000000000000000" pitchFamily="2" charset="2"/>
              <a:buChar char="ü"/>
            </a:pPr>
            <a:endParaRPr lang="sl-SI" sz="4000" dirty="0">
              <a:latin typeface="Century Schoolbook" panose="02040604050505020304" pitchFamily="18" charset="0"/>
            </a:endParaRPr>
          </a:p>
          <a:p>
            <a:pPr marL="1028700" lvl="1" indent="-571500">
              <a:buFont typeface="Wingdings" panose="05000000000000000000" pitchFamily="2" charset="2"/>
              <a:buChar char="ü"/>
            </a:pPr>
            <a:r>
              <a:rPr lang="sl-SI" sz="4000" dirty="0">
                <a:latin typeface="Century Schoolbook" panose="02040604050505020304" pitchFamily="18" charset="0"/>
              </a:rPr>
              <a:t>EDP daljinsko za merilna mesta na daljinskem zajemu</a:t>
            </a:r>
          </a:p>
          <a:p>
            <a:pPr marL="1028700" lvl="1" indent="-571500">
              <a:buFont typeface="Wingdings" panose="05000000000000000000" pitchFamily="2" charset="2"/>
              <a:buChar char="ü"/>
            </a:pPr>
            <a:r>
              <a:rPr lang="sl-SI" sz="4000" dirty="0">
                <a:latin typeface="Century Schoolbook" panose="02040604050505020304" pitchFamily="18" charset="0"/>
              </a:rPr>
              <a:t>Uporabnik sistema</a:t>
            </a:r>
          </a:p>
          <a:p>
            <a:pPr marL="1028700" lvl="1" indent="-571500">
              <a:buFont typeface="Wingdings" panose="05000000000000000000" pitchFamily="2" charset="2"/>
              <a:buChar char="ü"/>
            </a:pPr>
            <a:r>
              <a:rPr lang="sl-SI" sz="4000" dirty="0">
                <a:latin typeface="Century Schoolbook" panose="02040604050505020304" pitchFamily="18" charset="0"/>
              </a:rPr>
              <a:t>EDP ročno z obiskom merilnega mesta: za merilna mesta pri katerih v zadnjih 12 mesecih od datuma predvidene menjave dobavitelja EDP ni odčital števca ali v primeru, da dobavitelj do petega dne od datuma odobritve menjave dobavitelja sporoči, da je merilno mesto uporabniku nedostopno za odčitavanje.</a:t>
            </a:r>
          </a:p>
          <a:p>
            <a:pPr lvl="1"/>
            <a:endParaRPr lang="sl-SI" sz="4000" dirty="0">
              <a:latin typeface="Century Schoolbook" panose="02040604050505020304" pitchFamily="18" charset="0"/>
            </a:endParaRPr>
          </a:p>
          <a:p>
            <a:pPr marL="571500" indent="-571500">
              <a:buFont typeface="Wingdings" panose="05000000000000000000" pitchFamily="2" charset="2"/>
              <a:buChar char="§"/>
            </a:pPr>
            <a:r>
              <a:rPr lang="sl-SI" sz="4000" dirty="0">
                <a:latin typeface="Century Schoolbook" panose="02040604050505020304" pitchFamily="18" charset="0"/>
              </a:rPr>
              <a:t>V primeru da je način pridobitve odčitka EDP- ročno, mora uporabnik sistema omogočiti dostop do števca. </a:t>
            </a:r>
          </a:p>
          <a:p>
            <a:pPr marL="571500" indent="-571500">
              <a:buFont typeface="Wingdings" panose="05000000000000000000" pitchFamily="2" charset="2"/>
              <a:buChar char="§"/>
            </a:pPr>
            <a:r>
              <a:rPr lang="sl-SI" sz="4000" dirty="0">
                <a:latin typeface="Century Schoolbook" panose="02040604050505020304" pitchFamily="18" charset="0"/>
              </a:rPr>
              <a:t>Dejanska menjava dobavitelja se izvede na dan odčitka.</a:t>
            </a:r>
          </a:p>
          <a:p>
            <a:pPr lvl="1"/>
            <a:r>
              <a:rPr lang="sl-SI" sz="3200" dirty="0">
                <a:latin typeface="Century Schoolbook" panose="02040604050505020304" pitchFamily="18" charset="0"/>
              </a:rPr>
              <a:t>												</a:t>
            </a:r>
            <a:endParaRPr lang="sl-SI" sz="2400" dirty="0">
              <a:latin typeface="Century Schoolbook" panose="02040604050505020304" pitchFamily="18" charset="0"/>
              <a:cs typeface="Arial"/>
            </a:endParaRPr>
          </a:p>
        </p:txBody>
      </p:sp>
      <p:sp>
        <p:nvSpPr>
          <p:cNvPr id="2" name="Naslov 1">
            <a:extLst>
              <a:ext uri="{FF2B5EF4-FFF2-40B4-BE49-F238E27FC236}">
                <a16:creationId xmlns:a16="http://schemas.microsoft.com/office/drawing/2014/main" id="{59FE5018-664C-4CE2-A73F-6D5523F6ED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34388" y="1607086"/>
            <a:ext cx="17856862" cy="677108"/>
          </a:xfrm>
        </p:spPr>
        <p:txBody>
          <a:bodyPr/>
          <a:lstStyle/>
          <a:p>
            <a:r>
              <a:rPr lang="sl-SI" sz="4400" dirty="0">
                <a:solidFill>
                  <a:schemeClr val="tx1">
                    <a:lumMod val="95000"/>
                    <a:lumOff val="5000"/>
                  </a:schemeClr>
                </a:solidFill>
                <a:latin typeface="Century Schoolbook" panose="02040604050505020304" pitchFamily="18" charset="0"/>
              </a:rPr>
              <a:t>Določitev načina odčitavanja in datum menjave dobavitelja</a:t>
            </a:r>
          </a:p>
        </p:txBody>
      </p:sp>
    </p:spTree>
    <p:extLst>
      <p:ext uri="{BB962C8B-B14F-4D97-AF65-F5344CB8AC3E}">
        <p14:creationId xmlns:p14="http://schemas.microsoft.com/office/powerpoint/2010/main" val="36493473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C4B5AE8703F8B44F89716D98D4B612D4" ma:contentTypeVersion="11" ma:contentTypeDescription="Ustvari nov dokument." ma:contentTypeScope="" ma:versionID="5234bd539d4bff7d273b6970e8256b82">
  <xsd:schema xmlns:xsd="http://www.w3.org/2001/XMLSchema" xmlns:xs="http://www.w3.org/2001/XMLSchema" xmlns:p="http://schemas.microsoft.com/office/2006/metadata/properties" xmlns:ns2="fdfd01b6-3b48-45ff-89a7-924d212543d1" xmlns:ns3="16a27e28-50c5-42c9-b3cf-30c2d48c95e5" targetNamespace="http://schemas.microsoft.com/office/2006/metadata/properties" ma:root="true" ma:fieldsID="20b0c4415140452a8f5c52d1ce61e58d" ns2:_="" ns3:_="">
    <xsd:import namespace="fdfd01b6-3b48-45ff-89a7-924d212543d1"/>
    <xsd:import namespace="16a27e28-50c5-42c9-b3cf-30c2d48c95e5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dfd01b6-3b48-45ff-89a7-924d212543d1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V skupni rabi z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V skupni rabi s podrobnostmi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a27e28-50c5-42c9-b3cf-30c2d48c95e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7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8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Vrsta vsebine"/>
        <xsd:element ref="dc:title" minOccurs="0" maxOccurs="1" ma:index="4" ma:displayName="Naslov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28789A5B-0784-4C02-8BD7-B707BBA4FB2C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D51441F9-F9DE-4425-A17C-8AF26760ECD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fdfd01b6-3b48-45ff-89a7-924d212543d1"/>
    <ds:schemaRef ds:uri="16a27e28-50c5-42c9-b3cf-30c2d48c95e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A94E5A20-403E-4D7F-B4B1-8E81749C1997}">
  <ds:schemaRefs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5593</TotalTime>
  <Words>1572</Words>
  <Application>Microsoft Office PowerPoint</Application>
  <PresentationFormat>Po meri</PresentationFormat>
  <Paragraphs>266</Paragraphs>
  <Slides>30</Slides>
  <Notes>30</Notes>
  <HiddenSlides>0</HiddenSlides>
  <MMClips>0</MMClips>
  <ScaleCrop>false</ScaleCrop>
  <HeadingPairs>
    <vt:vector size="6" baseType="variant">
      <vt:variant>
        <vt:lpstr>Uporabljene pisave</vt:lpstr>
      </vt:variant>
      <vt:variant>
        <vt:i4>4</vt:i4>
      </vt:variant>
      <vt:variant>
        <vt:lpstr>Tema</vt:lpstr>
      </vt:variant>
      <vt:variant>
        <vt:i4>1</vt:i4>
      </vt:variant>
      <vt:variant>
        <vt:lpstr>Naslovi diapozitivov</vt:lpstr>
      </vt:variant>
      <vt:variant>
        <vt:i4>30</vt:i4>
      </vt:variant>
    </vt:vector>
  </HeadingPairs>
  <TitlesOfParts>
    <vt:vector size="35" baseType="lpstr">
      <vt:lpstr>Arial</vt:lpstr>
      <vt:lpstr>Calibri</vt:lpstr>
      <vt:lpstr>Century Schoolbook</vt:lpstr>
      <vt:lpstr>Wingdings</vt:lpstr>
      <vt:lpstr>Office Theme</vt:lpstr>
      <vt:lpstr>PowerPointova predstavitev</vt:lpstr>
      <vt:lpstr>Menjava dobavitelja odjema ali oddaje</vt:lpstr>
      <vt:lpstr>Menjava dobavitelja na CEEPS</vt:lpstr>
      <vt:lpstr>Oddaja vloge </vt:lpstr>
      <vt:lpstr>Oddaja vloge</vt:lpstr>
      <vt:lpstr>Oddaja vloge - posebnosti</vt:lpstr>
      <vt:lpstr>Posebnosti pri davčni številki </vt:lpstr>
      <vt:lpstr>Posebnosti pri menjavi dobavitelja oddaje</vt:lpstr>
      <vt:lpstr>Določitev načina odčitavanja in datum menjave dobavitelja</vt:lpstr>
      <vt:lpstr>Preverjanje podatkov pri oddaji vloge </vt:lpstr>
      <vt:lpstr>PowerPointova predstavitev</vt:lpstr>
      <vt:lpstr>Pregled oddanih vlog</vt:lpstr>
      <vt:lpstr>Oznake vezalnih shem</vt:lpstr>
      <vt:lpstr>Pregled odobrenih vlog</vt:lpstr>
      <vt:lpstr>Pregled realiziranih vlog</vt:lpstr>
      <vt:lpstr>Samoodčitavanje</vt:lpstr>
      <vt:lpstr>Testni primer</vt:lpstr>
      <vt:lpstr>PowerPointova predstavitev</vt:lpstr>
      <vt:lpstr>PowerPointova predstavitev</vt:lpstr>
      <vt:lpstr>PowerPointova predstavitev</vt:lpstr>
      <vt:lpstr>eIS distributerja – pregled vloge</vt:lpstr>
      <vt:lpstr>eIS distributerja – pregled vloge</vt:lpstr>
      <vt:lpstr>CEEPS - odobrene</vt:lpstr>
      <vt:lpstr>CEEPS – Vnos odbirka</vt:lpstr>
      <vt:lpstr>eIS – Vnos odbirka in potrditev zaključka menjave dobavitelja</vt:lpstr>
      <vt:lpstr>eIS – Evidentiranje menjave dobavitelja</vt:lpstr>
      <vt:lpstr>CEEPS – pregled odobrenih – status čaka na obračun</vt:lpstr>
      <vt:lpstr>CEEPS – Kandidati za pridobljene in pregled pridobljenih</vt:lpstr>
      <vt:lpstr>CEEPS – Kandidati za izgubljene in pregled izgubljenih</vt:lpstr>
      <vt:lpstr>PowerPointova predstavitev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Gašper Štern</dc:creator>
  <cp:lastModifiedBy>Marija Košir</cp:lastModifiedBy>
  <cp:revision>167</cp:revision>
  <cp:lastPrinted>2019-05-20T12:49:57Z</cp:lastPrinted>
  <dcterms:created xsi:type="dcterms:W3CDTF">2016-03-15T14:58:32Z</dcterms:created>
  <dcterms:modified xsi:type="dcterms:W3CDTF">2021-02-19T09:57:36Z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2016-03-15T00:00:00Z</vt:filetime>
  </property>
  <property fmtid="{D5CDD505-2E9C-101B-9397-08002B2CF9AE}" pid="3" name="LastSaved">
    <vt:filetime>2016-03-15T00:00:00Z</vt:filetime>
  </property>
  <property fmtid="{D5CDD505-2E9C-101B-9397-08002B2CF9AE}" pid="4" name="ContentTypeId">
    <vt:lpwstr>0x010100C4B5AE8703F8B44F89716D98D4B612D4</vt:lpwstr>
  </property>
</Properties>
</file>