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9" r:id="rId4"/>
  </p:sldMasterIdLst>
  <p:notesMasterIdLst>
    <p:notesMasterId r:id="rId17"/>
  </p:notesMasterIdLst>
  <p:handoutMasterIdLst>
    <p:handoutMasterId r:id="rId18"/>
  </p:handoutMasterIdLst>
  <p:sldIdLst>
    <p:sldId id="273" r:id="rId5"/>
    <p:sldId id="274" r:id="rId6"/>
    <p:sldId id="275" r:id="rId7"/>
    <p:sldId id="278" r:id="rId8"/>
    <p:sldId id="277" r:id="rId9"/>
    <p:sldId id="282" r:id="rId10"/>
    <p:sldId id="283" r:id="rId11"/>
    <p:sldId id="276" r:id="rId12"/>
    <p:sldId id="281" r:id="rId13"/>
    <p:sldId id="280" r:id="rId14"/>
    <p:sldId id="284" r:id="rId15"/>
    <p:sldId id="272" r:id="rId16"/>
  </p:sldIdLst>
  <p:sldSz cx="12192000" cy="6858000"/>
  <p:notesSz cx="6858000" cy="9144000"/>
  <p:defaultTextStyle>
    <a:defPPr rtl="0">
      <a:defRPr lang="sl-S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D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99" autoAdjust="0"/>
  </p:normalViewPr>
  <p:slideViewPr>
    <p:cSldViewPr snapToGrid="0">
      <p:cViewPr varScale="1">
        <p:scale>
          <a:sx n="109" d="100"/>
          <a:sy n="109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88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>
            <a:extLst>
              <a:ext uri="{FF2B5EF4-FFF2-40B4-BE49-F238E27FC236}">
                <a16:creationId xmlns:a16="http://schemas.microsoft.com/office/drawing/2014/main" xmlns="" id="{B29619C3-963C-4CE9-BB03-70EF68611E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>
            <a:extLst>
              <a:ext uri="{FF2B5EF4-FFF2-40B4-BE49-F238E27FC236}">
                <a16:creationId xmlns:a16="http://schemas.microsoft.com/office/drawing/2014/main" xmlns="" id="{290A1106-FBA9-4237-8BAA-AF805231E2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8EC3-D923-4FF4-A57C-535D320BF366}" type="datetimeFigureOut">
              <a:rPr lang="sl-SI" smtClean="0"/>
              <a:t>19. 02. 2021</a:t>
            </a:fld>
            <a:endParaRPr lang="sl-SI"/>
          </a:p>
        </p:txBody>
      </p:sp>
      <p:sp>
        <p:nvSpPr>
          <p:cNvPr id="4" name="Označba mesta noge 3">
            <a:extLst>
              <a:ext uri="{FF2B5EF4-FFF2-40B4-BE49-F238E27FC236}">
                <a16:creationId xmlns:a16="http://schemas.microsoft.com/office/drawing/2014/main" xmlns="" id="{66C87283-02BE-4031-87B6-E7FE4841BB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:a16="http://schemas.microsoft.com/office/drawing/2014/main" xmlns="" id="{E274C2AD-DFCD-4B64-A7CC-D5D6681D67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E3AFA-97BE-4BAD-9EB4-8C99AEB4AB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3898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noProof="0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64880-EB3E-4F42-8AA4-83BA4D788512}" type="datetime1">
              <a:rPr lang="sl-SI" smtClean="0"/>
              <a:pPr/>
              <a:t>19. 02. 2021</a:t>
            </a:fld>
            <a:endParaRPr lang="sl-SI" dirty="0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 noProof="0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dirty="0"/>
              <a:t>Uredite sloge besedila matrice</a:t>
            </a:r>
          </a:p>
          <a:p>
            <a:pPr lvl="1"/>
            <a:r>
              <a:rPr lang="sl-SI" noProof="0" dirty="0"/>
              <a:t>Druga raven</a:t>
            </a:r>
          </a:p>
          <a:p>
            <a:pPr lvl="2"/>
            <a:r>
              <a:rPr lang="sl-SI" noProof="0" dirty="0"/>
              <a:t>Tretja raven</a:t>
            </a:r>
          </a:p>
          <a:p>
            <a:pPr lvl="3"/>
            <a:r>
              <a:rPr lang="sl-SI" noProof="0" dirty="0"/>
              <a:t>Četrta raven</a:t>
            </a:r>
          </a:p>
          <a:p>
            <a:pPr lvl="4"/>
            <a:r>
              <a:rPr lang="sl-SI" noProof="0" dirty="0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noProof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D24D7-61EF-47FA-85FE-535E8174D4FF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67681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lika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Skupina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Pravokotnik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Prostoročno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Prostoročno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Pravokotnik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Prostoročno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Prostoročno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Prostoročno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Prostoročno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Prostoročno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Prostoročno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Prostoročno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Prostoročno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Prostoročno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Prostoročno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Prostoročno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Prostoročno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Prostoročno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Prostoročno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Prostoročno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Prostoročno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Prostoročno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Prostoročno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Prostoročno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Prostoročno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Prostoročno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Prostoročno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Prostoročno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Prostoročno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Pravokotnik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Prostoročno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Prostoročno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Prostoročno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Prostoročno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Prostoročno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Prostoročno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Prostoročno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Prostoročno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Prostoročno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Prostoročno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Prostoročno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Pravokotnik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Prostoročno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Prostoročno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Prostoročno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Prostoročno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Prostoročno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Prostoročno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Prostoročno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Prostoročno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Prostoročno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Prostoročno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Prostoročno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Prostoročno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Prostoročno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Naslov 1"/>
          <p:cNvSpPr>
            <a:spLocks noGrp="1"/>
          </p:cNvSpPr>
          <p:nvPr>
            <p:ph type="ctrTitle" hasCustomPrompt="1"/>
          </p:nvPr>
        </p:nvSpPr>
        <p:spPr>
          <a:xfrm>
            <a:off x="1876424" y="1122363"/>
            <a:ext cx="8791575" cy="2387600"/>
          </a:xfrm>
        </p:spPr>
        <p:txBody>
          <a:bodyPr rtlCol="0" anchor="b">
            <a:normAutofit/>
          </a:bodyPr>
          <a:lstStyle>
            <a:lvl1pPr algn="l">
              <a:defRPr sz="48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602038"/>
            <a:ext cx="8791575" cy="1655762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sl-SI" noProof="0"/>
              <a:t>Kliknite, da uredite slog podnaslova matrice.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 rtlCol="0"/>
          <a:lstStyle/>
          <a:p>
            <a:pPr rtl="0"/>
            <a:fld id="{38EF9F67-672A-445F-9B6E-D738D7E9F18F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365841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0" y="4304664"/>
            <a:ext cx="9912355" cy="819355"/>
          </a:xfrm>
        </p:spPr>
        <p:txBody>
          <a:bodyPr rtlCol="0" anchor="b">
            <a:normAutofit/>
          </a:bodyPr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sliko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5124020"/>
            <a:ext cx="9910859" cy="682472"/>
          </a:xfrm>
        </p:spPr>
        <p:txBody>
          <a:bodyPr rtlCol="0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1A64C9-8B18-4225-8E15-EEECC0601E24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29196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56" y="609600"/>
            <a:ext cx="9905955" cy="342900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4419599"/>
            <a:ext cx="9904459" cy="137159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C68E6D-C5A9-4687-80E0-0115998140F1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117256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446212" y="609599"/>
            <a:ext cx="9302752" cy="2748429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12" name="Označba mesta za besedilo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65557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1" y="4309919"/>
            <a:ext cx="9906002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9543D9-9E3F-42FE-8542-E15E85F10478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  <p:sp>
        <p:nvSpPr>
          <p:cNvPr id="60" name="Polje z besedilom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sl-SI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61" name="Polje z besedilom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sl-SI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</p:spTree>
    <p:extLst>
      <p:ext uri="{BB962C8B-B14F-4D97-AF65-F5344CB8AC3E}">
        <p14:creationId xmlns:p14="http://schemas.microsoft.com/office/powerpoint/2010/main" val="290224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0" y="2134041"/>
            <a:ext cx="9906001" cy="2511835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4657655"/>
            <a:ext cx="9904505" cy="1140644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B4C5DD-ED79-491A-A0C1-399722D36CE6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747389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slov 1"/>
          <p:cNvSpPr>
            <a:spLocks noGrp="1"/>
          </p:cNvSpPr>
          <p:nvPr>
            <p:ph type="title" hasCustomPrompt="1"/>
          </p:nvPr>
        </p:nvSpPr>
        <p:spPr>
          <a:xfrm>
            <a:off x="1141413" y="609600"/>
            <a:ext cx="9905998" cy="1905000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7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0" y="2674463"/>
            <a:ext cx="3196899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8" name="Označba mesta za besedilo 3"/>
          <p:cNvSpPr>
            <a:spLocks noGrp="1"/>
          </p:cNvSpPr>
          <p:nvPr>
            <p:ph type="body" sz="half" idx="15" hasCustomPrompt="1"/>
          </p:nvPr>
        </p:nvSpPr>
        <p:spPr>
          <a:xfrm>
            <a:off x="1127918" y="3360263"/>
            <a:ext cx="3208735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9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4514766" y="2677635"/>
            <a:ext cx="3184385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0" name="Označba mesta za besedilo 3"/>
          <p:cNvSpPr>
            <a:spLocks noGrp="1"/>
          </p:cNvSpPr>
          <p:nvPr>
            <p:ph type="body" sz="half" idx="16" hasCustomPrompt="1"/>
          </p:nvPr>
        </p:nvSpPr>
        <p:spPr>
          <a:xfrm>
            <a:off x="4504213" y="3363435"/>
            <a:ext cx="3195830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1" name="Označba mesta za besedilo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442" y="2674463"/>
            <a:ext cx="3194968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2" name="Označba mesta za besedilo 3"/>
          <p:cNvSpPr>
            <a:spLocks noGrp="1"/>
          </p:cNvSpPr>
          <p:nvPr>
            <p:ph type="body" sz="half" idx="17" hasCustomPrompt="1"/>
          </p:nvPr>
        </p:nvSpPr>
        <p:spPr>
          <a:xfrm>
            <a:off x="7852442" y="3360263"/>
            <a:ext cx="3194968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535358-62E2-4880-99BF-D1DDF8DE54ED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4202244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ci za sli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609600"/>
            <a:ext cx="9905999" cy="1905000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19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3" y="4404596"/>
            <a:ext cx="319524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0" name="Označba mesta za sliko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1" name="Označba mesta za besedilo 3"/>
          <p:cNvSpPr>
            <a:spLocks noGrp="1"/>
          </p:cNvSpPr>
          <p:nvPr>
            <p:ph type="body" sz="half" idx="18" hasCustomPrompt="1"/>
          </p:nvPr>
        </p:nvSpPr>
        <p:spPr>
          <a:xfrm>
            <a:off x="1141413" y="4980858"/>
            <a:ext cx="3195240" cy="8178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2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4489053" y="4404596"/>
            <a:ext cx="320040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3" name="Označba mesta za sliko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4" name="Označba mesta za besedilo 3"/>
          <p:cNvSpPr>
            <a:spLocks noGrp="1"/>
          </p:cNvSpPr>
          <p:nvPr>
            <p:ph type="body" sz="half" idx="19" hasCustomPrompt="1"/>
          </p:nvPr>
        </p:nvSpPr>
        <p:spPr>
          <a:xfrm>
            <a:off x="4487593" y="4980857"/>
            <a:ext cx="3200400" cy="81034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5" name="Označba mesta za besedilo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567" y="4404595"/>
            <a:ext cx="3190741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6" name="Označba mesta za sliko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7" name="Označba mesta za besedilo 3"/>
          <p:cNvSpPr>
            <a:spLocks noGrp="1"/>
          </p:cNvSpPr>
          <p:nvPr>
            <p:ph type="body" sz="half" idx="20" hasCustomPrompt="1"/>
          </p:nvPr>
        </p:nvSpPr>
        <p:spPr>
          <a:xfrm>
            <a:off x="7852442" y="4980854"/>
            <a:ext cx="3194968" cy="810345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671975-32C5-40AD-99B3-7CC95CF5B873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01454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CB959E-4FD9-4074-BB35-E8AE6D285565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590616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en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en naslov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609599"/>
            <a:ext cx="2005011" cy="5181601"/>
          </a:xfrm>
        </p:spPr>
        <p:txBody>
          <a:bodyPr vert="eaVert"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 hasCustomPrompt="1"/>
          </p:nvPr>
        </p:nvSpPr>
        <p:spPr>
          <a:xfrm>
            <a:off x="1141410" y="609599"/>
            <a:ext cx="7748590" cy="5181601"/>
          </a:xfrm>
        </p:spPr>
        <p:txBody>
          <a:bodyPr vert="eaVert"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B5D8EF-7907-440D-9B25-3215F6C496B8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6047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2B761A-D931-4079-804E-A2AE4042A1CA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497360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1419226"/>
            <a:ext cx="9906000" cy="2852737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1" y="4424362"/>
            <a:ext cx="9906000" cy="1374776"/>
          </a:xfrm>
        </p:spPr>
        <p:txBody>
          <a:bodyPr rtlCol="0"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14AE70-F90A-413F-8FFD-A820290C887F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52280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sz="half" idx="1" hasCustomPrompt="1"/>
          </p:nvPr>
        </p:nvSpPr>
        <p:spPr>
          <a:xfrm>
            <a:off x="1141410" y="2249486"/>
            <a:ext cx="4878389" cy="3541714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vsebino 3"/>
          <p:cNvSpPr>
            <a:spLocks noGrp="1"/>
          </p:cNvSpPr>
          <p:nvPr>
            <p:ph sz="half" idx="2" hasCustomPrompt="1"/>
          </p:nvPr>
        </p:nvSpPr>
        <p:spPr>
          <a:xfrm>
            <a:off x="6172200" y="2249486"/>
            <a:ext cx="4875211" cy="3541714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A202CA-C0ED-41F5-9DBC-746522E989C0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21433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619126"/>
            <a:ext cx="9906000" cy="1477961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370019" y="2249486"/>
            <a:ext cx="4649783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vsebino 3"/>
          <p:cNvSpPr>
            <a:spLocks noGrp="1"/>
          </p:cNvSpPr>
          <p:nvPr>
            <p:ph sz="half" idx="2" hasCustomPrompt="1"/>
          </p:nvPr>
        </p:nvSpPr>
        <p:spPr>
          <a:xfrm>
            <a:off x="1141410" y="3073397"/>
            <a:ext cx="4878391" cy="2717801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5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8" y="2249485"/>
            <a:ext cx="4646602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6" name="Označba mesta za vsebino 5"/>
          <p:cNvSpPr>
            <a:spLocks noGrp="1"/>
          </p:cNvSpPr>
          <p:nvPr>
            <p:ph sz="quarter" idx="4" hasCustomPrompt="1"/>
          </p:nvPr>
        </p:nvSpPr>
        <p:spPr>
          <a:xfrm>
            <a:off x="6172200" y="3073397"/>
            <a:ext cx="4875210" cy="2717801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7" name="Označba mesta za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32DC1D-1EBE-448D-AE1E-FB999BB9EB95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8" name="Označba mesta za nogo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9" name="Označba mesta za številko diapoz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84659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4B0187-E3F2-4553-BBA7-85C8825C8914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87612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za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A9D7FA-33D0-4A7C-876E-7CC7F7FDFCEF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3" name="Označba mesta za nogo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4" name="Označba mesta za številko diapoz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99695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6705" y="609601"/>
            <a:ext cx="3856037" cy="1639884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idx="1" hasCustomPrompt="1"/>
          </p:nvPr>
        </p:nvSpPr>
        <p:spPr>
          <a:xfrm>
            <a:off x="5156200" y="592666"/>
            <a:ext cx="5891209" cy="5198534"/>
          </a:xfrm>
        </p:spPr>
        <p:txBody>
          <a:bodyPr rtlCol="0" anchor="ctr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6705" y="2249486"/>
            <a:ext cx="3856037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0D7901-1599-4771-B66C-986FF95B03DF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06136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3" y="609600"/>
            <a:ext cx="5934508" cy="1639886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sliko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l-SI" noProof="0"/>
              <a:t>Kliknite ikono, da dodate sliko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2249486"/>
            <a:ext cx="5934511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CD6C58-F74A-4FD0-A48D-3A4A58B70F93}" type="datetime1">
              <a:rPr lang="sl-SI" noProof="0" smtClean="0"/>
              <a:t>19. 02. 2021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0986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Skupina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Skupina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Pravokotnik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Prostoročno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Prostoročno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Prostoročno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Prostoročno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Prostoročno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Prostoročno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Prostoročno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Prostoročno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Prostoročno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Prostoročno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Vrstica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Prostoročno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Prostoročno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Prostoročno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Prostoročno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Pravokotnik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Prostoročno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Prostoročno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Prostoročno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Prostoročno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Prostoročno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Prostoročno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Prostoročno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Prostoročno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Prostoročno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Prostoročno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Skupina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Prostoročno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Prostoročno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Prostoročno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Prostoročno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Prostoročno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Prostoročno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Prostoročno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Prostoročno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Prostoročno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Pravokotnik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Označba mesta za naslov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endParaRPr lang="sl-SI" noProof="0"/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AEE48DA-38A1-44D3-8B40-08C43B7D97F4}" type="datetime1">
              <a:rPr lang="sl-SI" noProof="0" smtClean="0"/>
              <a:t>19. 02. 2021</a:t>
            </a:fld>
            <a:endParaRPr lang="sl-SI" noProof="0" dirty="0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sl-SI" noProof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sl-SI" noProof="0" smtClean="0"/>
              <a:pPr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3191852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do.si/sl/za-dobavitelje/predstavitve-za-dobavitelje" TargetMode="External"/><Relationship Id="rId2" Type="http://schemas.openxmlformats.org/officeDocument/2006/relationships/hyperlink" Target="https://www.sodo.si/sl/za-odjemalce/obvestila-za-odjemalc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odo.si/sl/za-dobavitelje/obrazci-perun-ei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21431" y="618518"/>
            <a:ext cx="11328933" cy="1478570"/>
          </a:xfrm>
        </p:spPr>
        <p:txBody>
          <a:bodyPr>
            <a:normAutofit fontScale="90000"/>
          </a:bodyPr>
          <a:lstStyle/>
          <a:p>
            <a:r>
              <a:rPr lang="sv-SE" dirty="0"/>
              <a:t>Elektro Celje d.d., Elektro Ljubljana d.d., Elektro Maribor d.d., Elektro Gorenjska d.d., Elektro Primorska d.d</a:t>
            </a:r>
            <a:r>
              <a:rPr lang="sv-SE" dirty="0" smtClean="0"/>
              <a:t>.</a:t>
            </a:r>
            <a:r>
              <a:rPr lang="sl-SI" dirty="0" smtClean="0"/>
              <a:t>,</a:t>
            </a:r>
            <a:r>
              <a:rPr lang="sv-SE" dirty="0" smtClean="0"/>
              <a:t> </a:t>
            </a:r>
            <a:r>
              <a:rPr lang="sv-SE" dirty="0"/>
              <a:t>Informatika d.d. </a:t>
            </a:r>
            <a:r>
              <a:rPr lang="sl-SI" dirty="0" smtClean="0"/>
              <a:t>IN SODO D.O.O.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21431" y="2097088"/>
            <a:ext cx="11328934" cy="4608514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Dostop </a:t>
            </a:r>
            <a:r>
              <a:rPr lang="sl-SI" sz="1600" dirty="0"/>
              <a:t>do CEEPS za izvajanje menjave dobavitelja po SONDSEE od 1.3.2021. (Janez Mule, Informatika </a:t>
            </a:r>
            <a:r>
              <a:rPr lang="sl-SI" sz="1600" dirty="0" err="1" smtClean="0"/>
              <a:t>d.d</a:t>
            </a:r>
            <a:r>
              <a:rPr lang="sl-SI" sz="1600" dirty="0"/>
              <a:t>. in </a:t>
            </a:r>
            <a:r>
              <a:rPr lang="sl-SI" sz="1600" dirty="0" smtClean="0"/>
              <a:t>Matjaž </a:t>
            </a:r>
            <a:r>
              <a:rPr lang="sl-SI" sz="1600" dirty="0" smtClean="0"/>
              <a:t>Barovič</a:t>
            </a:r>
            <a:r>
              <a:rPr lang="sl-SI" sz="1600" dirty="0"/>
              <a:t>, </a:t>
            </a:r>
            <a:r>
              <a:rPr lang="sl-SI" sz="1600" dirty="0" smtClean="0"/>
              <a:t>SODO</a:t>
            </a:r>
            <a:r>
              <a:rPr lang="sl-SI" sz="1600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Sprememba </a:t>
            </a:r>
            <a:r>
              <a:rPr lang="sl-SI" sz="1600" dirty="0"/>
              <a:t>na podatkovnih storitvah za menjavo dobavitelja po SONDSEE na EVT B2B (</a:t>
            </a:r>
            <a:r>
              <a:rPr lang="sl-SI" sz="1600" dirty="0" err="1"/>
              <a:t>Onepager</a:t>
            </a:r>
            <a:r>
              <a:rPr lang="sl-SI" sz="1600" dirty="0"/>
              <a:t>). </a:t>
            </a:r>
            <a:r>
              <a:rPr lang="sl-SI" sz="1600" dirty="0" smtClean="0"/>
              <a:t>Navedena </a:t>
            </a:r>
            <a:r>
              <a:rPr lang="sl-SI" sz="1600" dirty="0" smtClean="0"/>
              <a:t>predstavitev </a:t>
            </a:r>
            <a:r>
              <a:rPr lang="sl-SI" sz="1600" dirty="0"/>
              <a:t>je namenjena potrebnim spremembam pri dobaviteljih, ki so s svojimi </a:t>
            </a:r>
            <a:r>
              <a:rPr lang="sl-SI" sz="1600" dirty="0" smtClean="0"/>
              <a:t>procesi </a:t>
            </a:r>
            <a:r>
              <a:rPr lang="sl-SI" sz="1600" dirty="0"/>
              <a:t>že integrirani </a:t>
            </a:r>
            <a:r>
              <a:rPr lang="sl-SI" sz="1600" dirty="0" smtClean="0"/>
              <a:t>na </a:t>
            </a:r>
            <a:r>
              <a:rPr lang="sl-SI" sz="1600" dirty="0" smtClean="0"/>
              <a:t>podatkovne </a:t>
            </a:r>
            <a:r>
              <a:rPr lang="sl-SI" sz="1600" dirty="0" smtClean="0"/>
              <a:t>storitve </a:t>
            </a:r>
            <a:r>
              <a:rPr lang="sl-SI" sz="1600" dirty="0"/>
              <a:t>z WS na EVT B2B. (dr. Marcel Križevnik, Informatika </a:t>
            </a:r>
            <a:r>
              <a:rPr lang="sl-SI" sz="1600" dirty="0" err="1" smtClean="0"/>
              <a:t>d.d</a:t>
            </a:r>
            <a:r>
              <a:rPr lang="sl-SI" sz="1600" dirty="0"/>
              <a:t>.)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Izvajanje </a:t>
            </a:r>
            <a:r>
              <a:rPr lang="sl-SI" sz="1600" dirty="0"/>
              <a:t>menjave dobavitelja po SONDSEE na CEEPS za dobavitelje. (Maja Košir, Elektro Ljubljana </a:t>
            </a:r>
            <a:r>
              <a:rPr lang="sl-SI" sz="1600" dirty="0" err="1"/>
              <a:t>d.d</a:t>
            </a:r>
            <a:r>
              <a:rPr lang="sl-SI" sz="1600" dirty="0"/>
              <a:t>.)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Bistvene </a:t>
            </a:r>
            <a:r>
              <a:rPr lang="sl-SI" sz="1600" dirty="0"/>
              <a:t>spremembe  za dobavitelja pri izvajanju izmenjave podatkov  o odpovedi pogodbe, obveščanja </a:t>
            </a:r>
            <a:r>
              <a:rPr lang="sl-SI" sz="1600" dirty="0" smtClean="0"/>
              <a:t>odjemalca </a:t>
            </a:r>
            <a:r>
              <a:rPr lang="sl-SI" sz="1600" dirty="0"/>
              <a:t>o </a:t>
            </a:r>
            <a:r>
              <a:rPr lang="sl-SI" sz="1600" dirty="0" smtClean="0"/>
              <a:t>odklopu po 151</a:t>
            </a:r>
            <a:r>
              <a:rPr lang="sl-SI" sz="1600" dirty="0"/>
              <a:t>. členu EZ-1. in preklica odpovedi pogodbe. (Maja Košir, Elektro Ljubljana </a:t>
            </a:r>
            <a:r>
              <a:rPr lang="sl-SI" sz="1600" dirty="0" err="1" smtClean="0"/>
              <a:t>d.d</a:t>
            </a:r>
            <a:r>
              <a:rPr lang="sl-SI" sz="1600" dirty="0"/>
              <a:t>.)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Obračunavanje </a:t>
            </a:r>
            <a:r>
              <a:rPr lang="sl-SI" sz="1600" dirty="0"/>
              <a:t>prekoračevanja obračunske moči za uporabnike z merjeno močjo po SONDSEE in </a:t>
            </a:r>
            <a:r>
              <a:rPr lang="sl-SI" sz="1600" dirty="0" smtClean="0"/>
              <a:t>dokumenti ter </a:t>
            </a:r>
            <a:r>
              <a:rPr lang="sl-SI" sz="1600" dirty="0" smtClean="0"/>
              <a:t>spremembe </a:t>
            </a:r>
            <a:r>
              <a:rPr lang="sl-SI" sz="1600" dirty="0"/>
              <a:t>za </a:t>
            </a:r>
            <a:r>
              <a:rPr lang="sl-SI" sz="1600" dirty="0" smtClean="0"/>
              <a:t>uvedbo SONDSEE</a:t>
            </a:r>
            <a:r>
              <a:rPr lang="sl-SI" sz="1600" dirty="0"/>
              <a:t>, ki sledijo. (Boštjan Topolovec, SODO d.o.o. in </a:t>
            </a:r>
            <a:r>
              <a:rPr lang="sl-SI" sz="1600" dirty="0" smtClean="0"/>
              <a:t>Matjaž </a:t>
            </a:r>
            <a:r>
              <a:rPr lang="sl-SI" sz="1600" dirty="0"/>
              <a:t>Miklavčič, SODO </a:t>
            </a:r>
            <a:r>
              <a:rPr lang="sl-SI" sz="1600" dirty="0" smtClean="0"/>
              <a:t>d.o.o</a:t>
            </a:r>
            <a:r>
              <a:rPr lang="sl-SI" sz="1600" dirty="0"/>
              <a:t>.)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Zavarovanje </a:t>
            </a:r>
            <a:r>
              <a:rPr lang="sl-SI" sz="1600" dirty="0" smtClean="0"/>
              <a:t>plačil in Informacije PPO in PPP dobavitelji </a:t>
            </a:r>
            <a:r>
              <a:rPr lang="sl-SI" sz="1600" dirty="0"/>
              <a:t>(Patricija Jančič, SODO d.o.o.)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600" dirty="0" smtClean="0"/>
              <a:t>Razno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262718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/>
              <a:t>spremembe za uvedbo SONDSEE, ki </a:t>
            </a:r>
            <a:r>
              <a:rPr lang="sl-SI" dirty="0" err="1" smtClean="0"/>
              <a:t>sO</a:t>
            </a:r>
            <a:r>
              <a:rPr lang="sl-SI" dirty="0" smtClean="0"/>
              <a:t> V TEKU 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4049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dirty="0" smtClean="0"/>
              <a:t>Uskladitev obrazcev in dokumentov v uporabi z zahtevami SONDSEE.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1454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spremembe za uvedbo SONDSEE, ki </a:t>
            </a:r>
            <a:r>
              <a:rPr lang="sl-SI" dirty="0" smtClean="0"/>
              <a:t>sledijo 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1141412" y="2003303"/>
            <a:ext cx="9905999" cy="419527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sl-SI" dirty="0"/>
              <a:t>Razdelitev obstoječega registra merilnih mest na nov register merilnih mest (s podatki o merilnem mestu) in register merilnih točk (s podatki za potrebe trga z elektriko) – rok izvedbe 1.2.2022</a:t>
            </a:r>
          </a:p>
          <a:p>
            <a:pPr lvl="0"/>
            <a:r>
              <a:rPr lang="sl-SI" dirty="0"/>
              <a:t>Priprava seznama podatkovnih storitev B2C in B2B – rok izvedbe 1.9.2021</a:t>
            </a:r>
          </a:p>
          <a:p>
            <a:pPr lvl="0"/>
            <a:r>
              <a:rPr lang="sl-SI" dirty="0"/>
              <a:t>Prenova obstoječega navodila Standardizirani merilni in obračunski podatki, s katerim so določeni postopki, formati in časovni roki za izmenjavo navedenih podatkov med distribucijskim operaterjem in vsemi ostalimi deležniki – rok izvedbe </a:t>
            </a:r>
            <a:r>
              <a:rPr lang="sl-SI" dirty="0" smtClean="0"/>
              <a:t>1.9.2021</a:t>
            </a:r>
          </a:p>
          <a:p>
            <a:pPr lvl="0"/>
            <a:r>
              <a:rPr lang="sl-SI" dirty="0" smtClean="0"/>
              <a:t>Prehod količin odjemalcev iz </a:t>
            </a:r>
            <a:r>
              <a:rPr lang="sl-SI" dirty="0" err="1" smtClean="0"/>
              <a:t>nemerjenega</a:t>
            </a:r>
            <a:r>
              <a:rPr lang="sl-SI" dirty="0" smtClean="0"/>
              <a:t> odjema (preostali diagram) v merjen diagram za namen bilančnega obračuna v korakih opisanih v 303. členu SONDSEE</a:t>
            </a: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791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VPRAŠANJA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SONDSEE: matjaz.miklavcic@sodo.si</a:t>
            </a:r>
          </a:p>
          <a:p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Obračun prekoračevanja priključne moči po SONDSEE za odjemalce z merjeno močjo in Izjava o lastni oskrbi : bostjan.topolovec@sodo.si</a:t>
            </a: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11808895"/>
      </p:ext>
    </p:extLst>
  </p:cSld>
  <p:clrMapOvr>
    <a:masterClrMapping/>
  </p:clrMapOvr>
  <p:transition advClick="0" advTm="75000"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25642" y="1122363"/>
            <a:ext cx="11069053" cy="2387600"/>
          </a:xfrm>
        </p:spPr>
        <p:txBody>
          <a:bodyPr>
            <a:normAutofit/>
          </a:bodyPr>
          <a:lstStyle/>
          <a:p>
            <a:pPr algn="ctr"/>
            <a:r>
              <a:rPr lang="sl-SI" sz="2200" dirty="0"/>
              <a:t>Obračunavanje prekoračevanja obračunske moči za uporabnike z merjeno močjo po SONDSEE </a:t>
            </a:r>
            <a:r>
              <a:rPr lang="sl-SI" sz="2200" dirty="0" smtClean="0"/>
              <a:t>in dokumenti </a:t>
            </a:r>
            <a:r>
              <a:rPr lang="sl-SI" sz="2200" dirty="0" smtClean="0"/>
              <a:t>ter </a:t>
            </a:r>
            <a:r>
              <a:rPr lang="sl-SI" sz="2200" dirty="0"/>
              <a:t>spremembe za uvedbo SONDSEE, ki sledijo. (Boštjan Topolovec, SODO d.o.o. in </a:t>
            </a:r>
            <a:r>
              <a:rPr lang="sl-SI" sz="2200" dirty="0" smtClean="0"/>
              <a:t>Matjaž </a:t>
            </a:r>
            <a:r>
              <a:rPr lang="sl-SI" sz="2200" dirty="0"/>
              <a:t>Miklavčič, </a:t>
            </a:r>
            <a:r>
              <a:rPr lang="sl-SI" sz="2200" dirty="0" smtClean="0"/>
              <a:t>SODO d.o.o</a:t>
            </a:r>
            <a:r>
              <a:rPr lang="sl-SI" sz="2200" dirty="0"/>
              <a:t>.)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</p:txBody>
      </p:sp>
      <p:sp>
        <p:nvSpPr>
          <p:cNvPr id="4" name="Podnaslov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628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Obračunavanje prekoračevanja obračunske moči za uporabnike z merjeno močjo po </a:t>
            </a:r>
            <a:r>
              <a:rPr lang="sl-SI" dirty="0" smtClean="0"/>
              <a:t>2. točki 246. člena SONDSEE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1141413" y="2319826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sl-SI" dirty="0"/>
              <a:t>(2) V primeru prekoračitve priključne moči določene v SZP se na merilnem mestu končnega odjemalca, kjer se obračunska moč meri, za obračun omrežnine in prispevkov celotna izmerjena </a:t>
            </a:r>
            <a:r>
              <a:rPr lang="sl-SI" dirty="0" smtClean="0"/>
              <a:t> </a:t>
            </a:r>
            <a:r>
              <a:rPr lang="sl-SI" dirty="0"/>
              <a:t>obračunska moč poveča za procent prekoračitve obračunske moči nad priključno močjo in se obračuna na rednem računu za omrežnino in prispevke kot ločena postavka obračunske moči.</a:t>
            </a:r>
          </a:p>
        </p:txBody>
      </p:sp>
    </p:spTree>
    <p:extLst>
      <p:ext uri="{BB962C8B-B14F-4D97-AF65-F5344CB8AC3E}">
        <p14:creationId xmlns:p14="http://schemas.microsoft.com/office/powerpoint/2010/main" val="215455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Obračunavanje prekoračevanja obračunske moči za uporabnike z merjeno močjo po SONDSEE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4358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l-SI" sz="2900" dirty="0"/>
              <a:t>Za pomoč pri delu smo pripravili </a:t>
            </a:r>
            <a:r>
              <a:rPr lang="sl-SI" sz="2900" dirty="0" smtClean="0"/>
              <a:t>formulo za izračun količin z legendo oznak.</a:t>
            </a:r>
            <a:endParaRPr lang="sl-SI" sz="2900" dirty="0"/>
          </a:p>
          <a:p>
            <a:r>
              <a:rPr lang="sl-SI" sz="2900" dirty="0"/>
              <a:t>Pp=Priključna moč (kW</a:t>
            </a:r>
            <a:r>
              <a:rPr lang="sl-SI" sz="2900" dirty="0" smtClean="0"/>
              <a:t>)</a:t>
            </a:r>
          </a:p>
          <a:p>
            <a:r>
              <a:rPr lang="sl-SI" sz="2900" dirty="0"/>
              <a:t>Po=Obračunska moč (kW</a:t>
            </a:r>
            <a:r>
              <a:rPr lang="sl-SI" sz="2900" dirty="0" smtClean="0"/>
              <a:t>)</a:t>
            </a:r>
          </a:p>
          <a:p>
            <a:r>
              <a:rPr lang="sl-SI" sz="2900" dirty="0" err="1" smtClean="0"/>
              <a:t>Pprek</a:t>
            </a:r>
            <a:r>
              <a:rPr lang="sl-SI" sz="2900" dirty="0" smtClean="0"/>
              <a:t>=</a:t>
            </a:r>
            <a:r>
              <a:rPr lang="pl-PL" sz="2900" dirty="0"/>
              <a:t>Izračunana dodatna moč prekoračitve (kW</a:t>
            </a:r>
            <a:r>
              <a:rPr lang="pl-PL" sz="2900" dirty="0" smtClean="0"/>
              <a:t>)</a:t>
            </a:r>
          </a:p>
          <a:p>
            <a:r>
              <a:rPr lang="pl-PL" sz="2900" dirty="0"/>
              <a:t>Pprekrnd=Zaokrožena obračunan dodatna moč prekoračitve  (kW</a:t>
            </a:r>
            <a:r>
              <a:rPr lang="pl-PL" sz="2900" dirty="0" smtClean="0"/>
              <a:t>)</a:t>
            </a:r>
          </a:p>
          <a:p>
            <a:r>
              <a:rPr lang="sl-SI" sz="2900" dirty="0"/>
              <a:t>SKUPAJ Po in </a:t>
            </a:r>
            <a:r>
              <a:rPr lang="sl-SI" sz="2900" dirty="0" err="1"/>
              <a:t>Pprekrnd</a:t>
            </a:r>
            <a:r>
              <a:rPr lang="sl-SI" sz="2900" dirty="0"/>
              <a:t>=Zaračunana obračunska moč in prekoračitev SKUPAJ (kW</a:t>
            </a:r>
            <a:r>
              <a:rPr lang="sl-SI" sz="2900" dirty="0" smtClean="0"/>
              <a:t>)</a:t>
            </a:r>
          </a:p>
          <a:p>
            <a:pPr marL="0" indent="0">
              <a:buNone/>
            </a:pPr>
            <a:r>
              <a:rPr lang="sl-SI" sz="2900" dirty="0" smtClean="0"/>
              <a:t>FORMULA</a:t>
            </a:r>
            <a:endParaRPr lang="sl-SI" sz="2900" dirty="0"/>
          </a:p>
          <a:p>
            <a:r>
              <a:rPr lang="sl-SI" sz="2900" dirty="0" err="1"/>
              <a:t>Pprek</a:t>
            </a:r>
            <a:r>
              <a:rPr lang="sl-SI" sz="2900" dirty="0"/>
              <a:t>=Po*(Po-Pp)/Pp , ki velja, ko je rezultat izračuna večji kot 0. Če je negativen rezultat je </a:t>
            </a:r>
            <a:r>
              <a:rPr lang="sl-SI" sz="2900" dirty="0" err="1"/>
              <a:t>Pprek</a:t>
            </a:r>
            <a:r>
              <a:rPr lang="sl-SI" sz="2900" dirty="0"/>
              <a:t>=0. Seveda sledi zaokrožitev količin.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8821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Obračunavanje prekoračevanja obračunske moči za uporabnike z merjeno močjo po SONDSEE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/>
              <a:t>Za delo kontrole obračunanih vrednosti prekoračitve in </a:t>
            </a:r>
            <a:r>
              <a:rPr lang="sl-SI" dirty="0" smtClean="0"/>
              <a:t>simulacijo količin </a:t>
            </a:r>
            <a:r>
              <a:rPr lang="sl-SI" dirty="0"/>
              <a:t>XLS, ki </a:t>
            </a:r>
            <a:r>
              <a:rPr lang="sl-SI" dirty="0" smtClean="0"/>
              <a:t>izračuna </a:t>
            </a:r>
            <a:r>
              <a:rPr lang="sl-SI" dirty="0"/>
              <a:t>količine prekoračitve z vpisom Pp in </a:t>
            </a:r>
            <a:r>
              <a:rPr lang="sl-SI" dirty="0" smtClean="0"/>
              <a:t>Po </a:t>
            </a:r>
            <a:r>
              <a:rPr lang="sl-SI" dirty="0" err="1" smtClean="0"/>
              <a:t>po</a:t>
            </a:r>
            <a:r>
              <a:rPr lang="sl-SI" dirty="0" smtClean="0"/>
              <a:t> </a:t>
            </a:r>
            <a:r>
              <a:rPr lang="sl-SI" dirty="0"/>
              <a:t>formuli in z </a:t>
            </a:r>
            <a:r>
              <a:rPr lang="sl-SI" dirty="0" smtClean="0"/>
              <a:t>zaokroževanjem, ki bo objavljena za odjemalce na:</a:t>
            </a:r>
          </a:p>
          <a:p>
            <a:pPr marL="0" indent="0">
              <a:buNone/>
            </a:pPr>
            <a:r>
              <a:rPr lang="sl-SI" dirty="0">
                <a:hlinkClick r:id="rId2"/>
              </a:rPr>
              <a:t>https://</a:t>
            </a:r>
            <a:r>
              <a:rPr lang="sl-SI" dirty="0" smtClean="0">
                <a:hlinkClick r:id="rId2"/>
              </a:rPr>
              <a:t>www.sodo.si/sl/za-odjemalce/obvestila-za-odjemalce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in v vsebinah predstavitve </a:t>
            </a:r>
          </a:p>
          <a:p>
            <a:pPr marL="0" indent="0">
              <a:buNone/>
            </a:pPr>
            <a:r>
              <a:rPr lang="sl-SI" dirty="0">
                <a:hlinkClick r:id="rId3"/>
              </a:rPr>
              <a:t>https://</a:t>
            </a:r>
            <a:r>
              <a:rPr lang="sl-SI" dirty="0" smtClean="0">
                <a:hlinkClick r:id="rId3"/>
              </a:rPr>
              <a:t>www.sodo.si/sl/za-dobavitelje/predstavitve-za-dobavitelje</a:t>
            </a:r>
            <a:r>
              <a:rPr lang="sl-SI" dirty="0" smtClean="0"/>
              <a:t>   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4406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Obračunavanje prekoračevanja obračunske moči za uporabnike z merjeno močjo po SONDSEE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993681"/>
              </p:ext>
            </p:extLst>
          </p:nvPr>
        </p:nvGraphicFramePr>
        <p:xfrm>
          <a:off x="1231900" y="2678113"/>
          <a:ext cx="9231313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Delovni list" r:id="rId3" imgW="5772064" imgH="1498453" progId="Excel.Sheet.12">
                  <p:embed/>
                </p:oleObj>
              </mc:Choice>
              <mc:Fallback>
                <p:oleObj name="Delovni list" r:id="rId3" imgW="5772064" imgH="14984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1900" y="2678113"/>
                        <a:ext cx="9231313" cy="246221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48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Obračunavanje prekoračevanja obračunske moči za uporabnike z merjeno močjo po SONDSEE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99281"/>
              </p:ext>
            </p:extLst>
          </p:nvPr>
        </p:nvGraphicFramePr>
        <p:xfrm>
          <a:off x="1232034" y="2097095"/>
          <a:ext cx="9962147" cy="38898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8998">
                  <a:extLst>
                    <a:ext uri="{9D8B030D-6E8A-4147-A177-3AD203B41FA5}">
                      <a16:colId xmlns:a16="http://schemas.microsoft.com/office/drawing/2014/main" xmlns="" val="2847437869"/>
                    </a:ext>
                  </a:extLst>
                </a:gridCol>
                <a:gridCol w="1579758">
                  <a:extLst>
                    <a:ext uri="{9D8B030D-6E8A-4147-A177-3AD203B41FA5}">
                      <a16:colId xmlns:a16="http://schemas.microsoft.com/office/drawing/2014/main" xmlns="" val="1565428103"/>
                    </a:ext>
                  </a:extLst>
                </a:gridCol>
                <a:gridCol w="1579758">
                  <a:extLst>
                    <a:ext uri="{9D8B030D-6E8A-4147-A177-3AD203B41FA5}">
                      <a16:colId xmlns:a16="http://schemas.microsoft.com/office/drawing/2014/main" xmlns="" val="2673619995"/>
                    </a:ext>
                  </a:extLst>
                </a:gridCol>
                <a:gridCol w="1579758">
                  <a:extLst>
                    <a:ext uri="{9D8B030D-6E8A-4147-A177-3AD203B41FA5}">
                      <a16:colId xmlns:a16="http://schemas.microsoft.com/office/drawing/2014/main" xmlns="" val="510463160"/>
                    </a:ext>
                  </a:extLst>
                </a:gridCol>
                <a:gridCol w="1579758">
                  <a:extLst>
                    <a:ext uri="{9D8B030D-6E8A-4147-A177-3AD203B41FA5}">
                      <a16:colId xmlns:a16="http://schemas.microsoft.com/office/drawing/2014/main" xmlns="" val="3254142569"/>
                    </a:ext>
                  </a:extLst>
                </a:gridCol>
                <a:gridCol w="2434117">
                  <a:extLst>
                    <a:ext uri="{9D8B030D-6E8A-4147-A177-3AD203B41FA5}">
                      <a16:colId xmlns:a16="http://schemas.microsoft.com/office/drawing/2014/main" xmlns="" val="2587030488"/>
                    </a:ext>
                  </a:extLst>
                </a:gridCol>
              </a:tblGrid>
              <a:tr h="384975">
                <a:tc gridSpan="6"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Primeri obračuna različnih vrednosti obračunanih moči za priključno moč Pp= 1000 kW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54994527"/>
                  </a:ext>
                </a:extLst>
              </a:tr>
              <a:tr h="384975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ZAP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Pp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Po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Pprek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Pprekrnd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>
                          <a:effectLst/>
                        </a:rPr>
                        <a:t>Po in Pprekrnd SKUPAJ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6323961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2932932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2189295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2957503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7330406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0598736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52,5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1103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34113825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1100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110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110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1210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0376178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1150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172,5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173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1323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0685007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1200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240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240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1440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5237248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1250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312,5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313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1563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8287209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1300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390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390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1690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6044979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1350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472,5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473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1823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976853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1400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560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560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1960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77652537"/>
                  </a:ext>
                </a:extLst>
              </a:tr>
              <a:tr h="207514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1450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652,5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653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2103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7673575"/>
                  </a:ext>
                </a:extLst>
              </a:tr>
              <a:tr h="214671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1000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1500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750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 dirty="0">
                          <a:effectLst/>
                        </a:rPr>
                        <a:t>2250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2309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spremembe za uvedbo </a:t>
            </a:r>
            <a:r>
              <a:rPr lang="sl-SI" dirty="0" smtClean="0"/>
              <a:t>SONDSEE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>
          <a:xfrm>
            <a:off x="1141412" y="2020886"/>
            <a:ext cx="9905999" cy="38084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dirty="0"/>
              <a:t>N</a:t>
            </a:r>
            <a:r>
              <a:rPr lang="sl-SI" dirty="0" smtClean="0"/>
              <a:t>a </a:t>
            </a:r>
            <a:r>
              <a:rPr lang="sl-SI" dirty="0" err="1" smtClean="0"/>
              <a:t>povzavi</a:t>
            </a:r>
            <a:r>
              <a:rPr lang="sl-SI" dirty="0" smtClean="0"/>
              <a:t>: </a:t>
            </a:r>
          </a:p>
          <a:p>
            <a:pPr marL="0" indent="0">
              <a:buNone/>
            </a:pPr>
            <a:r>
              <a:rPr lang="sl-SI" dirty="0" smtClean="0">
                <a:hlinkClick r:id="rId2"/>
              </a:rPr>
              <a:t>https</a:t>
            </a:r>
            <a:r>
              <a:rPr lang="sl-SI" dirty="0">
                <a:hlinkClick r:id="rId2"/>
              </a:rPr>
              <a:t>://</a:t>
            </a:r>
            <a:r>
              <a:rPr lang="sl-SI" dirty="0" smtClean="0">
                <a:hlinkClick r:id="rId2"/>
              </a:rPr>
              <a:t>www.sodo.si/sl/za-dobavitelje/obrazci-perun-eis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j</a:t>
            </a:r>
            <a:r>
              <a:rPr lang="sl-SI" dirty="0" smtClean="0"/>
              <a:t>e pripravljen </a:t>
            </a:r>
            <a:r>
              <a:rPr lang="sl-SI" dirty="0"/>
              <a:t>in objavljen za uporabo dobaviteljev </a:t>
            </a:r>
            <a:r>
              <a:rPr lang="sl-SI" dirty="0" smtClean="0"/>
              <a:t>  nov obrazec Izjava dobavitelja o lastnem prevzemu in oddaji električne energije, ki dobavitelju nadomesti pogodbo o dobavi, in bi jo dobavitelj moral sklenil sam s seboj na merilnih mestih, kjer je uporabnik sistema.</a:t>
            </a:r>
          </a:p>
          <a:p>
            <a:pPr marL="0" indent="0">
              <a:buNone/>
            </a:pPr>
            <a:r>
              <a:rPr lang="sl-SI" dirty="0" smtClean="0"/>
              <a:t>Navedena izjava nadomesti pogodbo o dobavi na merilnih mestih, kjer je dobavitelj tudi uporabnik sistema in sam dobavlja električno energijo.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6489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0" y="619125"/>
            <a:ext cx="9906000" cy="1477963"/>
          </a:xfrm>
        </p:spPr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4294967295"/>
          </p:nvPr>
        </p:nvSpPr>
        <p:spPr>
          <a:xfrm>
            <a:off x="0" y="2249488"/>
            <a:ext cx="9906000" cy="35417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 rotWithShape="1">
          <a:blip r:embed="rId2"/>
          <a:srcRect l="31396" t="19407" r="31809" b="4110"/>
          <a:stretch/>
        </p:blipFill>
        <p:spPr>
          <a:xfrm>
            <a:off x="2666999" y="25400"/>
            <a:ext cx="5359401" cy="672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6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zje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E9F5BB-97DB-4160-B47A-8FCEBC4F46E5}">
  <ds:schemaRefs>
    <ds:schemaRef ds:uri="http://purl.org/dc/elements/1.1/"/>
    <ds:schemaRef ds:uri="71af3243-3dd4-4a8d-8c0d-dd76da1f02a5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16c05727-aa75-4e4a-9b5f-8a80a1165891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545AAC2-3D9B-47D1-B22C-F3D1B3D4DE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5D4F14-B0CC-4BD5-A6F5-6EB7AE97AF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Načrt s sodobno podobo tokokroga</Template>
  <TotalTime>0</TotalTime>
  <Words>827</Words>
  <Application>Microsoft Office PowerPoint</Application>
  <PresentationFormat>Širokozaslonsko</PresentationFormat>
  <Paragraphs>140</Paragraphs>
  <Slides>12</Slides>
  <Notes>0</Notes>
  <HiddenSlides>0</HiddenSlides>
  <MMClips>0</MMClips>
  <ScaleCrop>false</ScaleCrop>
  <HeadingPairs>
    <vt:vector size="8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8" baseType="lpstr">
      <vt:lpstr>Arial</vt:lpstr>
      <vt:lpstr>Calibri</vt:lpstr>
      <vt:lpstr>Trebuchet MS</vt:lpstr>
      <vt:lpstr>Tw Cen MT</vt:lpstr>
      <vt:lpstr>Vezje</vt:lpstr>
      <vt:lpstr>Microsoft Excelov delovni list</vt:lpstr>
      <vt:lpstr>Elektro Celje d.d., Elektro Ljubljana d.d., Elektro Maribor d.d., Elektro Gorenjska d.d., Elektro Primorska d.d., Informatika d.d. IN SODO D.O.O.</vt:lpstr>
      <vt:lpstr>Obračunavanje prekoračevanja obračunske moči za uporabnike z merjeno močjo po SONDSEE in dokumenti ter spremembe za uvedbo SONDSEE, ki sledijo. (Boštjan Topolovec, SODO d.o.o. in Matjaž Miklavčič, SODO d.o.o.) </vt:lpstr>
      <vt:lpstr>Obračunavanje prekoračevanja obračunske moči za uporabnike z merjeno močjo po 2. točki 246. člena SONDSEE</vt:lpstr>
      <vt:lpstr>Obračunavanje prekoračevanja obračunske moči za uporabnike z merjeno močjo po SONDSEE</vt:lpstr>
      <vt:lpstr>Obračunavanje prekoračevanja obračunske moči za uporabnike z merjeno močjo po SONDSEE</vt:lpstr>
      <vt:lpstr>Obračunavanje prekoračevanja obračunske moči za uporabnike z merjeno močjo po SONDSEE</vt:lpstr>
      <vt:lpstr>Obračunavanje prekoračevanja obračunske moči za uporabnike z merjeno močjo po SONDSEE</vt:lpstr>
      <vt:lpstr>spremembe za uvedbo SONDSEE</vt:lpstr>
      <vt:lpstr>PowerPointova predstavitev</vt:lpstr>
      <vt:lpstr>spremembe za uvedbo SONDSEE, ki sO V TEKU </vt:lpstr>
      <vt:lpstr>spremembe za uvedbo SONDSEE, ki sledijo </vt:lpstr>
      <vt:lpstr>VPRAŠANJA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2021-02-10T11:45:57Z</dcterms:created>
  <dcterms:modified xsi:type="dcterms:W3CDTF">2021-02-19T08:48:11Z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