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5"/>
  </p:sldMasterIdLst>
  <p:notesMasterIdLst>
    <p:notesMasterId r:id="rId14"/>
  </p:notesMasterIdLst>
  <p:handoutMasterIdLst>
    <p:handoutMasterId r:id="rId15"/>
  </p:handoutMasterIdLst>
  <p:sldIdLst>
    <p:sldId id="291" r:id="rId6"/>
    <p:sldId id="357" r:id="rId7"/>
    <p:sldId id="348" r:id="rId8"/>
    <p:sldId id="346" r:id="rId9"/>
    <p:sldId id="355" r:id="rId10"/>
    <p:sldId id="356" r:id="rId11"/>
    <p:sldId id="354" r:id="rId12"/>
    <p:sldId id="353" r:id="rId13"/>
  </p:sldIdLst>
  <p:sldSz cx="9906000" cy="6858000" type="A4"/>
  <p:notesSz cx="6858000" cy="9144000"/>
  <p:defaultTextStyle>
    <a:defPPr marL="0" marR="0" indent="0" algn="l" defTabSz="998342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9917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99171" algn="l" defTabSz="49917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98342" algn="l" defTabSz="49917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497513" algn="l" defTabSz="49917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996684" algn="l" defTabSz="49917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495855" algn="l" defTabSz="49917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995026" algn="l" defTabSz="49917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494197" algn="l" defTabSz="49917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993368" algn="l" defTabSz="49917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521415D9-36F7-43E2-AB2F-B90AF26B5E84}">
      <p14:sectionLst xmlns:p14="http://schemas.microsoft.com/office/powerpoint/2010/main">
        <p14:section name="Default Section" id="{5B3E6065-1997-4FB2-9328-7228BDD071F3}">
          <p14:sldIdLst>
            <p14:sldId id="291"/>
            <p14:sldId id="357"/>
            <p14:sldId id="348"/>
            <p14:sldId id="346"/>
            <p14:sldId id="355"/>
            <p14:sldId id="356"/>
            <p14:sldId id="354"/>
            <p14:sldId id="353"/>
          </p14:sldIdLst>
        </p14:section>
        <p14:section name="Untitled Section" id="{D85C802D-C680-4B89-A53D-EBFC194EE9F3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1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90" y="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-407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844BDC-80F7-473A-A9BB-7B578706A270}" type="datetimeFigureOut">
              <a:rPr lang="sl-SI" smtClean="0"/>
              <a:t>19. 02. 2021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FBC746-6091-4D28-845A-563BCE25606E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619693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8" name="Shape 1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2997816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99171" latinLnBrk="0">
      <a:defRPr sz="1300">
        <a:latin typeface="+mj-lt"/>
        <a:ea typeface="+mj-ea"/>
        <a:cs typeface="+mj-cs"/>
        <a:sym typeface="Calibri"/>
      </a:defRPr>
    </a:lvl1pPr>
    <a:lvl2pPr indent="249585" defTabSz="499171" latinLnBrk="0">
      <a:defRPr sz="1300">
        <a:latin typeface="+mj-lt"/>
        <a:ea typeface="+mj-ea"/>
        <a:cs typeface="+mj-cs"/>
        <a:sym typeface="Calibri"/>
      </a:defRPr>
    </a:lvl2pPr>
    <a:lvl3pPr indent="499171" defTabSz="499171" latinLnBrk="0">
      <a:defRPr sz="1300">
        <a:latin typeface="+mj-lt"/>
        <a:ea typeface="+mj-ea"/>
        <a:cs typeface="+mj-cs"/>
        <a:sym typeface="Calibri"/>
      </a:defRPr>
    </a:lvl3pPr>
    <a:lvl4pPr indent="748756" defTabSz="499171" latinLnBrk="0">
      <a:defRPr sz="1300">
        <a:latin typeface="+mj-lt"/>
        <a:ea typeface="+mj-ea"/>
        <a:cs typeface="+mj-cs"/>
        <a:sym typeface="Calibri"/>
      </a:defRPr>
    </a:lvl4pPr>
    <a:lvl5pPr indent="998342" defTabSz="499171" latinLnBrk="0">
      <a:defRPr sz="1300">
        <a:latin typeface="+mj-lt"/>
        <a:ea typeface="+mj-ea"/>
        <a:cs typeface="+mj-cs"/>
        <a:sym typeface="Calibri"/>
      </a:defRPr>
    </a:lvl5pPr>
    <a:lvl6pPr indent="1247927" defTabSz="499171" latinLnBrk="0">
      <a:defRPr sz="1300">
        <a:latin typeface="+mj-lt"/>
        <a:ea typeface="+mj-ea"/>
        <a:cs typeface="+mj-cs"/>
        <a:sym typeface="Calibri"/>
      </a:defRPr>
    </a:lvl6pPr>
    <a:lvl7pPr indent="1497513" defTabSz="499171" latinLnBrk="0">
      <a:defRPr sz="1300">
        <a:latin typeface="+mj-lt"/>
        <a:ea typeface="+mj-ea"/>
        <a:cs typeface="+mj-cs"/>
        <a:sym typeface="Calibri"/>
      </a:defRPr>
    </a:lvl7pPr>
    <a:lvl8pPr indent="1747098" defTabSz="499171" latinLnBrk="0">
      <a:defRPr sz="1300">
        <a:latin typeface="+mj-lt"/>
        <a:ea typeface="+mj-ea"/>
        <a:cs typeface="+mj-cs"/>
        <a:sym typeface="Calibri"/>
      </a:defRPr>
    </a:lvl8pPr>
    <a:lvl9pPr indent="1996684" defTabSz="499171" latinLnBrk="0">
      <a:defRPr sz="13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xfrm>
            <a:off x="681641" y="365127"/>
            <a:ext cx="8551500" cy="132556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xfrm>
            <a:off x="681641" y="1825625"/>
            <a:ext cx="85515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6194734"/>
            <a:ext cx="5821682" cy="6632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953" y="6375521"/>
            <a:ext cx="2367332" cy="301691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8701987" y="6234340"/>
            <a:ext cx="54869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0124296-EDF5-4534-981B-8DE5AD21CC00}" type="slidenum">
              <a:rPr kumimoji="0" lang="sl-SI" sz="1400" b="0" i="0" u="none" strike="noStrike" cap="none" spc="0" normalizeH="0" baseline="0" smtClean="0">
                <a:ln>
                  <a:noFill/>
                </a:ln>
                <a:solidFill>
                  <a:srgbClr val="051D49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pPr marL="0" marR="0" indent="0" algn="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sl-SI" sz="1400" b="0" i="0" u="none" strike="noStrike" cap="none" spc="0" normalizeH="0" baseline="0" dirty="0">
              <a:ln>
                <a:noFill/>
              </a:ln>
              <a:solidFill>
                <a:srgbClr val="051D49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</p:cSld>
  <p:clrMapOvr>
    <a:masterClrMapping/>
  </p:clrMapOvr>
  <p:transition spd="med"/>
  <p:hf hdr="0" ftr="0" dt="0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ransition spd="med"/>
  <p:txStyles>
    <p:titleStyle>
      <a:lvl1pPr marL="0" marR="0" indent="0" algn="l" defTabSz="931753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l" defTabSz="931753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31753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31753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31753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31753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31753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31753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31753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32937" marR="0" indent="-232937" algn="l" defTabSz="931753" rtl="0" eaLnBrk="1" latinLnBrk="0" hangingPunct="1">
        <a:lnSpc>
          <a:spcPct val="90000"/>
        </a:lnSpc>
        <a:spcBef>
          <a:spcPts val="983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41166" marR="0" indent="-275290" algn="l" defTabSz="931753" rtl="0" eaLnBrk="1" latinLnBrk="0" hangingPunct="1">
        <a:lnSpc>
          <a:spcPct val="90000"/>
        </a:lnSpc>
        <a:spcBef>
          <a:spcPts val="983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68219" marR="0" indent="-336465" algn="l" defTabSz="931753" rtl="0" eaLnBrk="1" latinLnBrk="0" hangingPunct="1">
        <a:lnSpc>
          <a:spcPct val="90000"/>
        </a:lnSpc>
        <a:spcBef>
          <a:spcPts val="983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76152" marR="0" indent="-378523" algn="l" defTabSz="931753" rtl="0" eaLnBrk="1" latinLnBrk="0" hangingPunct="1">
        <a:lnSpc>
          <a:spcPct val="90000"/>
        </a:lnSpc>
        <a:spcBef>
          <a:spcPts val="983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242028" marR="0" indent="-378523" algn="l" defTabSz="931753" rtl="0" eaLnBrk="1" latinLnBrk="0" hangingPunct="1">
        <a:lnSpc>
          <a:spcPct val="90000"/>
        </a:lnSpc>
        <a:spcBef>
          <a:spcPts val="983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707904" marR="0" indent="-378523" algn="l" defTabSz="931753" rtl="0" eaLnBrk="1" latinLnBrk="0" hangingPunct="1">
        <a:lnSpc>
          <a:spcPct val="90000"/>
        </a:lnSpc>
        <a:spcBef>
          <a:spcPts val="983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173782" marR="0" indent="-378524" algn="l" defTabSz="931753" rtl="0" eaLnBrk="1" latinLnBrk="0" hangingPunct="1">
        <a:lnSpc>
          <a:spcPct val="90000"/>
        </a:lnSpc>
        <a:spcBef>
          <a:spcPts val="983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639658" marR="0" indent="-378524" algn="l" defTabSz="931753" rtl="0" eaLnBrk="1" latinLnBrk="0" hangingPunct="1">
        <a:lnSpc>
          <a:spcPct val="90000"/>
        </a:lnSpc>
        <a:spcBef>
          <a:spcPts val="983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105533" marR="0" indent="-378524" algn="l" defTabSz="931753" rtl="0" eaLnBrk="1" latinLnBrk="0" hangingPunct="1">
        <a:lnSpc>
          <a:spcPct val="90000"/>
        </a:lnSpc>
        <a:spcBef>
          <a:spcPts val="983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499171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99171" algn="r" defTabSz="499171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98342" algn="r" defTabSz="499171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497513" algn="r" defTabSz="499171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996684" algn="r" defTabSz="499171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495855" algn="r" defTabSz="499171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995026" algn="r" defTabSz="499171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494197" algn="r" defTabSz="499171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993368" algn="r" defTabSz="499171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eeps-test.informatika.si/" TargetMode="External"/><Relationship Id="rId2" Type="http://schemas.openxmlformats.org/officeDocument/2006/relationships/hyperlink" Target="https://ceeps.informatika.si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6F32-186B-41A2-83CB-1D957D511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051" y="3871807"/>
            <a:ext cx="8551500" cy="1325565"/>
          </a:xfrm>
        </p:spPr>
        <p:txBody>
          <a:bodyPr/>
          <a:lstStyle/>
          <a:p>
            <a:r>
              <a:rPr lang="sl-SI" sz="4400" dirty="0"/>
              <a:t>CEEPS – Prijava uporabnikov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32E6FE-3409-4F08-8151-F5DFBE4D3E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5424" y="699475"/>
            <a:ext cx="3293221" cy="2636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16916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6F32-186B-41A2-83CB-1D957D511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CEEPS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FD662-EA45-42A5-B473-7AC3C74F2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593" y="1431342"/>
            <a:ext cx="8323766" cy="4206060"/>
          </a:xfrm>
        </p:spPr>
        <p:txBody>
          <a:bodyPr/>
          <a:lstStyle/>
          <a:p>
            <a:r>
              <a:rPr lang="sl-SI" dirty="0"/>
              <a:t>B2B portal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/>
          </a:p>
          <a:p>
            <a:r>
              <a:rPr lang="sl-SI" dirty="0"/>
              <a:t>Administracija uporabnikov</a:t>
            </a:r>
          </a:p>
          <a:p>
            <a:r>
              <a:rPr lang="sl-SI" dirty="0"/>
              <a:t>Prevzem merilnih podatkov D-1, M-1 na portalu</a:t>
            </a:r>
          </a:p>
          <a:p>
            <a:r>
              <a:rPr lang="sl-SI" dirty="0"/>
              <a:t>Vmesnik za prevzem podatkov bilančnega obračuna</a:t>
            </a:r>
          </a:p>
          <a:p>
            <a:r>
              <a:rPr lang="sl-SI" sz="3200" b="1" dirty="0"/>
              <a:t>Menjava dobavitelja</a:t>
            </a:r>
          </a:p>
          <a:p>
            <a:pPr marL="0" indent="0">
              <a:buNone/>
            </a:pPr>
            <a:endParaRPr lang="sl-SI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32E6FE-3409-4F08-8151-F5DFBE4D3E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131304"/>
            <a:ext cx="3293221" cy="2636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14659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70F38-7665-420D-9E01-D30386AEC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Rekono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FD1C8F-3802-4CC1-82B7-1B34EE9BED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b="0" i="0" dirty="0">
                <a:solidFill>
                  <a:schemeClr val="tx1"/>
                </a:solidFill>
                <a:effectLst/>
                <a:latin typeface="Open Sans" panose="020B0606030504020204" pitchFamily="34" charset="0"/>
              </a:rPr>
              <a:t>spletna osebna izkaznica</a:t>
            </a:r>
          </a:p>
          <a:p>
            <a:r>
              <a:rPr lang="sl-SI" b="0" i="0" dirty="0">
                <a:solidFill>
                  <a:schemeClr val="tx1"/>
                </a:solidFill>
                <a:effectLst/>
                <a:latin typeface="Open Sans" panose="020B0606030504020204" pitchFamily="34" charset="0"/>
              </a:rPr>
              <a:t>izkazovanje identitete </a:t>
            </a:r>
          </a:p>
          <a:p>
            <a:r>
              <a:rPr lang="sl-SI" dirty="0">
                <a:solidFill>
                  <a:schemeClr val="tx1"/>
                </a:solidFill>
                <a:latin typeface="Open Sans" panose="020B0606030504020204" pitchFamily="34" charset="0"/>
              </a:rPr>
              <a:t>l</a:t>
            </a:r>
            <a:r>
              <a:rPr lang="sl-SI" b="0" i="0" dirty="0">
                <a:solidFill>
                  <a:schemeClr val="tx1"/>
                </a:solidFill>
                <a:effectLst/>
                <a:latin typeface="Open Sans" panose="020B0606030504020204" pitchFamily="34" charset="0"/>
              </a:rPr>
              <a:t>e en račun z dodanimi osebnimi podatki </a:t>
            </a:r>
          </a:p>
          <a:p>
            <a:r>
              <a:rPr lang="sl-SI" b="0" i="0" dirty="0">
                <a:solidFill>
                  <a:schemeClr val="tx1"/>
                </a:solidFill>
                <a:effectLst/>
                <a:latin typeface="Open Sans" panose="020B0606030504020204" pitchFamily="34" charset="0"/>
              </a:rPr>
              <a:t>omogočanje registracije več računov na eno telefonsko številko – ni priporočljivo</a:t>
            </a:r>
          </a:p>
          <a:p>
            <a:r>
              <a:rPr lang="sl-SI" dirty="0">
                <a:solidFill>
                  <a:schemeClr val="tx1"/>
                </a:solidFill>
                <a:latin typeface="Open Sans" panose="020B0606030504020204" pitchFamily="34" charset="0"/>
              </a:rPr>
              <a:t>m</a:t>
            </a:r>
            <a:r>
              <a:rPr lang="sl-SI" b="0" i="0" dirty="0">
                <a:solidFill>
                  <a:schemeClr val="tx1"/>
                </a:solidFill>
                <a:effectLst/>
                <a:latin typeface="Open Sans" panose="020B0606030504020204" pitchFamily="34" charset="0"/>
              </a:rPr>
              <a:t>ožna uporaba le enega "preverjenega" računa z istimi osebnimi podatki</a:t>
            </a:r>
            <a:endParaRPr lang="sl-SI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42187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6F32-186B-41A2-83CB-1D957D511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CEEPS – prijava z Rekono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FD662-EA45-42A5-B473-7AC3C74F2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593" y="1431341"/>
            <a:ext cx="7886700" cy="4624225"/>
          </a:xfrm>
        </p:spPr>
        <p:txBody>
          <a:bodyPr/>
          <a:lstStyle/>
          <a:p>
            <a:r>
              <a:rPr lang="sl-SI" b="1" dirty="0"/>
              <a:t>CEEPS produkcija</a:t>
            </a:r>
          </a:p>
          <a:p>
            <a:r>
              <a:rPr lang="sl-SI" dirty="0">
                <a:hlinkClick r:id="rId2"/>
              </a:rPr>
              <a:t>https://ceeps.informatika.si/</a:t>
            </a:r>
            <a:endParaRPr lang="sl-SI" dirty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b="1" dirty="0"/>
              <a:t>CEEPS test</a:t>
            </a:r>
          </a:p>
          <a:p>
            <a:r>
              <a:rPr lang="sl-SI" dirty="0">
                <a:hlinkClick r:id="rId3"/>
              </a:rPr>
              <a:t>https://ceeps-test.informatika.si/</a:t>
            </a:r>
            <a:endParaRPr lang="sl-SI" dirty="0"/>
          </a:p>
          <a:p>
            <a:pPr marL="0" indent="0">
              <a:buNone/>
            </a:pPr>
            <a:endParaRPr lang="sl-SI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l-SI" sz="3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Tudi REKONO račun je potrebno kreirati/uporabiti Testni za TEST in</a:t>
            </a:r>
          </a:p>
          <a:p>
            <a:pPr marL="0" indent="0">
              <a:buNone/>
            </a:pPr>
            <a:r>
              <a:rPr lang="sl-SI" sz="3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produkcijski za PRODUKCIJO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B09C697-7740-427A-9699-D3965E0950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1858" y="227281"/>
            <a:ext cx="1720235" cy="14634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3DB081E-BD34-431D-86F2-A18D50D145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1859" y="2631233"/>
            <a:ext cx="1438080" cy="26592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7A1E8A6-821A-42E3-B84D-77901AF073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2807" y="1085119"/>
            <a:ext cx="1379575" cy="2505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27893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6F32-186B-41A2-83CB-1D957D511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CEEPS – prijava z Rekono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FD662-EA45-42A5-B473-7AC3C74F2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593" y="1431342"/>
            <a:ext cx="7886700" cy="4351338"/>
          </a:xfrm>
        </p:spPr>
        <p:txBody>
          <a:bodyPr/>
          <a:lstStyle/>
          <a:p>
            <a:r>
              <a:rPr lang="sl-SI" b="1" dirty="0"/>
              <a:t>Uporabnik že ima REKONO račun</a:t>
            </a:r>
          </a:p>
          <a:p>
            <a:pPr lvl="1"/>
            <a:r>
              <a:rPr lang="sl-SI" dirty="0"/>
              <a:t>Uporabi se obstoječ račun</a:t>
            </a:r>
          </a:p>
          <a:p>
            <a:pPr marL="0" indent="0">
              <a:buNone/>
            </a:pPr>
            <a:endParaRPr lang="sl-SI" dirty="0"/>
          </a:p>
          <a:p>
            <a:r>
              <a:rPr lang="sl-SI" b="1" dirty="0"/>
              <a:t>Uporabnik še nima REKONO računa</a:t>
            </a:r>
          </a:p>
          <a:p>
            <a:pPr lvl="1"/>
            <a:r>
              <a:rPr lang="sl-SI" dirty="0"/>
              <a:t>Klik na „Ustvari račun“</a:t>
            </a:r>
          </a:p>
          <a:p>
            <a:pPr lvl="1"/>
            <a:r>
              <a:rPr lang="sl-SI" dirty="0"/>
              <a:t>GSM</a:t>
            </a:r>
          </a:p>
          <a:p>
            <a:pPr lvl="1"/>
            <a:r>
              <a:rPr lang="sl-SI" dirty="0" err="1"/>
              <a:t>Email</a:t>
            </a:r>
            <a:endParaRPr lang="sl-SI" dirty="0"/>
          </a:p>
          <a:p>
            <a:pPr lvl="1"/>
            <a:r>
              <a:rPr lang="sl-SI" dirty="0"/>
              <a:t>Izvedba registracije</a:t>
            </a:r>
          </a:p>
          <a:p>
            <a:pPr marL="0" indent="0">
              <a:buNone/>
            </a:pPr>
            <a:r>
              <a:rPr lang="sl-SI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7160776-69B3-45C8-95F0-51069BE290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8751" y="1140322"/>
            <a:ext cx="3270882" cy="457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85127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6F32-186B-41A2-83CB-1D957D511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CEEPS – prijava z Rekono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7F1A15-F69B-4985-B22C-945CC36E901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004582"/>
            <a:ext cx="2521501" cy="29515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143D653-4053-4BB8-9DAC-66BBF0A7BC8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55643" y="3956180"/>
            <a:ext cx="2498369" cy="18439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C746BFD-EDCB-41ED-A04D-2400A6CAC4D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54012" y="1120273"/>
            <a:ext cx="2323180" cy="21661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5624C08-7F93-4A06-A806-11FCDDF9A2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9505" y="3429000"/>
            <a:ext cx="1870749" cy="20860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5D98462-EEE3-46BD-A3B8-6C1E5F768BF0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4875398" y="1236752"/>
            <a:ext cx="2003845" cy="424192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84CC15D-7F9D-48AE-B698-F190898D2E51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331089" y="1236752"/>
            <a:ext cx="2092744" cy="132556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E74B264-F833-4DDA-B06D-2639C816B1D5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228855" y="2516086"/>
            <a:ext cx="2521502" cy="2998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07277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6F32-186B-41A2-83CB-1D957D511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CEEPS – prijava z Rekono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FD662-EA45-42A5-B473-7AC3C74F2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593" y="1431342"/>
            <a:ext cx="7886700" cy="4351338"/>
          </a:xfrm>
        </p:spPr>
        <p:txBody>
          <a:bodyPr/>
          <a:lstStyle/>
          <a:p>
            <a:r>
              <a:rPr lang="sl-SI" dirty="0"/>
              <a:t>Dvostopenjska </a:t>
            </a:r>
            <a:r>
              <a:rPr lang="sl-SI" dirty="0" err="1"/>
              <a:t>avtentikacija</a:t>
            </a:r>
            <a:endParaRPr lang="sl-SI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848349-8229-4133-802C-9057FCD067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4017"/>
            <a:ext cx="4046086" cy="41974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404638-6428-47D6-8622-8B59C9F8E4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4403" y="2064725"/>
            <a:ext cx="2843940" cy="418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15748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6F32-186B-41A2-83CB-1D957D511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CEEPS – prijava z Rekono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FD662-EA45-42A5-B473-7AC3C74F2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592" y="1184988"/>
            <a:ext cx="8551500" cy="4814596"/>
          </a:xfrm>
        </p:spPr>
        <p:txBody>
          <a:bodyPr/>
          <a:lstStyle/>
          <a:p>
            <a:r>
              <a:rPr lang="sl-SI" sz="3200" dirty="0"/>
              <a:t>SMS – enkratna koda na mobilni telefon</a:t>
            </a:r>
          </a:p>
          <a:p>
            <a:r>
              <a:rPr lang="sl-SI" sz="3200" dirty="0"/>
              <a:t>Za prijavo s certifikatom se uporabi kvalificirano digitalno potrdilo</a:t>
            </a:r>
            <a:r>
              <a:rPr lang="it-IT" sz="3200" dirty="0"/>
              <a:t> za </a:t>
            </a:r>
            <a:r>
              <a:rPr lang="sl-SI" sz="3200" dirty="0"/>
              <a:t>fizične osebe</a:t>
            </a:r>
          </a:p>
          <a:p>
            <a:pPr lvl="1"/>
            <a:r>
              <a:rPr lang="sl-SI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Brezplačno </a:t>
            </a:r>
          </a:p>
          <a:p>
            <a:pPr lvl="1"/>
            <a:r>
              <a:rPr lang="sl-SI" dirty="0">
                <a:latin typeface="Calibri" panose="020F0502020204030204" pitchFamily="34" charset="0"/>
                <a:ea typeface="Times New Roman" panose="02020603050405020304" pitchFamily="18" charset="0"/>
              </a:rPr>
              <a:t>Pridobitev na upravni enoti</a:t>
            </a:r>
            <a:endParaRPr lang="sl-SI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sl-SI" sz="3200" dirty="0">
                <a:latin typeface="Calibri" panose="020F0502020204030204" pitchFamily="34" charset="0"/>
                <a:ea typeface="Times New Roman" panose="02020603050405020304" pitchFamily="18" charset="0"/>
              </a:rPr>
              <a:t>Za ONEPASS prijavo se uporabi mobilna aplikacija Rekono </a:t>
            </a:r>
            <a:r>
              <a:rPr lang="sl-SI" sz="32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OnePass</a:t>
            </a:r>
            <a:r>
              <a:rPr lang="sl-SI" sz="3200" dirty="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</a:p>
          <a:p>
            <a:pPr lvl="1"/>
            <a:r>
              <a:rPr lang="sl-SI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Prepis kode</a:t>
            </a:r>
          </a:p>
          <a:p>
            <a:pPr lvl="1"/>
            <a:r>
              <a:rPr lang="sl-SI" dirty="0">
                <a:latin typeface="Calibri" panose="020F0502020204030204" pitchFamily="34" charset="0"/>
                <a:ea typeface="Times New Roman" panose="02020603050405020304" pitchFamily="18" charset="0"/>
              </a:rPr>
              <a:t>Potrditev potisnega sporočila</a:t>
            </a:r>
            <a:endParaRPr lang="sl-SI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endParaRPr lang="sl-SI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86787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Informatika_prezentacija_v2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20779959-a764-4eb0-a72b-80c3bf93b9eb">INFORMATIKA-274-166</_dlc_DocId>
    <_dlc_DocIdUrl xmlns="20779959-a764-4eb0-a72b-80c3bf93b9eb">
      <Url>http://intranet.in.si/sluzbe/tehpodrocje/_layouts/15/DocIdRedir.aspx?ID=INFORMATIKA-274-166</Url>
      <Description>INFORMATIKA-274-166</Description>
    </_dlc_DocIdUrl>
    <SharedWithUsers xmlns="20779959-a764-4eb0-a72b-80c3bf93b9eb">
      <UserInfo>
        <DisplayName>Marcel Križevnik</DisplayName>
        <AccountId>1564</AccountId>
        <AccountType/>
      </UserInfo>
    </SharedWithUsers>
    <Stranka xmlns="e79b237a-f9a6-4fdd-922b-5716fb730607" xsi:nil="true"/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F3286CB7350E4FA0661077A82CD9BF" ma:contentTypeVersion="4" ma:contentTypeDescription="Create a new document." ma:contentTypeScope="" ma:versionID="d5d6678d2f64f91f21a9023c51bb9ce0">
  <xsd:schema xmlns:xsd="http://www.w3.org/2001/XMLSchema" xmlns:xs="http://www.w3.org/2001/XMLSchema" xmlns:p="http://schemas.microsoft.com/office/2006/metadata/properties" xmlns:ns2="e79b237a-f9a6-4fdd-922b-5716fb730607" xmlns:ns3="20779959-a764-4eb0-a72b-80c3bf93b9eb" targetNamespace="http://schemas.microsoft.com/office/2006/metadata/properties" ma:root="true" ma:fieldsID="9eafe4061a6b452b0ba8e9055ea7e374" ns2:_="" ns3:_="">
    <xsd:import namespace="e79b237a-f9a6-4fdd-922b-5716fb730607"/>
    <xsd:import namespace="20779959-a764-4eb0-a72b-80c3bf93b9eb"/>
    <xsd:element name="properties">
      <xsd:complexType>
        <xsd:sequence>
          <xsd:element name="documentManagement">
            <xsd:complexType>
              <xsd:all>
                <xsd:element ref="ns2:Stranka" minOccurs="0"/>
                <xsd:element ref="ns3:_dlc_DocId" minOccurs="0"/>
                <xsd:element ref="ns3:_dlc_DocIdUrl" minOccurs="0"/>
                <xsd:element ref="ns3:_dlc_DocIdPersistId" minOccurs="0"/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9b237a-f9a6-4fdd-922b-5716fb730607" elementFormDefault="qualified">
    <xsd:import namespace="http://schemas.microsoft.com/office/2006/documentManagement/types"/>
    <xsd:import namespace="http://schemas.microsoft.com/office/infopath/2007/PartnerControls"/>
    <xsd:element name="Stranka" ma:index="8" nillable="true" ma:displayName="Stranka" ma:internalName="Stranka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779959-a764-4eb0-a72b-80c3bf93b9eb" elementFormDefault="qualified">
    <xsd:import namespace="http://schemas.microsoft.com/office/2006/documentManagement/types"/>
    <xsd:import namespace="http://schemas.microsoft.com/office/infopath/2007/PartnerControls"/>
    <xsd:element name="_dlc_DocId" ma:index="9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0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2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00CEC83-E4F0-4BFF-AED4-3F9127776D8F}">
  <ds:schemaRefs>
    <ds:schemaRef ds:uri="http://schemas.microsoft.com/office/2006/metadata/properties"/>
    <ds:schemaRef ds:uri="http://schemas.microsoft.com/office/infopath/2007/PartnerControls"/>
    <ds:schemaRef ds:uri="20779959-a764-4eb0-a72b-80c3bf93b9eb"/>
    <ds:schemaRef ds:uri="e79b237a-f9a6-4fdd-922b-5716fb730607"/>
  </ds:schemaRefs>
</ds:datastoreItem>
</file>

<file path=customXml/itemProps2.xml><?xml version="1.0" encoding="utf-8"?>
<ds:datastoreItem xmlns:ds="http://schemas.openxmlformats.org/officeDocument/2006/customXml" ds:itemID="{74276730-7F48-4369-A39C-2D7A38258E58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12F0E56E-377D-40AE-BF5C-08348DCD2793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505E1B44-3A65-4148-99D3-34FB28183E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79b237a-f9a6-4fdd-922b-5716fb730607"/>
    <ds:schemaRef ds:uri="20779959-a764-4eb0-a72b-80c3bf93b9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Informatika_prezentacija_v1 (1)</Template>
  <TotalTime>0</TotalTime>
  <Words>186</Words>
  <Application>Microsoft Office PowerPoint</Application>
  <PresentationFormat>A4 Paper (210x297 mm)</PresentationFormat>
  <Paragraphs>45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Open Sans</vt:lpstr>
      <vt:lpstr>Informatika_prezentacija_v2</vt:lpstr>
      <vt:lpstr>CEEPS – Prijava uporabnikov</vt:lpstr>
      <vt:lpstr>CEEPS</vt:lpstr>
      <vt:lpstr>Rekono</vt:lpstr>
      <vt:lpstr>CEEPS – prijava z Rekono</vt:lpstr>
      <vt:lpstr>CEEPS – prijava z Rekono</vt:lpstr>
      <vt:lpstr>CEEPS – prijava z Rekono</vt:lpstr>
      <vt:lpstr>CEEPS – prijava z Rekono</vt:lpstr>
      <vt:lpstr>CEEPS – prijava z Rekono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2019-08-20T12:14:07Z</dcterms:created>
  <dcterms:modified xsi:type="dcterms:W3CDTF">2021-02-19T08:32:40Z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7db55463-64a8-41d0-a811-94ab15d28fe3</vt:lpwstr>
  </property>
  <property fmtid="{D5CDD505-2E9C-101B-9397-08002B2CF9AE}" pid="3" name="ContentTypeId">
    <vt:lpwstr>0x0101003FF3286CB7350E4FA0661077A82CD9BF</vt:lpwstr>
  </property>
</Properties>
</file>